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ked List 2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List 2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155" name="Inserting at the head:…"/>
          <p:cNvSpPr txBox="1"/>
          <p:nvPr>
            <p:ph type="body" sz="quarter" idx="1"/>
          </p:nvPr>
        </p:nvSpPr>
        <p:spPr>
          <a:xfrm>
            <a:off x="952500" y="2590800"/>
            <a:ext cx="11099800" cy="1793343"/>
          </a:xfrm>
          <a:prstGeom prst="rect">
            <a:avLst/>
          </a:prstGeom>
        </p:spPr>
        <p:txBody>
          <a:bodyPr anchor="t"/>
          <a:lstStyle/>
          <a:p>
            <a:pPr marL="368934" indent="-368934" defTabSz="484886">
              <a:spcBef>
                <a:spcPts val="1800"/>
              </a:spcBef>
              <a:defRPr sz="2656"/>
            </a:pPr>
            <a:r>
              <a:t>Inserting at the head: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Create new node</a:t>
            </a:r>
          </a:p>
          <a:p>
            <a:pPr lvl="1" marL="737869" indent="-368934" defTabSz="484886">
              <a:spcBef>
                <a:spcPts val="1800"/>
              </a:spcBef>
              <a:defRPr sz="2656"/>
            </a:pPr>
            <a:r>
              <a:t>Then change the forward pointer of the tail to the new node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4900" y="4384142"/>
            <a:ext cx="10175000" cy="4526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159" name="Set new_node forward to self.head"/>
          <p:cNvSpPr txBox="1"/>
          <p:nvPr>
            <p:ph type="body" sz="quarter" idx="1"/>
          </p:nvPr>
        </p:nvSpPr>
        <p:spPr>
          <a:xfrm>
            <a:off x="952500" y="2590800"/>
            <a:ext cx="11099800" cy="1851477"/>
          </a:xfrm>
          <a:prstGeom prst="rect">
            <a:avLst/>
          </a:prstGeom>
        </p:spPr>
        <p:txBody>
          <a:bodyPr anchor="t"/>
          <a:lstStyle/>
          <a:p>
            <a:pPr/>
            <a:r>
              <a:t>Set new_node forward to self.head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501" y="3769874"/>
            <a:ext cx="12431798" cy="5496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163" name="Set new_node.backward to the tai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Set new_node.backward to the tail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6485" y="5266902"/>
            <a:ext cx="10822011" cy="1934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167" name="Set self.head.backward to new_no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Set self.head.backward to new_node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230" y="3966329"/>
            <a:ext cx="11600340" cy="2071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171" name="Finally, set dll.head to the new_no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Finally, set dll.head to the new_node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711" y="3797950"/>
            <a:ext cx="11591378" cy="2457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175" name="Cod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Code:</a:t>
            </a:r>
          </a:p>
          <a:p>
            <a:pPr lvl="1"/>
            <a:r>
              <a:t>Order is important!</a:t>
            </a:r>
          </a:p>
          <a:p>
            <a:pPr lvl="2"/>
            <a:r>
              <a:t>Easy part: inserting into an empty list</a:t>
            </a:r>
          </a:p>
        </p:txBody>
      </p:sp>
      <p:sp>
        <p:nvSpPr>
          <p:cNvPr id="176" name="def insert_head(self, record):…"/>
          <p:cNvSpPr txBox="1"/>
          <p:nvPr/>
        </p:nvSpPr>
        <p:spPr>
          <a:xfrm>
            <a:off x="952500" y="5386675"/>
            <a:ext cx="724778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insert_head(self, record):</a:t>
            </a:r>
          </a:p>
          <a:p>
            <a:pPr/>
            <a:r>
              <a:t>        new_node = Node(record)</a:t>
            </a:r>
          </a:p>
          <a:p>
            <a:pPr/>
            <a:r>
              <a:t>        if not self.head:</a:t>
            </a:r>
          </a:p>
          <a:p>
            <a:pPr/>
            <a:r>
              <a:t>            self.head = new_node</a:t>
            </a:r>
          </a:p>
          <a:p>
            <a:pPr/>
            <a:r>
              <a:t>            new_node.forward = new_node</a:t>
            </a:r>
          </a:p>
          <a:p>
            <a:pPr/>
            <a:r>
              <a:t>            new_node.back = new_node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3752" y="5386675"/>
            <a:ext cx="2908301" cy="271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180" name="Order of operations is important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Order of operations is important!</a:t>
            </a:r>
          </a:p>
          <a:p>
            <a:pPr lvl="1"/>
            <a:r>
              <a:t>Otherwise, we loose access or need a temporary variable</a:t>
            </a:r>
          </a:p>
        </p:txBody>
      </p:sp>
      <p:sp>
        <p:nvSpPr>
          <p:cNvPr id="181" name="def insert_head(self, record):…"/>
          <p:cNvSpPr txBox="1"/>
          <p:nvPr/>
        </p:nvSpPr>
        <p:spPr>
          <a:xfrm>
            <a:off x="1189046" y="4415602"/>
            <a:ext cx="8345240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def insert_head(self, record):</a:t>
            </a:r>
          </a:p>
          <a:p>
            <a:pPr/>
            <a:r>
              <a:t>        new_node = Node(record)</a:t>
            </a:r>
          </a:p>
          <a:p>
            <a:pPr/>
            <a:r>
              <a:t>        if not self.head:</a:t>
            </a:r>
          </a:p>
          <a:p>
            <a:pPr/>
            <a:r>
              <a:t>            ...</a:t>
            </a:r>
          </a:p>
          <a:p>
            <a:pPr/>
            <a:r>
              <a:t>        else:</a:t>
            </a:r>
          </a:p>
          <a:p>
            <a:pPr/>
            <a:r>
              <a:t>            self.head.back.forward = new_node</a:t>
            </a:r>
          </a:p>
          <a:p>
            <a:pPr/>
            <a:r>
              <a:t>            new_node.back = self.head.back</a:t>
            </a:r>
          </a:p>
          <a:p>
            <a:pPr/>
            <a:r>
              <a:t>            self.head.back = new_node</a:t>
            </a:r>
          </a:p>
          <a:p>
            <a:pPr/>
            <a:r>
              <a:t>            new_node.forward = self.head</a:t>
            </a:r>
          </a:p>
          <a:p>
            <a:pPr/>
            <a:r>
              <a:t>            self.head = new_node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458" y="7946202"/>
            <a:ext cx="6377416" cy="1351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185" name="Printing all records from left to righ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Printing all records from left to right</a:t>
            </a:r>
          </a:p>
          <a:p>
            <a:pPr lvl="1"/>
            <a:r>
              <a:t>Use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current_node</a:t>
            </a:r>
            <a:r>
              <a:t> paradigm: </a:t>
            </a:r>
          </a:p>
        </p:txBody>
      </p:sp>
      <p:sp>
        <p:nvSpPr>
          <p:cNvPr id="186" name="def print_it_forward(self):…"/>
          <p:cNvSpPr txBox="1"/>
          <p:nvPr/>
        </p:nvSpPr>
        <p:spPr>
          <a:xfrm>
            <a:off x="2737667" y="4483099"/>
            <a:ext cx="6881963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print_it_forward(self):</a:t>
            </a:r>
          </a:p>
          <a:p>
            <a:pPr/>
            <a:r>
              <a:t>        current = self.head</a:t>
            </a:r>
          </a:p>
          <a:p>
            <a:pPr/>
            <a:r>
              <a:t>        while current:</a:t>
            </a:r>
          </a:p>
          <a:p>
            <a:pPr/>
            <a:r>
              <a:t>            print(current.record)</a:t>
            </a:r>
          </a:p>
          <a:p>
            <a:pPr/>
            <a:r>
              <a:t>            current = current.forward</a:t>
            </a:r>
          </a:p>
          <a:p>
            <a:pPr/>
            <a:r>
              <a:t>            if current == self.head:</a:t>
            </a:r>
          </a:p>
          <a:p>
            <a:pPr/>
            <a:r>
              <a:t>               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189" name="Printing all nodes from right to lef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Printing all nodes from right to left</a:t>
            </a:r>
          </a:p>
        </p:txBody>
      </p:sp>
      <p:sp>
        <p:nvSpPr>
          <p:cNvPr id="190" name="def print_it_backward(self):…"/>
          <p:cNvSpPr txBox="1"/>
          <p:nvPr/>
        </p:nvSpPr>
        <p:spPr>
          <a:xfrm>
            <a:off x="2411642" y="3476421"/>
            <a:ext cx="7613601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print_it_backward(self):</a:t>
            </a:r>
          </a:p>
          <a:p>
            <a:pPr/>
            <a:r>
              <a:t>        current = self.head.back</a:t>
            </a:r>
          </a:p>
          <a:p>
            <a:pPr/>
            <a:r>
              <a:t>        while current:</a:t>
            </a:r>
          </a:p>
          <a:p>
            <a:pPr/>
            <a:r>
              <a:t>            print(current.record)</a:t>
            </a:r>
          </a:p>
          <a:p>
            <a:pPr/>
            <a:r>
              <a:t>            current = current.back</a:t>
            </a:r>
          </a:p>
          <a:p>
            <a:pPr/>
            <a:r>
              <a:t>            if current == self.head.back:</a:t>
            </a:r>
          </a:p>
          <a:p>
            <a:pPr/>
            <a:r>
              <a:t>               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193" name="We can also build an explicit iterator cla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also build an explicit iterator class</a:t>
            </a:r>
          </a:p>
          <a:p>
            <a:pPr lvl="1"/>
            <a:r>
              <a:t>Iterators </a:t>
            </a:r>
          </a:p>
          <a:p>
            <a:pPr lvl="2"/>
            <a:r>
              <a:t>provide access to the record</a:t>
            </a:r>
          </a:p>
          <a:p>
            <a:pPr lvl="2"/>
            <a:r>
              <a:t>allow us to move to the next record</a:t>
            </a:r>
          </a:p>
          <a:p>
            <a:pPr lvl="2"/>
            <a:r>
              <a:t>allow us to move to the previous record</a:t>
            </a:r>
          </a:p>
          <a:p>
            <a:pPr lvl="2"/>
            <a:r>
              <a:t>can compare two iterators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tera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Iterators</a:t>
            </a:r>
          </a:p>
        </p:txBody>
      </p:sp>
      <p:sp>
        <p:nvSpPr>
          <p:cNvPr id="123" name="The current_node programming paradigm is an itera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current_node</a:t>
            </a:r>
            <a:r>
              <a:t> programming paradigm is an </a:t>
            </a:r>
            <a:r>
              <a:rPr b="1" i="1"/>
              <a:t>iterator</a:t>
            </a:r>
            <a:endParaRPr b="1" i="1"/>
          </a:p>
          <a:p>
            <a:pPr lvl="1"/>
            <a:r>
              <a:t>An iterator has:</a:t>
            </a:r>
          </a:p>
          <a:p>
            <a:pPr lvl="2"/>
            <a:r>
              <a:t>A method to access the current object</a:t>
            </a:r>
          </a:p>
          <a:p>
            <a:pPr lvl="2"/>
            <a:r>
              <a:t>A method to move forward</a:t>
            </a:r>
          </a:p>
          <a:p>
            <a:pPr lvl="2"/>
            <a:r>
              <a:t>And sometimes a method to move backwards</a:t>
            </a:r>
          </a:p>
          <a:p>
            <a:pPr lvl="2"/>
            <a:r>
              <a:t>Methods to compare two different iterators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196" name="Implement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Implementation</a:t>
            </a:r>
          </a:p>
        </p:txBody>
      </p:sp>
      <p:sp>
        <p:nvSpPr>
          <p:cNvPr id="197" name="class DLL_Iterator:…"/>
          <p:cNvSpPr txBox="1"/>
          <p:nvPr/>
        </p:nvSpPr>
        <p:spPr>
          <a:xfrm>
            <a:off x="952500" y="3479799"/>
            <a:ext cx="11454706" cy="627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DLL_Iterator:</a:t>
            </a:r>
          </a:p>
          <a:p>
            <a:pPr/>
            <a:r>
              <a:t>    def __init__(self, dll):</a:t>
            </a:r>
          </a:p>
          <a:p>
            <a:pPr/>
            <a:r>
              <a:t>        self.current_node = dll.head</a:t>
            </a:r>
          </a:p>
          <a:p>
            <a:pPr/>
            <a:r>
              <a:t>        self.dll = dll</a:t>
            </a:r>
          </a:p>
          <a:p>
            <a:pPr/>
            <a:r>
              <a:t>    def forward(self):</a:t>
            </a:r>
          </a:p>
          <a:p>
            <a:pPr/>
            <a:r>
              <a:t>        self.current_node = self.current_node.forward</a:t>
            </a:r>
          </a:p>
          <a:p>
            <a:pPr/>
            <a:r>
              <a:t>    def backward(self):</a:t>
            </a:r>
          </a:p>
          <a:p>
            <a:pPr/>
            <a:r>
              <a:t>        self.current_node = self.current_node.back</a:t>
            </a:r>
          </a:p>
          <a:p>
            <a:pPr/>
            <a:r>
              <a:t>    def get_record(self):</a:t>
            </a:r>
          </a:p>
          <a:p>
            <a:pPr/>
            <a:r>
              <a:t>        return self.current_node.record</a:t>
            </a:r>
          </a:p>
          <a:p>
            <a:pPr/>
            <a:r>
              <a:t>    def at_tail(self):</a:t>
            </a:r>
          </a:p>
          <a:p>
            <a:pPr/>
            <a:r>
              <a:t>        return self.current_node == self.dll.head.back</a:t>
            </a:r>
          </a:p>
          <a:p>
            <a:pPr/>
            <a:r>
              <a:t>    def at_head(self):</a:t>
            </a:r>
          </a:p>
          <a:p>
            <a:pPr/>
            <a:r>
              <a:t>        return self.current_node == self.dll.head</a:t>
            </a:r>
          </a:p>
          <a:p>
            <a:pPr/>
            <a:r>
              <a:t>    def __eq__(self, other):</a:t>
            </a:r>
          </a:p>
          <a:p>
            <a:pPr/>
            <a:r>
              <a:t>        return self.dll == other.dll and self.current_node == other.current_node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00" name="Example based on iterato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based on iterator</a:t>
            </a:r>
          </a:p>
        </p:txBody>
      </p:sp>
      <p:sp>
        <p:nvSpPr>
          <p:cNvPr id="201" name="it = DLL_Iterator(dll)…"/>
          <p:cNvSpPr txBox="1"/>
          <p:nvPr/>
        </p:nvSpPr>
        <p:spPr>
          <a:xfrm>
            <a:off x="3593484" y="3797299"/>
            <a:ext cx="4869955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it = DLL_Iterator(dll)</a:t>
            </a:r>
          </a:p>
          <a:p>
            <a:pPr/>
            <a:r>
              <a:t>while True:</a:t>
            </a:r>
          </a:p>
          <a:p>
            <a:pPr/>
            <a:r>
              <a:t>    print(it.get_record())</a:t>
            </a:r>
          </a:p>
          <a:p>
            <a:pPr/>
            <a:r>
              <a:t>    it.forward()</a:t>
            </a:r>
          </a:p>
          <a:p>
            <a:pPr/>
            <a:r>
              <a:t>    if it.at_head():</a:t>
            </a:r>
          </a:p>
          <a:p>
            <a:pPr/>
            <a:r>
              <a:t>        break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04" name="Homework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Homework:</a:t>
            </a:r>
          </a:p>
          <a:p>
            <a:pPr lvl="1"/>
            <a:r>
              <a:t>Add to the iterator class to set an iterator to the tail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07" name="Maintaining an ordered double linked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Maintaining an ordered double linked list</a:t>
            </a:r>
          </a:p>
          <a:p>
            <a:pPr lvl="1"/>
            <a:r>
              <a:t>Add a field key to the Node class</a:t>
            </a:r>
          </a:p>
        </p:txBody>
      </p:sp>
      <p:sp>
        <p:nvSpPr>
          <p:cNvPr id="208" name="class Node:…"/>
          <p:cNvSpPr txBox="1"/>
          <p:nvPr/>
        </p:nvSpPr>
        <p:spPr>
          <a:xfrm>
            <a:off x="2878509" y="5111915"/>
            <a:ext cx="7247782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class Node:</a:t>
            </a:r>
          </a:p>
          <a:p>
            <a:pPr/>
            <a:r>
              <a:t>    def __init__(self, my_record, key):</a:t>
            </a:r>
          </a:p>
          <a:p>
            <a:pPr/>
            <a:r>
              <a:t>        self.forward = None</a:t>
            </a:r>
          </a:p>
          <a:p>
            <a:pPr/>
            <a:r>
              <a:t>        self.back = None</a:t>
            </a:r>
          </a:p>
          <a:p>
            <a:pPr/>
            <a:r>
              <a:t>        self.record = my_record</a:t>
            </a:r>
          </a:p>
          <a:p>
            <a:pPr/>
            <a:r>
              <a:t>        self.key = key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11" name="Only differenc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Only difference:</a:t>
            </a:r>
          </a:p>
          <a:p>
            <a:pPr lvl="1"/>
            <a:r>
              <a:t>Now need to insert in the middle of a list</a:t>
            </a:r>
          </a:p>
          <a:p>
            <a:pPr lvl="1"/>
            <a:r>
              <a:t>One special case:</a:t>
            </a:r>
          </a:p>
          <a:p>
            <a:pPr lvl="2"/>
            <a:r>
              <a:t>Inserting in an empty list</a:t>
            </a:r>
          </a:p>
          <a:p>
            <a:pPr lvl="1"/>
            <a:r>
              <a:t>Normal case</a:t>
            </a:r>
          </a:p>
          <a:p>
            <a:pPr lvl="2"/>
            <a:r>
              <a:t>Inserting between two nodes</a:t>
            </a:r>
          </a:p>
          <a:p>
            <a:pPr lvl="3"/>
            <a:r>
              <a:t>which can be identical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14" name="Special ca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Special case:</a:t>
            </a:r>
          </a:p>
          <a:p>
            <a:pPr lvl="1"/>
            <a:r>
              <a:t>If the list is empty, self.head is None</a:t>
            </a:r>
          </a:p>
        </p:txBody>
      </p:sp>
      <p:sp>
        <p:nvSpPr>
          <p:cNvPr id="215" name="class OLL:…"/>
          <p:cNvSpPr txBox="1"/>
          <p:nvPr/>
        </p:nvSpPr>
        <p:spPr>
          <a:xfrm>
            <a:off x="1174359" y="4564269"/>
            <a:ext cx="11088887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OLL:</a:t>
            </a:r>
          </a:p>
          <a:p>
            <a:pPr/>
            <a:r>
              <a:t>    """implements an ordered list of double linked nodes """</a:t>
            </a:r>
          </a:p>
          <a:p>
            <a:pPr/>
            <a:r>
              <a:t>    def __init__(self):</a:t>
            </a:r>
          </a:p>
          <a:p>
            <a:pPr/>
            <a:r>
              <a:t>        self.head = None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18" name="Special ca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Special case:</a:t>
            </a:r>
          </a:p>
          <a:p>
            <a:pPr lvl="1"/>
            <a:r>
              <a:t>If the list is empty, self.head is None</a:t>
            </a:r>
          </a:p>
          <a:p>
            <a:pPr lvl="1"/>
            <a:r>
              <a:t>Do not forget to set the forward and back pointers</a:t>
            </a:r>
          </a:p>
        </p:txBody>
      </p:sp>
      <p:sp>
        <p:nvSpPr>
          <p:cNvPr id="219" name="class OLL:…"/>
          <p:cNvSpPr txBox="1"/>
          <p:nvPr/>
        </p:nvSpPr>
        <p:spPr>
          <a:xfrm>
            <a:off x="707882" y="5549624"/>
            <a:ext cx="11088887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OLL:</a:t>
            </a:r>
          </a:p>
          <a:p>
            <a:pPr/>
            <a:r>
              <a:t>    """implements an ordered list of double linked nodes """</a:t>
            </a:r>
          </a:p>
          <a:p>
            <a:pPr/>
            <a:r>
              <a:t>    def insert(self, my_record, my_key):</a:t>
            </a:r>
          </a:p>
          <a:p>
            <a:pPr/>
            <a:r>
              <a:t>        new_node = Node(my_record, my_key)</a:t>
            </a:r>
          </a:p>
          <a:p>
            <a:pPr/>
            <a:r>
              <a:t>        if self.head:</a:t>
            </a:r>
          </a:p>
          <a:p>
            <a:pPr/>
            <a:r>
              <a:t>            ......   </a:t>
            </a:r>
          </a:p>
          <a:p>
            <a:pPr/>
            <a:r>
              <a:t>        else:</a:t>
            </a:r>
          </a:p>
          <a:p>
            <a:pPr/>
            <a:r>
              <a:t>            </a:t>
            </a:r>
            <a:r>
              <a:rPr b="1"/>
              <a:t>self.head = new_node</a:t>
            </a:r>
            <a:endParaRPr b="1"/>
          </a:p>
          <a:p>
            <a:pPr>
              <a:defRPr b="1"/>
            </a:pPr>
            <a:r>
              <a:t>            new_node.forward = new_node</a:t>
            </a:r>
          </a:p>
          <a:p>
            <a:pPr>
              <a:defRPr b="1"/>
            </a:pPr>
            <a:r>
              <a:t>            new_node.back = new_node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1990" y="3517900"/>
            <a:ext cx="1943101" cy="271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else:…"/>
          <p:cNvSpPr txBox="1"/>
          <p:nvPr/>
        </p:nvSpPr>
        <p:spPr>
          <a:xfrm>
            <a:off x="5104070" y="3968750"/>
            <a:ext cx="7247782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  <a:p>
            <a:pPr/>
            <a:r>
              <a:t>        else:</a:t>
            </a:r>
          </a:p>
          <a:p>
            <a:pPr/>
            <a:r>
              <a:t>            self.head = new_node</a:t>
            </a:r>
          </a:p>
          <a:p>
            <a:pPr/>
            <a:r>
              <a:t>            new_node.forward = new_node</a:t>
            </a:r>
          </a:p>
          <a:p>
            <a:pPr/>
            <a:r>
              <a:t>            new_node.back = new_node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26" name="Inserting between two nodes…"/>
          <p:cNvSpPr txBox="1"/>
          <p:nvPr>
            <p:ph type="body" sz="quarter" idx="1"/>
          </p:nvPr>
        </p:nvSpPr>
        <p:spPr>
          <a:xfrm>
            <a:off x="952500" y="2413000"/>
            <a:ext cx="11099800" cy="1777117"/>
          </a:xfrm>
          <a:prstGeom prst="rect">
            <a:avLst/>
          </a:prstGeom>
        </p:spPr>
        <p:txBody>
          <a:bodyPr anchor="t"/>
          <a:lstStyle>
            <a:lvl1pPr marL="368934" indent="-368934" defTabSz="484886">
              <a:spcBef>
                <a:spcPts val="1800"/>
              </a:spcBef>
              <a:defRPr sz="2656"/>
            </a:lvl1pPr>
            <a:lvl2pPr marL="737869" indent="-368934" defTabSz="484886">
              <a:spcBef>
                <a:spcPts val="1800"/>
              </a:spcBef>
              <a:defRPr sz="2656"/>
            </a:lvl2pPr>
            <a:lvl3pPr marL="1106805" indent="-368934" defTabSz="484886">
              <a:spcBef>
                <a:spcPts val="1800"/>
              </a:spcBef>
              <a:defRPr sz="2656"/>
            </a:lvl3pPr>
          </a:lstStyle>
          <a:p>
            <a:pPr/>
            <a:r>
              <a:t>Inserting between two nodes</a:t>
            </a:r>
          </a:p>
          <a:p>
            <a:pPr lvl="1"/>
            <a:r>
              <a:t>Implement as a class (not instance) method</a:t>
            </a:r>
          </a:p>
          <a:p>
            <a:pPr lvl="2"/>
            <a:r>
              <a:t>Reset four pointers</a:t>
            </a:r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3446" y="4367916"/>
            <a:ext cx="8257908" cy="487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870" y="1956397"/>
            <a:ext cx="6682843" cy="394662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def insert_before_after(new_node, left, right):…"/>
          <p:cNvSpPr txBox="1"/>
          <p:nvPr/>
        </p:nvSpPr>
        <p:spPr>
          <a:xfrm>
            <a:off x="4425559" y="5592047"/>
            <a:ext cx="8162331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 def insert_before_after(new_node, left, right):</a:t>
            </a:r>
          </a:p>
          <a:p>
            <a:pPr>
              <a:defRPr sz="2200"/>
            </a:pPr>
            <a:r>
              <a:t>        left.forward = new_node</a:t>
            </a:r>
          </a:p>
          <a:p>
            <a:pPr>
              <a:defRPr sz="2200"/>
            </a:pPr>
            <a:r>
              <a:t>        new_node.back = left</a:t>
            </a:r>
          </a:p>
          <a:p>
            <a:pPr>
              <a:defRPr sz="2200"/>
            </a:pPr>
            <a:r>
              <a:t>        new_node.forward = right</a:t>
            </a:r>
          </a:p>
          <a:p>
            <a:pPr>
              <a:defRPr sz="2200"/>
            </a:pPr>
            <a:r>
              <a:t>        right.back = new_node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Linked List Perform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Linked List Performance</a:t>
            </a:r>
          </a:p>
        </p:txBody>
      </p:sp>
      <p:sp>
        <p:nvSpPr>
          <p:cNvPr id="126" name="We can estimate performance of linked -- list operations by looking at the number of nodes access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8940" indent="-408940" defTabSz="537463">
              <a:spcBef>
                <a:spcPts val="2000"/>
              </a:spcBef>
              <a:defRPr sz="2944"/>
            </a:pPr>
            <a:r>
              <a:t>We can estimate performance of linked -- list operations by looking at the number of nodes accessed</a:t>
            </a:r>
          </a:p>
          <a:p>
            <a:pPr marL="408940" indent="-408940" defTabSz="537463">
              <a:spcBef>
                <a:spcPts val="2000"/>
              </a:spcBef>
              <a:defRPr sz="2944"/>
            </a:pPr>
            <a:r>
              <a:t>Assume a list with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nodes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Inserting at the head:  1 node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Inserting at the tail: </a:t>
            </a:r>
            <a:r>
              <a:rPr i="1"/>
              <a:t>n</a:t>
            </a:r>
            <a:r>
              <a:t> nodes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Inserting in the middle: </a:t>
            </a:r>
            <a14:m>
              <m:oMath>
                <m:f>
                  <m:fPr>
                    <m:ctrl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t> on average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Deleting at the head: 1 node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Deleting at the tail: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node</a:t>
            </a:r>
          </a:p>
          <a:p>
            <a:pPr lvl="1" marL="817880" indent="-408940" defTabSz="537463">
              <a:spcBef>
                <a:spcPts val="2000"/>
              </a:spcBef>
              <a:defRPr sz="2944"/>
            </a:pPr>
            <a:r>
              <a:t>Deleting in the middle: </a:t>
            </a:r>
            <a14:m>
              <m:oMath>
                <m:f>
                  <m:fPr>
                    <m:ctrl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t> on average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34" name="Need to find the insertion poin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find the insertion point:</a:t>
            </a:r>
          </a:p>
          <a:p>
            <a:pPr lvl="1"/>
            <a:r>
              <a:t>Slightly tricky, because if the inserted key is larger than the present key, we do not want to circle around</a:t>
            </a:r>
          </a:p>
          <a:p>
            <a:pPr lvl="1"/>
            <a:r>
              <a:t>Special case: The key to be inserted is smaller, so the new node becomes the head.</a:t>
            </a:r>
          </a:p>
          <a:p>
            <a:pPr lvl="1"/>
            <a:r>
              <a:t>In which case we insert between the head and head.back</a:t>
            </a:r>
          </a:p>
          <a:p>
            <a:pPr lvl="2"/>
            <a:r>
              <a:t>Even if they are the same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37" name="Special case if we insert at the beginning, because we then need to reset self.hea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Special case if we insert at the beginning, because we then need to reset self.head</a:t>
            </a:r>
          </a:p>
          <a:p>
            <a:pPr lvl="1"/>
            <a:r>
              <a:t>Notice that it says OLL.insert_before_after because this is a class method</a:t>
            </a:r>
          </a:p>
        </p:txBody>
      </p:sp>
      <p:sp>
        <p:nvSpPr>
          <p:cNvPr id="238" name="if self.head:…"/>
          <p:cNvSpPr txBox="1"/>
          <p:nvPr/>
        </p:nvSpPr>
        <p:spPr>
          <a:xfrm>
            <a:off x="808775" y="5444324"/>
            <a:ext cx="10723067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if self.head:</a:t>
            </a:r>
          </a:p>
          <a:p>
            <a:pPr/>
            <a:r>
              <a:t>            current_node = self.head</a:t>
            </a:r>
          </a:p>
          <a:p>
            <a:pPr/>
            <a:r>
              <a:t>            </a:t>
            </a:r>
            <a:r>
              <a:rPr b="1"/>
              <a:t>if my_key &lt; self.head.key:</a:t>
            </a:r>
            <a:endParaRPr b="1"/>
          </a:p>
          <a:p>
            <a:pPr/>
            <a:r>
              <a:t>                OLL.insert_before_after(new_node, </a:t>
            </a:r>
          </a:p>
          <a:p>
            <a:pPr/>
            <a:r>
              <a:t>                                        self.head, </a:t>
            </a:r>
          </a:p>
          <a:p>
            <a:pPr/>
            <a:r>
              <a:t>                                        self.head.forward)</a:t>
            </a:r>
          </a:p>
          <a:p>
            <a:pPr/>
            <a:r>
              <a:t>                self.head = new_node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41" name="Otherwise, we need to find the insertion poi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Otherwise, we need to find the insertion point</a:t>
            </a:r>
          </a:p>
          <a:p>
            <a:pPr lvl="1"/>
            <a:r>
              <a:t>Start out with current_node = self.head</a:t>
            </a:r>
          </a:p>
          <a:p>
            <a:pPr lvl="1"/>
            <a:r>
              <a:t>Then move to the right until current_node.forward has a larger key</a:t>
            </a:r>
          </a:p>
          <a:p>
            <a:pPr lvl="2"/>
            <a:r>
              <a:t>This gives us the insertion point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44" name="Finding the insertion poi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40055" indent="-440055" defTabSz="578358">
              <a:spcBef>
                <a:spcPts val="2100"/>
              </a:spcBef>
              <a:defRPr sz="3168"/>
            </a:pPr>
            <a:r>
              <a:t>Finding the insertion point</a:t>
            </a:r>
          </a:p>
          <a:p>
            <a:pPr lvl="1" marL="880110" indent="-440055" defTabSz="578358">
              <a:spcBef>
                <a:spcPts val="2100"/>
              </a:spcBef>
              <a:defRPr sz="3168"/>
            </a:pPr>
            <a:r>
              <a:t>Already excluded that we need to insert before the head</a:t>
            </a:r>
          </a:p>
          <a:p>
            <a:pPr lvl="1" marL="880110" indent="-440055" defTabSz="578358">
              <a:spcBef>
                <a:spcPts val="2100"/>
              </a:spcBef>
              <a:defRPr sz="3168"/>
            </a:pPr>
          </a:p>
          <a:p>
            <a:pPr lvl="1" marL="880110" indent="-440055" defTabSz="578358">
              <a:spcBef>
                <a:spcPts val="2100"/>
              </a:spcBef>
              <a:defRPr sz="3168"/>
            </a:pPr>
          </a:p>
          <a:p>
            <a:pPr lvl="1" marL="880110" indent="-440055" defTabSz="578358">
              <a:spcBef>
                <a:spcPts val="2100"/>
              </a:spcBef>
              <a:defRPr sz="3168"/>
            </a:pPr>
          </a:p>
          <a:p>
            <a:pPr lvl="1" marL="880110" indent="-440055" defTabSz="578358">
              <a:spcBef>
                <a:spcPts val="2100"/>
              </a:spcBef>
              <a:defRPr sz="3168"/>
            </a:pPr>
          </a:p>
          <a:p>
            <a:pPr lvl="1" marL="880110" indent="-440055" defTabSz="578358">
              <a:spcBef>
                <a:spcPts val="2100"/>
              </a:spcBef>
              <a:defRPr sz="3168"/>
            </a:pPr>
            <a:r>
              <a:t>key is 35, which is more than current.forward.key</a:t>
            </a:r>
          </a:p>
          <a:p>
            <a:pPr lvl="1" marL="880110" indent="-440055" defTabSz="578358">
              <a:spcBef>
                <a:spcPts val="2100"/>
              </a:spcBef>
              <a:defRPr sz="3168"/>
            </a:pPr>
            <a:r>
              <a:t>Move current to the left</a:t>
            </a:r>
          </a:p>
        </p:txBody>
      </p:sp>
      <p:pic>
        <p:nvPicPr>
          <p:cNvPr id="2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0" y="4667250"/>
            <a:ext cx="6654800" cy="213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48" name="Finding the insertion poi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Finding the insertion point</a:t>
            </a:r>
          </a:p>
          <a:p>
            <a:pPr lvl="1"/>
            <a:r>
              <a:t>current.forward.key is 30 is</a:t>
            </a:r>
          </a:p>
          <a:p>
            <a:pPr lvl="1"/>
            <a:r>
              <a:t>still less than 35</a:t>
            </a:r>
          </a:p>
          <a:p>
            <a:pPr lvl="1"/>
            <a:r>
              <a:t>move</a:t>
            </a:r>
          </a:p>
        </p:txBody>
      </p:sp>
      <p:pic>
        <p:nvPicPr>
          <p:cNvPr id="2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3400" y="5549900"/>
            <a:ext cx="6654800" cy="213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52" name="Finding the insertion poin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Finding the insertion point:</a:t>
            </a:r>
          </a:p>
          <a:p>
            <a:pPr lvl="1"/>
            <a:r>
              <a:t>But not any longer: current.forward.key is 40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6070600"/>
            <a:ext cx="6654800" cy="213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56" name="Finding the insertion poi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Finding the insertion point</a:t>
            </a:r>
          </a:p>
          <a:p>
            <a:pPr lvl="1"/>
            <a:r>
              <a:t>Now we have found the insertion point</a:t>
            </a:r>
          </a:p>
          <a:p>
            <a:pPr lvl="1"/>
            <a:r>
              <a:t>Insert between current and current.forward</a:t>
            </a:r>
          </a:p>
        </p:txBody>
      </p:sp>
      <p:pic>
        <p:nvPicPr>
          <p:cNvPr id="2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6700" y="6172200"/>
            <a:ext cx="6654800" cy="213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60" name="Found the insertion point and insert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Found the insertion point and inserted</a:t>
            </a:r>
          </a:p>
        </p:txBody>
      </p:sp>
      <p:pic>
        <p:nvPicPr>
          <p:cNvPr id="2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3708" y="3946716"/>
            <a:ext cx="8651384" cy="3038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64" name="Walk through the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Walk through the list</a:t>
            </a:r>
          </a:p>
          <a:p>
            <a:pPr lvl="1"/>
            <a:r>
              <a:t>Can but not have to use iterators</a:t>
            </a:r>
          </a:p>
        </p:txBody>
      </p:sp>
      <p:sp>
        <p:nvSpPr>
          <p:cNvPr id="265" name="def show(self):…"/>
          <p:cNvSpPr txBox="1"/>
          <p:nvPr/>
        </p:nvSpPr>
        <p:spPr>
          <a:xfrm>
            <a:off x="317772" y="4876800"/>
            <a:ext cx="12369255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show(self):</a:t>
            </a:r>
          </a:p>
          <a:p>
            <a:pPr/>
            <a:r>
              <a:t>        if not self.head:</a:t>
            </a:r>
          </a:p>
          <a:p>
            <a:pPr/>
            <a:r>
              <a:t>            print('empty')</a:t>
            </a:r>
          </a:p>
          <a:p>
            <a:pPr/>
            <a:r>
              <a:t>            return</a:t>
            </a:r>
          </a:p>
          <a:p>
            <a:pPr/>
            <a:r>
              <a:t>        print(self.head.key, self.head.record, sep=': ')</a:t>
            </a:r>
          </a:p>
          <a:p>
            <a:pPr/>
            <a:r>
              <a:t>        current_node = self.head.forward</a:t>
            </a:r>
          </a:p>
          <a:p>
            <a:pPr/>
            <a:r>
              <a:t>        while current_node != self.head:</a:t>
            </a:r>
          </a:p>
          <a:p>
            <a:pPr/>
            <a:r>
              <a:t>            print(current_node.key, current_node.record, sep= ': ')</a:t>
            </a:r>
          </a:p>
          <a:p>
            <a:pPr/>
            <a:r>
              <a:t>            current_node = current_node.forward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68" name="Deleting a recor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Deleting a record</a:t>
            </a:r>
          </a:p>
          <a:p>
            <a:pPr lvl="1"/>
            <a:r>
              <a:t>Need to find the record first</a:t>
            </a:r>
          </a:p>
          <a:p>
            <a:pPr lvl="2"/>
            <a:r>
              <a:t>Then delete the node </a:t>
            </a:r>
          </a:p>
          <a:p>
            <a:pPr lvl="3"/>
            <a:r>
              <a:t>Special case:</a:t>
            </a:r>
          </a:p>
          <a:p>
            <a:pPr lvl="4"/>
            <a:r>
              <a:t>This is the only node</a:t>
            </a:r>
          </a:p>
          <a:p>
            <a:pPr lvl="5"/>
            <a:r>
              <a:t>In which case forward and back pointer point to the same node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Linked List Perform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Linked List Performance</a:t>
            </a:r>
          </a:p>
        </p:txBody>
      </p:sp>
      <p:sp>
        <p:nvSpPr>
          <p:cNvPr id="129" name="Implementing a stack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Implementing a stack:</a:t>
            </a:r>
          </a:p>
          <a:p>
            <a:pPr lvl="1"/>
            <a:r>
              <a:t>We access one node   </a:t>
            </a:r>
          </a:p>
          <a:p>
            <a:pPr/>
            <a:r>
              <a:t>Implementing a queue:</a:t>
            </a:r>
          </a:p>
          <a:p>
            <a:pPr lvl="1"/>
            <a:r>
              <a:t>Insert at the head, pop at the tail</a:t>
            </a:r>
          </a:p>
          <a:p>
            <a:pPr lvl="1"/>
            <a:r>
              <a:t>Or: Insert at the tail, pop at the head</a:t>
            </a:r>
          </a:p>
          <a:p>
            <a:pPr lvl="2"/>
            <a:r>
              <a:t>One is going to use </a:t>
            </a:r>
            <a:r>
              <a:rPr i="1"/>
              <a:t>n</a:t>
            </a:r>
            <a:r>
              <a:t> nodes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71" name="Deleting a node from several node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Deleting a node from several nodes:</a:t>
            </a:r>
          </a:p>
        </p:txBody>
      </p:sp>
      <p:pic>
        <p:nvPicPr>
          <p:cNvPr id="2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8087" y="3551522"/>
            <a:ext cx="8163826" cy="4970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75" name="Deleting the only no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Deleting the only node</a:t>
            </a:r>
          </a:p>
          <a:p>
            <a:pPr lvl="1"/>
            <a:r>
              <a:t>Just set self.head to None</a:t>
            </a:r>
          </a:p>
        </p:txBody>
      </p:sp>
      <p:sp>
        <p:nvSpPr>
          <p:cNvPr id="276" name="def delete(self, key):…"/>
          <p:cNvSpPr txBox="1"/>
          <p:nvPr/>
        </p:nvSpPr>
        <p:spPr>
          <a:xfrm>
            <a:off x="2055415" y="4616450"/>
            <a:ext cx="8893970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def delete(self, key):</a:t>
            </a:r>
          </a:p>
          <a:p>
            <a:pPr/>
            <a:r>
              <a:t>        current_node = self.head</a:t>
            </a:r>
          </a:p>
          <a:p>
            <a:pPr/>
            <a:r>
              <a:t>        if current_node.forward == current_node:</a:t>
            </a:r>
          </a:p>
          <a:p>
            <a:pPr/>
            <a:r>
              <a:t>            # there is only one node left</a:t>
            </a:r>
          </a:p>
          <a:p>
            <a:pPr/>
            <a:r>
              <a:t>            self.head = None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79" name="Otherwi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Otherwise:</a:t>
            </a:r>
          </a:p>
          <a:p>
            <a:pPr lvl="1"/>
            <a:r>
              <a:t>Use the current_node pointer (effectively an iterator) in order to find the node to be deleted</a:t>
            </a:r>
          </a:p>
          <a:p>
            <a:pPr lvl="1"/>
            <a:r>
              <a:t>But be careful, because the key might not be there</a:t>
            </a:r>
          </a:p>
          <a:p>
            <a:pPr lvl="2"/>
            <a:r>
              <a:t>After going to the next node, check that we are not at the beginning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82" name="def delete(self, key):…"/>
          <p:cNvSpPr txBox="1"/>
          <p:nvPr/>
        </p:nvSpPr>
        <p:spPr>
          <a:xfrm>
            <a:off x="1781050" y="2254249"/>
            <a:ext cx="10540158" cy="524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delete(self, key):</a:t>
            </a:r>
          </a:p>
          <a:p>
            <a:pPr/>
            <a:r>
              <a:t>        current_node = self.head</a:t>
            </a:r>
          </a:p>
          <a:p>
            <a:pPr/>
            <a:r>
              <a:t>        if current_node.forward == current_node:</a:t>
            </a:r>
          </a:p>
          <a:p>
            <a:pPr/>
            <a:r>
              <a:t>            # there is only one node left</a:t>
            </a:r>
          </a:p>
          <a:p>
            <a:pPr/>
            <a:r>
              <a:t>            self.head = None</a:t>
            </a:r>
          </a:p>
          <a:p>
            <a:pPr/>
            <a:r>
              <a:t>            return</a:t>
            </a:r>
          </a:p>
          <a:p>
            <a:pPr/>
            <a:r>
              <a:t>        </a:t>
            </a:r>
            <a:r>
              <a:rPr b="1"/>
              <a:t>while True:</a:t>
            </a:r>
            <a:endParaRPr b="1"/>
          </a:p>
          <a:p>
            <a:pPr>
              <a:defRPr b="1"/>
            </a:pPr>
            <a:r>
              <a:t>            if current_node.key == key:</a:t>
            </a:r>
          </a:p>
          <a:p>
            <a:pPr>
              <a:defRPr b="1"/>
            </a:pPr>
            <a:r>
              <a:t>                self.delete_node(current_node)</a:t>
            </a:r>
          </a:p>
          <a:p>
            <a:pPr>
              <a:defRPr b="1"/>
            </a:pPr>
            <a:r>
              <a:t>                return</a:t>
            </a:r>
          </a:p>
          <a:p>
            <a:pPr>
              <a:defRPr b="1"/>
            </a:pPr>
            <a:r>
              <a:t>            else:</a:t>
            </a:r>
          </a:p>
          <a:p>
            <a:pPr>
              <a:defRPr b="1"/>
            </a:pPr>
            <a:r>
              <a:t>                current_node = current_node.forward</a:t>
            </a:r>
          </a:p>
          <a:p>
            <a:pPr>
              <a:defRPr i="1"/>
            </a:pPr>
            <a:r>
              <a:t>#Check that we have not reached the beginning of the list</a:t>
            </a:r>
          </a:p>
          <a:p>
            <a:pPr>
              <a:defRPr b="1"/>
            </a:pPr>
            <a:r>
              <a:t>                if current_node == self.head:</a:t>
            </a:r>
          </a:p>
          <a:p>
            <a:pPr>
              <a:defRPr b="1"/>
            </a:pPr>
            <a:r>
              <a:t>                    return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85" name="Deletion itself is fairly simp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Deletion itself is fairly simple</a:t>
            </a:r>
          </a:p>
        </p:txBody>
      </p:sp>
      <p:pic>
        <p:nvPicPr>
          <p:cNvPr id="2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7400" y="5225580"/>
            <a:ext cx="5800002" cy="3531070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def delete_node(self, current_node):…"/>
          <p:cNvSpPr txBox="1"/>
          <p:nvPr/>
        </p:nvSpPr>
        <p:spPr>
          <a:xfrm>
            <a:off x="4728170" y="3232149"/>
            <a:ext cx="8162331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delete_node(self, current_node):</a:t>
            </a:r>
          </a:p>
          <a:p>
            <a:pPr/>
            <a:r>
              <a:t>        if self.head == current_node:</a:t>
            </a:r>
          </a:p>
          <a:p>
            <a:pPr/>
            <a:r>
              <a:t>            self.head = current_node.forward</a:t>
            </a:r>
          </a:p>
          <a:p>
            <a:pPr/>
            <a:r>
              <a:t>        left = current_node.back</a:t>
            </a:r>
          </a:p>
          <a:p>
            <a:pPr/>
            <a:r>
              <a:t>        right = current_node.forward</a:t>
            </a:r>
          </a:p>
          <a:p>
            <a:pPr/>
            <a:r>
              <a:t>        left.forward = right</a:t>
            </a:r>
          </a:p>
          <a:p>
            <a:pPr/>
            <a:r>
              <a:t>        right.back = left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90" name="But needs to take care of the case where we delete the head of the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But needs to take care of the case where we delete the head of the list</a:t>
            </a:r>
          </a:p>
          <a:p>
            <a:pPr lvl="1"/>
            <a:r>
              <a:t>Though we can verify that we only need to reset head.</a:t>
            </a:r>
          </a:p>
        </p:txBody>
      </p:sp>
      <p:sp>
        <p:nvSpPr>
          <p:cNvPr id="291" name="def delete_node(self, current_node):…"/>
          <p:cNvSpPr txBox="1"/>
          <p:nvPr/>
        </p:nvSpPr>
        <p:spPr>
          <a:xfrm>
            <a:off x="2421235" y="5410199"/>
            <a:ext cx="8162331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delete_node(self, current_node):</a:t>
            </a:r>
          </a:p>
          <a:p>
            <a:pPr/>
            <a:r>
              <a:t>        </a:t>
            </a:r>
            <a:r>
              <a:rPr b="1"/>
              <a:t>if self.head == current_node:</a:t>
            </a:r>
            <a:endParaRPr b="1"/>
          </a:p>
          <a:p>
            <a:pPr>
              <a:defRPr b="1"/>
            </a:pPr>
            <a:r>
              <a:t>            self.head = current_node.forward</a:t>
            </a:r>
          </a:p>
          <a:p>
            <a:pPr/>
            <a:r>
              <a:t>        left = current_node.back</a:t>
            </a:r>
          </a:p>
          <a:p>
            <a:pPr/>
            <a:r>
              <a:t>        right = current_node.forward</a:t>
            </a:r>
          </a:p>
          <a:p>
            <a:pPr/>
            <a:r>
              <a:t>        left.forward = right</a:t>
            </a:r>
          </a:p>
          <a:p>
            <a:pPr/>
            <a:r>
              <a:t>        right.back = left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94" name="Performa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Performance</a:t>
            </a:r>
          </a:p>
          <a:p>
            <a:pPr lvl="1"/>
            <a:r>
              <a:t>Storage costs</a:t>
            </a:r>
          </a:p>
          <a:p>
            <a:pPr lvl="2"/>
            <a:r>
              <a:t>Python is generous with using storage</a:t>
            </a:r>
          </a:p>
          <a:p>
            <a:pPr lvl="4"/>
            <a:r>
              <a:t>Each object has a number of fields</a:t>
            </a:r>
          </a:p>
          <a:p>
            <a:pPr lvl="3"/>
            <a:r>
              <a:t>If we implement in a high performance language like C</a:t>
            </a:r>
          </a:p>
          <a:p>
            <a:pPr lvl="4"/>
            <a:r>
              <a:t>Per record, need a node with three pointers</a:t>
            </a:r>
          </a:p>
          <a:p>
            <a:pPr lvl="5"/>
            <a:r>
              <a:t>3*32 or 3*64 bits = 12B, 24B per object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297" name="Timing measured in number of nod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Timing measured in number of nodes</a:t>
            </a:r>
          </a:p>
          <a:p>
            <a:pPr lvl="1"/>
            <a:r>
              <a:t>Double linked list as a Stack</a:t>
            </a:r>
          </a:p>
          <a:p>
            <a:pPr lvl="2"/>
            <a:r>
              <a:t>insert / delete at head (1 node)</a:t>
            </a:r>
          </a:p>
          <a:p>
            <a:pPr lvl="1"/>
            <a:r>
              <a:t>Double linked list as a Queue</a:t>
            </a:r>
          </a:p>
          <a:p>
            <a:pPr lvl="2"/>
            <a:r>
              <a:t>insert at head / delete at tail (1 / 2 nodes)</a:t>
            </a:r>
          </a:p>
          <a:p>
            <a:pPr lvl="2"/>
            <a:r>
              <a:t>insert at tail / delete at head (2 / 1 nodes)</a:t>
            </a:r>
          </a:p>
          <a:p>
            <a:pPr lvl="1"/>
            <a:r>
              <a:t>Sometimes Stack and Queue are combined in a single structure: Deque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300" name="Performa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Performance</a:t>
            </a:r>
          </a:p>
          <a:p>
            <a:pPr lvl="1"/>
            <a:r>
              <a:t>Ordered linked list:</a:t>
            </a:r>
          </a:p>
          <a:p>
            <a:pPr lvl="2"/>
            <a:r>
              <a:t>Finding a record, inserting a record, deleting a record</a:t>
            </a:r>
          </a:p>
          <a:p>
            <a:pPr lvl="2"/>
            <a:r>
              <a:t>Timing is </a:t>
            </a:r>
            <a14:m>
              <m:oMath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  <a:r>
              <a:t> nodes on average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oftware Engine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Software Engineering</a:t>
            </a:r>
          </a:p>
        </p:txBody>
      </p:sp>
      <p:sp>
        <p:nvSpPr>
          <p:cNvPr id="303" name="This is highly non-trivial co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is highly non-trivial code</a:t>
            </a:r>
          </a:p>
          <a:p>
            <a:pPr lvl="1"/>
            <a:r>
              <a:t>I know because of the mistakes that I make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132" name="To overcome the performance penalty,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overcome the performance penalty, </a:t>
            </a:r>
          </a:p>
          <a:p>
            <a:pPr lvl="1"/>
            <a:r>
              <a:t>use a double linked list</a:t>
            </a:r>
          </a:p>
          <a:p>
            <a:pPr lvl="2"/>
            <a:r>
              <a:t>Each node has now a forward and a backward pointer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098" y="5896374"/>
            <a:ext cx="10864085" cy="2410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oftware Engine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Software Engineering</a:t>
            </a:r>
          </a:p>
        </p:txBody>
      </p:sp>
      <p:sp>
        <p:nvSpPr>
          <p:cNvPr id="306" name="Two core problems of Software Engineer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 core problems of Software Engineering:</a:t>
            </a:r>
          </a:p>
          <a:p>
            <a:pPr lvl="1"/>
            <a:r>
              <a:t>How to get people to work on code together successfully</a:t>
            </a:r>
          </a:p>
        </p:txBody>
      </p:sp>
      <p:pic>
        <p:nvPicPr>
          <p:cNvPr id="3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3394" y="4557072"/>
            <a:ext cx="2909012" cy="4320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oftware Engine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Software Engineering</a:t>
            </a:r>
          </a:p>
        </p:txBody>
      </p:sp>
      <p:sp>
        <p:nvSpPr>
          <p:cNvPr id="310" name="Second proble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Second problem:</a:t>
            </a:r>
          </a:p>
          <a:p>
            <a:pPr lvl="1"/>
            <a:r>
              <a:t>How can we guarantee correctness of code</a:t>
            </a:r>
          </a:p>
          <a:p>
            <a:pPr lvl="2"/>
            <a:r>
              <a:t>Formal methods</a:t>
            </a:r>
          </a:p>
          <a:p>
            <a:pPr lvl="3"/>
            <a:r>
              <a:t>Not popular because very difficult</a:t>
            </a:r>
          </a:p>
          <a:p>
            <a:pPr lvl="2"/>
            <a:r>
              <a:t>Testing</a:t>
            </a:r>
          </a:p>
          <a:p>
            <a:pPr lvl="3"/>
            <a:r>
              <a:t>Difficult because we need to test for all things that are likely to go wrong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oftware Engine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Software Engineering</a:t>
            </a:r>
          </a:p>
        </p:txBody>
      </p:sp>
      <p:sp>
        <p:nvSpPr>
          <p:cNvPr id="313" name="Test gener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Test generation: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Think about all things that could have an influence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E.g. node deletion: location of node with respect to other nodes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Lonely node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Node at the beginning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Node at the end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Node in the middle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Node first after head</a:t>
            </a:r>
          </a:p>
          <a:p>
            <a:pPr lvl="3" marL="1529080" indent="-382270" defTabSz="502412">
              <a:spcBef>
                <a:spcPts val="1800"/>
              </a:spcBef>
              <a:defRPr sz="2752"/>
            </a:pPr>
            <a:r>
              <a:t>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oftware Engine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Software Engineering</a:t>
            </a:r>
          </a:p>
        </p:txBody>
      </p:sp>
      <p:sp>
        <p:nvSpPr>
          <p:cNvPr id="316" name="Test Gener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Test Generation:</a:t>
            </a:r>
          </a:p>
          <a:p>
            <a:pPr lvl="1"/>
            <a:r>
              <a:t>Write a test for all of these cases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oftware Engine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Software Engineering</a:t>
            </a:r>
          </a:p>
        </p:txBody>
      </p:sp>
      <p:sp>
        <p:nvSpPr>
          <p:cNvPr id="319" name="Idea of unit tes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Idea of unit tests</a:t>
            </a:r>
          </a:p>
          <a:p>
            <a:pPr lvl="1"/>
            <a:r>
              <a:t>Divide tasks into modules</a:t>
            </a:r>
          </a:p>
          <a:p>
            <a:pPr lvl="2"/>
            <a:r>
              <a:t>Implementing a cyclical ordered linked list would be a module</a:t>
            </a:r>
          </a:p>
          <a:p>
            <a:pPr lvl="1"/>
            <a:r>
              <a:t>Modularization:</a:t>
            </a:r>
          </a:p>
          <a:p>
            <a:pPr lvl="2"/>
            <a:r>
              <a:t>Makes design easier</a:t>
            </a:r>
          </a:p>
          <a:p>
            <a:pPr lvl="2"/>
            <a:r>
              <a:t>Allows small groups to generate software</a:t>
            </a:r>
          </a:p>
          <a:p>
            <a:pPr lvl="2"/>
            <a:r>
              <a:t>Can test already at the unit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oftware Engine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Software Engineering</a:t>
            </a:r>
          </a:p>
        </p:txBody>
      </p:sp>
      <p:sp>
        <p:nvSpPr>
          <p:cNvPr id="322" name="Unit tests in Python…"/>
          <p:cNvSpPr txBox="1"/>
          <p:nvPr>
            <p:ph type="body" sz="half" idx="1"/>
          </p:nvPr>
        </p:nvSpPr>
        <p:spPr>
          <a:xfrm>
            <a:off x="952500" y="2590800"/>
            <a:ext cx="11099800" cy="2286000"/>
          </a:xfrm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Unit tests in Python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Can have code that only executes if the module is the one that is called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But not if the module is imported</a:t>
            </a:r>
          </a:p>
        </p:txBody>
      </p:sp>
      <p:sp>
        <p:nvSpPr>
          <p:cNvPr id="323" name="if __name__ == '__main__':…"/>
          <p:cNvSpPr txBox="1"/>
          <p:nvPr/>
        </p:nvSpPr>
        <p:spPr>
          <a:xfrm>
            <a:off x="3594906" y="5270500"/>
            <a:ext cx="5814988" cy="359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if __name__ == '__main__':</a:t>
            </a:r>
          </a:p>
          <a:p>
            <a:pPr>
              <a:defRPr sz="2200"/>
            </a:pPr>
            <a:r>
              <a:t>    oll = OLL()</a:t>
            </a:r>
          </a:p>
          <a:p>
            <a:pPr>
              <a:defRPr sz="2200"/>
            </a:pPr>
            <a:r>
              <a:t>    oll.insert('z',1)</a:t>
            </a:r>
          </a:p>
          <a:p>
            <a:pPr>
              <a:defRPr sz="2200"/>
            </a:pPr>
            <a:r>
              <a:t>    oll.insert('a', 100000)</a:t>
            </a:r>
          </a:p>
          <a:p>
            <a:pPr>
              <a:defRPr sz="2200"/>
            </a:pPr>
            <a:r>
              <a:t>    oll.insert('d', 2)</a:t>
            </a:r>
          </a:p>
          <a:p>
            <a:pPr>
              <a:defRPr sz="2200"/>
            </a:pPr>
            <a:r>
              <a:t>    oll.insert('e', 3)</a:t>
            </a:r>
          </a:p>
          <a:p>
            <a:pPr>
              <a:defRPr sz="2200"/>
            </a:pPr>
            <a:r>
              <a:t>    for _ in range(10):</a:t>
            </a:r>
          </a:p>
          <a:p>
            <a:pPr>
              <a:defRPr sz="2200"/>
            </a:pPr>
            <a:r>
              <a:t>        x = random.getrandbits(16)</a:t>
            </a:r>
          </a:p>
          <a:p>
            <a:pPr>
              <a:defRPr sz="2200"/>
            </a:pPr>
            <a:r>
              <a:t>        print(x)</a:t>
            </a:r>
          </a:p>
          <a:p>
            <a:pPr>
              <a:defRPr sz="2200"/>
            </a:pPr>
            <a:r>
              <a:t>        oll.insert( 3*str(x),x )</a:t>
            </a:r>
          </a:p>
          <a:p>
            <a:pPr>
              <a:defRPr sz="2200"/>
            </a:pPr>
            <a:r>
              <a:t>    oll.show()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oftware Engine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Software Engineering</a:t>
            </a:r>
          </a:p>
        </p:txBody>
      </p:sp>
      <p:sp>
        <p:nvSpPr>
          <p:cNvPr id="326" name="One of the big problems is software maintena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One of the big problems is </a:t>
            </a:r>
            <a:r>
              <a:rPr b="1"/>
              <a:t>software maintenance</a:t>
            </a:r>
          </a:p>
          <a:p>
            <a:pPr lvl="1"/>
            <a:r>
              <a:t>The programmer or someone else will add functionality and / or change the implementation</a:t>
            </a:r>
          </a:p>
          <a:p>
            <a:pPr lvl="1"/>
            <a:r>
              <a:t>A simple code addition can </a:t>
            </a:r>
            <a:r>
              <a:rPr i="1"/>
              <a:t>break code elsewhere</a:t>
            </a:r>
            <a:endParaRPr i="1"/>
          </a:p>
          <a:p>
            <a:pPr lvl="1"/>
            <a:r>
              <a:t>Therefore:</a:t>
            </a:r>
          </a:p>
          <a:p>
            <a:pPr lvl="2"/>
            <a:r>
              <a:t>Test the interface in the unit test</a:t>
            </a:r>
          </a:p>
          <a:p>
            <a:pPr lvl="2"/>
            <a:r>
              <a:t>So that an addition / modification that breaks an interface can be caught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oftware Engine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Software Engineering</a:t>
            </a:r>
          </a:p>
        </p:txBody>
      </p:sp>
      <p:sp>
        <p:nvSpPr>
          <p:cNvPr id="329" name="Henc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Hence:</a:t>
            </a:r>
          </a:p>
          <a:p>
            <a:pPr lvl="1"/>
            <a:r>
              <a:t>Test your algorithms</a:t>
            </a:r>
          </a:p>
          <a:p>
            <a:pPr lvl="2"/>
            <a:r>
              <a:t>By making all case distinction</a:t>
            </a:r>
          </a:p>
          <a:p>
            <a:pPr lvl="2"/>
            <a:r>
              <a:t>And verifying your code with paper and pencil</a:t>
            </a:r>
          </a:p>
          <a:p>
            <a:pPr lvl="3"/>
            <a:r>
              <a:t>This is formal method (very) light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oftware Engine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Software Engineering</a:t>
            </a:r>
          </a:p>
        </p:txBody>
      </p:sp>
      <p:sp>
        <p:nvSpPr>
          <p:cNvPr id="332" name="Henc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Hence:</a:t>
            </a:r>
          </a:p>
          <a:p>
            <a:pPr lvl="1"/>
            <a:r>
              <a:t>Test your implementation</a:t>
            </a:r>
          </a:p>
          <a:p>
            <a:pPr lvl="2"/>
            <a:r>
              <a:t>By making all case distinctions </a:t>
            </a:r>
          </a:p>
          <a:p>
            <a:pPr lvl="3"/>
            <a:r>
              <a:t>And writing test code for them</a:t>
            </a:r>
          </a:p>
          <a:p>
            <a:pPr lvl="4"/>
            <a:r>
              <a:t>Even better: print out what the result of your test should be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oftware Engine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Software Engineering</a:t>
            </a:r>
          </a:p>
        </p:txBody>
      </p:sp>
      <p:sp>
        <p:nvSpPr>
          <p:cNvPr id="335" name="What to do when you detect an err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to do when you detect an error</a:t>
            </a:r>
          </a:p>
          <a:p>
            <a:pPr lvl="1">
              <a:defRPr b="1"/>
            </a:pPr>
            <a:r>
              <a:t>READ the ERROR MESSAGE</a:t>
            </a:r>
            <a:endParaRPr b="0"/>
          </a:p>
          <a:p>
            <a:pPr lvl="1">
              <a:defRPr b="1"/>
            </a:pPr>
            <a:r>
              <a:rPr b="0"/>
              <a:t>Identify the location of the fault</a:t>
            </a:r>
            <a:endParaRPr b="0"/>
          </a:p>
          <a:p>
            <a:pPr lvl="2">
              <a:defRPr b="1"/>
            </a:pPr>
            <a:r>
              <a:rPr b="0"/>
              <a:t>The error happened there </a:t>
            </a:r>
            <a:r>
              <a:t>or </a:t>
            </a:r>
            <a:r>
              <a:rPr b="0"/>
              <a:t>before on the execution path</a:t>
            </a:r>
            <a:endParaRPr b="0"/>
          </a:p>
          <a:p>
            <a:pPr lvl="1">
              <a:defRPr b="1"/>
            </a:pPr>
            <a:r>
              <a:rPr b="0"/>
              <a:t>Adorn your code with additional print statements</a:t>
            </a:r>
            <a:endParaRPr b="0"/>
          </a:p>
          <a:p>
            <a:pPr lvl="2">
              <a:defRPr b="1"/>
            </a:pPr>
            <a:r>
              <a:rPr b="0"/>
              <a:t>To help you locate the statement that causes the error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136" name="And then connect head and tail in order to give a circular double linked list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900"/>
              </a:spcBef>
              <a:defRPr sz="2880"/>
            </a:pPr>
            <a:r>
              <a:t>And then connect head and tail in order to give a </a:t>
            </a:r>
            <a:r>
              <a:rPr b="1"/>
              <a:t>circular </a:t>
            </a:r>
            <a:r>
              <a:rPr b="1" i="1"/>
              <a:t>double linked list</a:t>
            </a:r>
            <a:endParaRPr b="1" i="1"/>
          </a:p>
          <a:p>
            <a:pPr marL="400050" indent="-400050" defTabSz="525779">
              <a:spcBef>
                <a:spcPts val="1900"/>
              </a:spcBef>
              <a:defRPr sz="2880"/>
            </a:pPr>
            <a:endParaRPr b="1"/>
          </a:p>
          <a:p>
            <a:pPr marL="400050" indent="-400050" defTabSz="525779">
              <a:spcBef>
                <a:spcPts val="1900"/>
              </a:spcBef>
              <a:defRPr sz="2880"/>
            </a:pPr>
            <a:endParaRPr b="1"/>
          </a:p>
          <a:p>
            <a:pPr marL="400050" indent="-400050" defTabSz="525779">
              <a:spcBef>
                <a:spcPts val="1900"/>
              </a:spcBef>
              <a:defRPr sz="2880"/>
            </a:pPr>
            <a:endParaRPr b="1"/>
          </a:p>
          <a:p>
            <a:pPr marL="400050" indent="-400050" defTabSz="525779">
              <a:spcBef>
                <a:spcPts val="1900"/>
              </a:spcBef>
              <a:defRPr sz="2880"/>
            </a:pPr>
            <a:endParaRPr b="1"/>
          </a:p>
          <a:p>
            <a:pPr marL="400050" indent="-400050" defTabSz="525779">
              <a:spcBef>
                <a:spcPts val="1900"/>
              </a:spcBef>
              <a:defRPr sz="2880"/>
            </a:pPr>
            <a:r>
              <a:t>The backward pointer of head allows easy access to the tail</a:t>
            </a:r>
          </a:p>
          <a:p>
            <a:pPr marL="400050" indent="-400050" defTabSz="525779">
              <a:spcBef>
                <a:spcPts val="1900"/>
              </a:spcBef>
              <a:defRPr sz="2880"/>
            </a:pPr>
            <a:r>
              <a:t>But: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For an insert or a delete, we now need to set four pointers instead of two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420" y="3803459"/>
            <a:ext cx="12471960" cy="2553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oftware Engine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Software Engineering</a:t>
            </a:r>
          </a:p>
        </p:txBody>
      </p:sp>
      <p:sp>
        <p:nvSpPr>
          <p:cNvPr id="338" name="What type of errors should you expec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type of errors should you expect:</a:t>
            </a:r>
          </a:p>
          <a:p>
            <a:pPr lvl="1"/>
            <a:r>
              <a:t>Typos and similar mechanical errors that are not detected by the UI</a:t>
            </a:r>
          </a:p>
          <a:p>
            <a:pPr lvl="1"/>
            <a:r>
              <a:t>Violated </a:t>
            </a:r>
            <a:r>
              <a:rPr b="1"/>
              <a:t>assumptions</a:t>
            </a:r>
          </a:p>
          <a:p>
            <a:pPr lvl="2"/>
            <a:r>
              <a:t>You deal with that by making your assumptions explicit</a:t>
            </a:r>
          </a:p>
          <a:p>
            <a:pPr lvl="3"/>
            <a:r>
              <a:t>You do not need to write them down, just acknowldge them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oftware Engine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Software Engineering</a:t>
            </a:r>
          </a:p>
        </p:txBody>
      </p:sp>
      <p:sp>
        <p:nvSpPr>
          <p:cNvPr id="341" name="Debugging is more of an art than scie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Debugging is more of an art than science</a:t>
            </a:r>
          </a:p>
          <a:p>
            <a:pPr lvl="1"/>
            <a:r>
              <a:t>Experience helps a lot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140" name="Nodes now have a forward and a backward point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Nodes now have a forward and a backward pointer</a:t>
            </a:r>
          </a:p>
        </p:txBody>
      </p:sp>
      <p:sp>
        <p:nvSpPr>
          <p:cNvPr id="141" name="class Node:…"/>
          <p:cNvSpPr txBox="1"/>
          <p:nvPr/>
        </p:nvSpPr>
        <p:spPr>
          <a:xfrm>
            <a:off x="1140866" y="3771581"/>
            <a:ext cx="10723068" cy="455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class Node:</a:t>
            </a:r>
          </a:p>
          <a:p>
            <a:pPr/>
            <a:r>
              <a:t>    def __init__(self, my_record):</a:t>
            </a:r>
          </a:p>
          <a:p>
            <a:pPr/>
            <a:r>
              <a:t>        </a:t>
            </a:r>
            <a:r>
              <a:rPr b="1"/>
              <a:t>self.forward = None</a:t>
            </a:r>
            <a:endParaRPr b="1"/>
          </a:p>
          <a:p>
            <a:pPr>
              <a:defRPr b="1"/>
            </a:pPr>
            <a:r>
              <a:t>        self.back = None</a:t>
            </a:r>
          </a:p>
          <a:p>
            <a:pPr/>
            <a:r>
              <a:t>        self.record = my_record</a:t>
            </a:r>
          </a:p>
          <a:p>
            <a:pPr/>
            <a:r>
              <a:t>    def __repr__(self):</a:t>
            </a:r>
          </a:p>
          <a:p>
            <a:pPr/>
            <a:r>
              <a:t>        string = "Class Node "</a:t>
            </a:r>
          </a:p>
          <a:p>
            <a:pPr/>
            <a:r>
              <a:t>        string += str(id(self))</a:t>
            </a:r>
          </a:p>
          <a:p>
            <a:pPr/>
            <a:r>
              <a:t>        string += ", forward is " + str(id(self.forward))</a:t>
            </a:r>
          </a:p>
          <a:p>
            <a:pPr/>
            <a:r>
              <a:t>        string += ", backward is " + str(id(self.forward))</a:t>
            </a:r>
          </a:p>
          <a:p>
            <a:pPr/>
            <a:r>
              <a:t>        string += ", record is " + str(self.record)</a:t>
            </a:r>
          </a:p>
          <a:p>
            <a:pPr/>
            <a:r>
              <a:t>        return string</a:t>
            </a:r>
          </a:p>
          <a:p>
            <a:pPr/>
            <a:r>
              <a:t>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sp>
        <p:nvSpPr>
          <p:cNvPr id="144" name="Creating a double linked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Creating a double linked list</a:t>
            </a:r>
          </a:p>
          <a:p>
            <a:pPr lvl="1"/>
            <a:r>
              <a:t>Initially the list is empty</a:t>
            </a:r>
          </a:p>
          <a:p>
            <a:pPr lvl="1"/>
            <a:r>
              <a:t>Create a new node</a:t>
            </a:r>
          </a:p>
          <a:p>
            <a:pPr lvl="1"/>
            <a:r>
              <a:t>Then adjust the head and the two node pointers</a:t>
            </a:r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7315" y="5963092"/>
            <a:ext cx="2908301" cy="271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ouble Linked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Double Linked List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87726" y="3354887"/>
            <a:ext cx="2908301" cy="2717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if not self.head:…"/>
          <p:cNvSpPr txBox="1"/>
          <p:nvPr/>
        </p:nvSpPr>
        <p:spPr>
          <a:xfrm>
            <a:off x="1134708" y="3403600"/>
            <a:ext cx="7247782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if not self.head:</a:t>
            </a:r>
          </a:p>
          <a:p>
            <a:pPr/>
            <a:r>
              <a:t>            self.head = new_node</a:t>
            </a:r>
          </a:p>
          <a:p>
            <a:pPr/>
            <a:r>
              <a:t>            new_node.forward = new_node</a:t>
            </a:r>
          </a:p>
          <a:p>
            <a:pPr/>
            <a:r>
              <a:t>            new_node.back = new_node</a:t>
            </a:r>
          </a:p>
        </p:txBody>
      </p:sp>
      <p:sp>
        <p:nvSpPr>
          <p:cNvPr id="150" name="1"/>
          <p:cNvSpPr txBox="1"/>
          <p:nvPr/>
        </p:nvSpPr>
        <p:spPr>
          <a:xfrm>
            <a:off x="9231011" y="2959100"/>
            <a:ext cx="29721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151" name="2"/>
          <p:cNvSpPr txBox="1"/>
          <p:nvPr/>
        </p:nvSpPr>
        <p:spPr>
          <a:xfrm>
            <a:off x="11499606" y="4140200"/>
            <a:ext cx="29721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152" name="3"/>
          <p:cNvSpPr txBox="1"/>
          <p:nvPr/>
        </p:nvSpPr>
        <p:spPr>
          <a:xfrm>
            <a:off x="9379616" y="3917950"/>
            <a:ext cx="29721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