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ivide and Conquer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Divide and Conquer</a:t>
            </a:r>
          </a:p>
        </p:txBody>
      </p:sp>
      <p:sp>
        <p:nvSpPr>
          <p:cNvPr id="120" name="Algorithms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Algorithms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Integer Multi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Integer Multiplication</a:t>
            </a:r>
          </a:p>
        </p:txBody>
      </p:sp>
      <p:sp>
        <p:nvSpPr>
          <p:cNvPr id="173" name="Now combin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Now combine:</a:t>
            </a:r>
          </a:p>
          <a:p>
            <a:pPr lvl="1"/>
            <a:r>
              <a:t>Instead:</a:t>
            </a:r>
          </a:p>
          <a:p>
            <a:pPr lvl="1"/>
          </a:p>
          <a:p>
            <a:pPr lvl="1"/>
          </a:p>
          <a:p>
            <a:pPr lvl="1"/>
            <a:r>
              <a:t>Use</a:t>
            </a:r>
          </a:p>
          <a:p>
            <a:pPr lvl="1"/>
            <a:r>
              <a:t>This reuses two multiplications that are already used   </a:t>
            </a:r>
          </a:p>
        </p:txBody>
      </p:sp>
      <p:sp>
        <p:nvSpPr>
          <p:cNvPr id="174" name="Equation"/>
          <p:cNvSpPr txBox="1"/>
          <p:nvPr/>
        </p:nvSpPr>
        <p:spPr>
          <a:xfrm>
            <a:off x="3851413" y="3414276"/>
            <a:ext cx="5301974" cy="48664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b>
                  </m:sSub>
                  <m:sSup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f>
                        <m:fPr>
                          <m:ctrlPr>
                            <a:rPr xmlns:a="http://schemas.openxmlformats.org/drawingml/2006/main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a:rPr xmlns:a="http://schemas.openxmlformats.org/drawingml/2006/main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sup>
                  </m:sSup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sub>
                  </m:sSub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b>
                  </m:sSub>
                  <m:sSup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f>
                        <m:fPr>
                          <m:ctrlPr>
                            <a:rPr xmlns:a="http://schemas.openxmlformats.org/drawingml/2006/main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a:rPr xmlns:a="http://schemas.openxmlformats.org/drawingml/2006/main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sup>
                  </m:sSup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sub>
                  </m:sSub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400"/>
          </a:p>
        </p:txBody>
      </p:sp>
      <p:sp>
        <p:nvSpPr>
          <p:cNvPr id="175" name="Equation"/>
          <p:cNvSpPr txBox="1"/>
          <p:nvPr/>
        </p:nvSpPr>
        <p:spPr>
          <a:xfrm>
            <a:off x="4715013" y="4017526"/>
            <a:ext cx="7632960" cy="48664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b>
                  </m:sSub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b>
                  </m:sSub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sSup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p>
                  </m:sSup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b>
                  </m:sSub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sub>
                  </m:sSub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sub>
                  </m:sSub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b>
                  </m:sSub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sSup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f>
                        <m:fPr>
                          <m:ctrlPr>
                            <a:rPr xmlns:a="http://schemas.openxmlformats.org/drawingml/2006/main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a:rPr xmlns:a="http://schemas.openxmlformats.org/drawingml/2006/main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sup>
                  </m:sSup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sub>
                  </m:sSub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sub>
                  </m:sSub>
                </m:oMath>
              </m:oMathPara>
            </a14:m>
            <a:endParaRPr sz="3400"/>
          </a:p>
        </p:txBody>
      </p:sp>
      <p:sp>
        <p:nvSpPr>
          <p:cNvPr id="176" name="Equation"/>
          <p:cNvSpPr txBox="1"/>
          <p:nvPr/>
        </p:nvSpPr>
        <p:spPr>
          <a:xfrm>
            <a:off x="3076814" y="5750919"/>
            <a:ext cx="9096663" cy="37661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sub>
                  </m:sSub>
                </m:oMath>
              </m:oMathPara>
            </a14:m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Integer Multi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Integer Multiplication</a:t>
            </a:r>
          </a:p>
        </p:txBody>
      </p:sp>
      <p:sp>
        <p:nvSpPr>
          <p:cNvPr id="179" name="We need to deal with the potential overflow in calculating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need to deal with the potential overflow in calculating</a:t>
            </a:r>
          </a:p>
        </p:txBody>
      </p:sp>
      <p:sp>
        <p:nvSpPr>
          <p:cNvPr id="180" name="Equation"/>
          <p:cNvSpPr txBox="1"/>
          <p:nvPr/>
        </p:nvSpPr>
        <p:spPr>
          <a:xfrm>
            <a:off x="4524614" y="3604619"/>
            <a:ext cx="3066364" cy="37661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sub>
                  </m:sSub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Integer Multi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Integer Multiplication</a:t>
            </a:r>
          </a:p>
        </p:txBody>
      </p:sp>
      <p:sp>
        <p:nvSpPr>
          <p:cNvPr id="183" name="Now, we only do three multiplications of      bit numbers in order to multiply two          bit number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Now, we only do three multiplications of      bit numbers in order to multiply two          bit numbers</a:t>
            </a:r>
          </a:p>
          <a:p>
            <a:pPr/>
            <a:r>
              <a:t>The recurrence becomes </a:t>
            </a:r>
          </a:p>
        </p:txBody>
      </p:sp>
      <p:sp>
        <p:nvSpPr>
          <p:cNvPr id="184" name="Equation"/>
          <p:cNvSpPr txBox="1"/>
          <p:nvPr/>
        </p:nvSpPr>
        <p:spPr>
          <a:xfrm>
            <a:off x="8843023" y="2678226"/>
            <a:ext cx="420856" cy="35621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sSup>
                    <m:e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p>
                  </m:sSup>
                </m:oMath>
              </m:oMathPara>
            </a14:m>
            <a:endParaRPr sz="4100"/>
          </a:p>
        </p:txBody>
      </p:sp>
      <p:sp>
        <p:nvSpPr>
          <p:cNvPr id="185" name="Equation"/>
          <p:cNvSpPr txBox="1"/>
          <p:nvPr/>
        </p:nvSpPr>
        <p:spPr>
          <a:xfrm>
            <a:off x="5396057" y="3117203"/>
            <a:ext cx="748458" cy="39986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sSup>
                    <m:e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p>
                </m:oMath>
              </m:oMathPara>
            </a14:m>
            <a:endParaRPr sz="3700"/>
          </a:p>
        </p:txBody>
      </p:sp>
      <p:sp>
        <p:nvSpPr>
          <p:cNvPr id="186" name="Equation"/>
          <p:cNvSpPr txBox="1"/>
          <p:nvPr/>
        </p:nvSpPr>
        <p:spPr>
          <a:xfrm>
            <a:off x="4634057" y="4984103"/>
            <a:ext cx="1549992" cy="40129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  <a:endParaRPr sz="3700"/>
          </a:p>
        </p:txBody>
      </p:sp>
      <p:sp>
        <p:nvSpPr>
          <p:cNvPr id="187" name="Equation"/>
          <p:cNvSpPr txBox="1"/>
          <p:nvPr/>
        </p:nvSpPr>
        <p:spPr>
          <a:xfrm>
            <a:off x="6767657" y="4984103"/>
            <a:ext cx="3152090" cy="40129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7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Integer Multi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Integer Multiplication</a:t>
            </a:r>
          </a:p>
        </p:txBody>
      </p:sp>
      <p:sp>
        <p:nvSpPr>
          <p:cNvPr id="190" name="Solving the recurrenc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Solving the recurrence</a:t>
            </a:r>
          </a:p>
          <a:p>
            <a:pPr lvl="1"/>
            <a:r>
              <a:t>Heuristics: </a:t>
            </a:r>
          </a:p>
        </p:txBody>
      </p:sp>
      <p:sp>
        <p:nvSpPr>
          <p:cNvPr id="191" name="Equation"/>
          <p:cNvSpPr txBox="1"/>
          <p:nvPr/>
        </p:nvSpPr>
        <p:spPr>
          <a:xfrm>
            <a:off x="5840557" y="2710803"/>
            <a:ext cx="1549992" cy="40129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  <a:endParaRPr sz="3700"/>
          </a:p>
        </p:txBody>
      </p:sp>
      <p:sp>
        <p:nvSpPr>
          <p:cNvPr id="192" name="Equation"/>
          <p:cNvSpPr txBox="1"/>
          <p:nvPr/>
        </p:nvSpPr>
        <p:spPr>
          <a:xfrm>
            <a:off x="7974157" y="2710803"/>
            <a:ext cx="3152090" cy="40129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700"/>
          </a:p>
        </p:txBody>
      </p:sp>
      <p:sp>
        <p:nvSpPr>
          <p:cNvPr id="193" name="Equation"/>
          <p:cNvSpPr txBox="1"/>
          <p:nvPr/>
        </p:nvSpPr>
        <p:spPr>
          <a:xfrm>
            <a:off x="2247873" y="4290595"/>
            <a:ext cx="8534084" cy="43081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e>
                    <m:sup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e>
                    <m:sup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p>
                  </m:sSup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e>
                    <m:sup>
                      <m:r>
                        <a:rPr xmlns:a="http://schemas.openxmlformats.org/drawingml/2006/main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p>
                  </m:sSup>
                </m:oMath>
              </m:oMathPara>
            </a14:m>
            <a:endParaRPr sz="33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Integer Multi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Integer Multiplication</a:t>
            </a:r>
          </a:p>
        </p:txBody>
      </p:sp>
      <p:sp>
        <p:nvSpPr>
          <p:cNvPr id="196" name="As before prove exactly using inducti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As before prove exactly using induction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Integer Multi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Integer Multiplication</a:t>
            </a:r>
          </a:p>
        </p:txBody>
      </p:sp>
      <p:sp>
        <p:nvSpPr>
          <p:cNvPr id="199" name="The multiplication of two                 -bit numbers takes"/>
          <p:cNvSpPr txBox="1"/>
          <p:nvPr>
            <p:ph type="body" sz="quarter" idx="1"/>
          </p:nvPr>
        </p:nvSpPr>
        <p:spPr>
          <a:xfrm>
            <a:off x="952500" y="2590800"/>
            <a:ext cx="11099800" cy="881906"/>
          </a:xfrm>
          <a:prstGeom prst="rect">
            <a:avLst/>
          </a:prstGeom>
        </p:spPr>
        <p:txBody>
          <a:bodyPr anchor="t"/>
          <a:lstStyle/>
          <a:p>
            <a:pPr/>
            <a:r>
              <a:t>The multiplication of two                 -bit numbers takes </a:t>
            </a:r>
          </a:p>
        </p:txBody>
      </p:sp>
      <p:sp>
        <p:nvSpPr>
          <p:cNvPr id="200" name="Equation"/>
          <p:cNvSpPr txBox="1"/>
          <p:nvPr/>
        </p:nvSpPr>
        <p:spPr>
          <a:xfrm>
            <a:off x="6201897" y="2654511"/>
            <a:ext cx="1522421" cy="37850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4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4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4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p>
                  </m:sSup>
                </m:oMath>
              </m:oMathPara>
            </a14:m>
            <a:endParaRPr sz="4300"/>
          </a:p>
        </p:txBody>
      </p:sp>
      <p:pic>
        <p:nvPicPr>
          <p:cNvPr id="201" name="S(m)_&amp;=&amp;_T(n)_&amp;=.pdf" descr="S(m)_&amp;=&amp;_T(n)_&amp;=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59150" y="3433216"/>
            <a:ext cx="6286500" cy="5664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Integer Multi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Integer Multiplication</a:t>
            </a:r>
          </a:p>
        </p:txBody>
      </p:sp>
      <p:sp>
        <p:nvSpPr>
          <p:cNvPr id="204" name="This way, multiplication of m-bit numbers takes                 bit multiplication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This way, multiplication of </a:t>
            </a:r>
            <a:r>
              <a:rPr i="1"/>
              <a:t>m</a:t>
            </a:r>
            <a:r>
              <a:t>-bit numbers takes                 bit multiplications</a:t>
            </a:r>
          </a:p>
        </p:txBody>
      </p:sp>
      <p:sp>
        <p:nvSpPr>
          <p:cNvPr id="205" name="Equation"/>
          <p:cNvSpPr txBox="1"/>
          <p:nvPr/>
        </p:nvSpPr>
        <p:spPr>
          <a:xfrm>
            <a:off x="10241662" y="2597162"/>
            <a:ext cx="1548126" cy="44118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sSup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p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1.58496</m:t>
                      </m:r>
                    </m:sup>
                  </m:sSup>
                </m:oMath>
              </m:oMathPara>
            </a14:m>
            <a:endParaRPr sz="40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Integer Multi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Integer Multiplication</a:t>
            </a:r>
          </a:p>
        </p:txBody>
      </p:sp>
      <p:sp>
        <p:nvSpPr>
          <p:cNvPr id="208" name="Can be used for arbitrary length integer multiplic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be used for arbitrary length integer multiplication</a:t>
            </a:r>
          </a:p>
          <a:p>
            <a:pPr/>
            <a:r>
              <a:t>Base case is 32 or 64 bits </a:t>
            </a:r>
          </a:p>
          <a:p>
            <a:pPr/>
          </a:p>
          <a:p>
            <a:pPr/>
            <a:r>
              <a:t>But can still do better using Fast Fourier Transformation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Binary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Binary Search</a:t>
            </a:r>
          </a:p>
        </p:txBody>
      </p:sp>
      <p:sp>
        <p:nvSpPr>
          <p:cNvPr id="211" name="Given an array of ordered integers, a pointer to the beginning and to the end of a portion of the array, decide whether an element is in the slic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Given an array of ordered integers, a pointer to the beginning and to the end of a portion of the array, decide whether an element is in the slice</a:t>
            </a:r>
          </a:p>
          <a:p>
            <a:pPr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 Search(array, beg, end, element) </a:t>
            </a:r>
          </a:p>
        </p:txBody>
      </p:sp>
      <p:pic>
        <p:nvPicPr>
          <p:cNvPr id="21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2938" y="5484537"/>
            <a:ext cx="10938924" cy="34642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Binary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Binary Search</a:t>
            </a:r>
          </a:p>
        </p:txBody>
      </p:sp>
      <p:sp>
        <p:nvSpPr>
          <p:cNvPr id="215" name="Divide:  Determine the middle element. This divides the array into two subse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Divide:  Determine the middle element. This divides the array into two subsets</a:t>
            </a:r>
          </a:p>
          <a:p>
            <a:pPr/>
            <a:r>
              <a:t>Conquer:  Compare the element with the middle element. If it is smaller, find out whether the element is in the left half, otherwise, whether the element is in the right half</a:t>
            </a:r>
          </a:p>
          <a:p>
            <a:pPr/>
            <a:r>
              <a:t>Combine:  Just return the answer to the one question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Divide and Conqu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Divide and Conquer</a:t>
            </a:r>
          </a:p>
        </p:txBody>
      </p:sp>
      <p:sp>
        <p:nvSpPr>
          <p:cNvPr id="123" name="Generic recipe for many solution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Generic recipe for many solutions:</a:t>
            </a:r>
          </a:p>
          <a:p>
            <a:pPr lvl="1"/>
            <a:r>
              <a:t>Divide the problem into two or more smaller instances of the same problem</a:t>
            </a:r>
          </a:p>
          <a:p>
            <a:pPr lvl="1"/>
            <a:r>
              <a:t>Conquer the smaller instances using recursion (or a base case)</a:t>
            </a:r>
          </a:p>
          <a:p>
            <a:pPr lvl="1"/>
            <a:r>
              <a:t>Combine the answers to solve the original problem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Binary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Binary Search</a:t>
            </a:r>
          </a:p>
        </p:txBody>
      </p:sp>
      <p:sp>
        <p:nvSpPr>
          <p:cNvPr id="218" name="def binary_search(array, beg, end, key):…"/>
          <p:cNvSpPr txBox="1"/>
          <p:nvPr/>
        </p:nvSpPr>
        <p:spPr>
          <a:xfrm>
            <a:off x="226318" y="2419350"/>
            <a:ext cx="11210826" cy="718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def binary_search(array, beg, end, key):</a:t>
            </a:r>
          </a:p>
          <a:p>
            <a:pPr/>
            <a:r>
              <a:t>    if beg &gt;= end:</a:t>
            </a:r>
          </a:p>
          <a:p>
            <a:pPr/>
            <a:r>
              <a:t>        return False</a:t>
            </a:r>
          </a:p>
          <a:p>
            <a:pPr/>
            <a:r>
              <a:t>    mid = (beg+end)//2</a:t>
            </a:r>
          </a:p>
          <a:p>
            <a:pPr/>
            <a:r>
              <a:t>    if array[mid]==key:</a:t>
            </a:r>
          </a:p>
          <a:p>
            <a:pPr/>
            <a:r>
              <a:t>        return True</a:t>
            </a:r>
          </a:p>
          <a:p>
            <a:pPr/>
            <a:r>
              <a:t>    elif array[mid] &gt; key:</a:t>
            </a:r>
          </a:p>
          <a:p>
            <a:pPr/>
            <a:r>
              <a:t>        return binary_search(array, beg, mid, key)</a:t>
            </a:r>
          </a:p>
          <a:p>
            <a:pPr/>
            <a:r>
              <a:t>    else:</a:t>
            </a:r>
          </a:p>
          <a:p>
            <a:pPr/>
            <a:r>
              <a:t>        return binary_search(array, mid+1, end, key)</a:t>
            </a:r>
          </a:p>
          <a:p>
            <a:pPr/>
          </a:p>
          <a:p>
            <a:pPr/>
          </a:p>
          <a:p>
            <a:pPr/>
            <a:r>
              <a:t>test = [2, 3, 5, 6, 12, 15, 17, 19, 21, 23, 27, 29, </a:t>
            </a:r>
          </a:p>
          <a:p>
            <a:pPr/>
            <a:r>
              <a:t>        31, 33, 35, 39, 41]</a:t>
            </a:r>
          </a:p>
          <a:p>
            <a:pPr/>
            <a:r>
              <a:t>print(binary_search(test, 0, len(test), 21))</a:t>
            </a:r>
          </a:p>
          <a:p>
            <a:pPr/>
            <a:r>
              <a:t>print(binary_search(test, 0, len(test), 22))</a:t>
            </a:r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Binary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Binary Search</a:t>
            </a:r>
          </a:p>
        </p:txBody>
      </p:sp>
      <p:sp>
        <p:nvSpPr>
          <p:cNvPr id="221" name="Let         be the runtime of binary_search on a subarray with n elemen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Let         be the runtime of binary_search on a subarray with </a:t>
            </a:r>
            <a:r>
              <a:rPr i="1"/>
              <a:t>n</a:t>
            </a:r>
            <a:r>
              <a:t> elements</a:t>
            </a:r>
          </a:p>
          <a:p>
            <a:pPr/>
            <a:r>
              <a:t>Recursion: There is a constant </a:t>
            </a:r>
            <a:r>
              <a:rPr i="1"/>
              <a:t>c</a:t>
            </a:r>
            <a:r>
              <a:t> such that </a:t>
            </a:r>
          </a:p>
        </p:txBody>
      </p:sp>
      <p:sp>
        <p:nvSpPr>
          <p:cNvPr id="222" name="Equation"/>
          <p:cNvSpPr txBox="1"/>
          <p:nvPr/>
        </p:nvSpPr>
        <p:spPr>
          <a:xfrm>
            <a:off x="2200234" y="2740353"/>
            <a:ext cx="679882" cy="35791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300"/>
          </a:p>
        </p:txBody>
      </p:sp>
      <p:sp>
        <p:nvSpPr>
          <p:cNvPr id="223" name="Equation"/>
          <p:cNvSpPr txBox="1"/>
          <p:nvPr/>
        </p:nvSpPr>
        <p:spPr>
          <a:xfrm>
            <a:off x="5990388" y="5028088"/>
            <a:ext cx="1606845" cy="41214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≤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</m:oMath>
              </m:oMathPara>
            </a14:m>
            <a:endParaRPr sz="3800"/>
          </a:p>
        </p:txBody>
      </p:sp>
      <p:sp>
        <p:nvSpPr>
          <p:cNvPr id="224" name="Equation"/>
          <p:cNvSpPr txBox="1"/>
          <p:nvPr/>
        </p:nvSpPr>
        <p:spPr>
          <a:xfrm>
            <a:off x="5004203" y="5637688"/>
            <a:ext cx="3579215" cy="41214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≤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</m:oMath>
              </m:oMathPara>
            </a14:m>
            <a:endParaRPr sz="38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Binary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Binary Search</a:t>
            </a:r>
          </a:p>
        </p:txBody>
      </p:sp>
      <p:sp>
        <p:nvSpPr>
          <p:cNvPr id="227" name="Solving the recurrenc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Solving the recurrence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If                       then </a:t>
            </a:r>
          </a:p>
        </p:txBody>
      </p:sp>
      <p:pic>
        <p:nvPicPr>
          <p:cNvPr id="228" name="T(n)_&amp;_le_&amp;_T(n∕.pdf" descr="T(n)_&amp;_le_&amp;_T(n∕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68489" y="3619500"/>
            <a:ext cx="5372101" cy="2514600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Equation"/>
          <p:cNvSpPr txBox="1"/>
          <p:nvPr/>
        </p:nvSpPr>
        <p:spPr>
          <a:xfrm>
            <a:off x="2148514" y="7309215"/>
            <a:ext cx="1878260" cy="41503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≥</m:t>
                  </m:r>
                  <m:sSub>
                    <m:e>
                      <m:r>
                        <m:rPr>
                          <m:sty m:val="p"/>
                        </m:rP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</m:oMath>
              </m:oMathPara>
            </a14:m>
            <a:endParaRPr sz="3500"/>
          </a:p>
        </p:txBody>
      </p:sp>
      <p:sp>
        <p:nvSpPr>
          <p:cNvPr id="230" name="Equation"/>
          <p:cNvSpPr txBox="1"/>
          <p:nvPr/>
        </p:nvSpPr>
        <p:spPr>
          <a:xfrm>
            <a:off x="5580753" y="7316085"/>
            <a:ext cx="5454789" cy="40129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≤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</m:oMath>
              </m:oMathPara>
            </a14:m>
            <a:endParaRPr sz="37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Binary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Binary Search</a:t>
            </a:r>
          </a:p>
        </p:txBody>
      </p:sp>
      <p:sp>
        <p:nvSpPr>
          <p:cNvPr id="233" name="With other words, binary search on n elements takes tim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With other words, binary search on </a:t>
            </a:r>
            <a:r>
              <a:rPr i="1"/>
              <a:t>n </a:t>
            </a:r>
            <a:r>
              <a:t>elements takes time </a:t>
            </a:r>
          </a:p>
        </p:txBody>
      </p:sp>
      <p:sp>
        <p:nvSpPr>
          <p:cNvPr id="234" name="Equation"/>
          <p:cNvSpPr txBox="1"/>
          <p:nvPr/>
        </p:nvSpPr>
        <p:spPr>
          <a:xfrm>
            <a:off x="5452617" y="3482045"/>
            <a:ext cx="2099566" cy="53361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∝</m:t>
                  </m:r>
                  <m:sSub>
                    <m:e>
                      <m:r>
                        <m:rPr>
                          <m:sty m:val="p"/>
                        </m:rP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</m:e>
                    <m:sub>
                      <m:r>
                        <a:rPr xmlns:a="http://schemas.openxmlformats.org/drawingml/2006/main"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45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trassen Multi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Strassen Multiplication</a:t>
            </a:r>
          </a:p>
        </p:txBody>
      </p:sp>
      <p:sp>
        <p:nvSpPr>
          <p:cNvPr id="237" name="Definition of Matrix Multiplicati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Definition of Matrix Multiplication</a:t>
            </a:r>
          </a:p>
          <a:p>
            <a:pPr lvl="1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b>
                      <m:f>
                        <m:fPr>
                          <m:ctrlP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noBar"/>
                        </m:fPr>
                        <m:num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sub>
                  </m:sSub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b>
                      <m:f>
                        <m:fPr>
                          <m:ctrlP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noBar"/>
                        </m:fPr>
                        <m:num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den>
                      </m:f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sub>
                  </m:sSub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b>
                      <m:f>
                        <m:fPr>
                          <m:ctrlP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noBar"/>
                        </m:fPr>
                        <m:num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den>
                      </m:f>
                    </m:sub>
                  </m:sSub>
                </m:oMath>
              </m:oMathPara>
            </a14:m>
          </a:p>
        </p:txBody>
      </p:sp>
      <p:pic>
        <p:nvPicPr>
          <p:cNvPr id="23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600" y="5740400"/>
            <a:ext cx="8305800" cy="2946400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row i"/>
          <p:cNvSpPr txBox="1"/>
          <p:nvPr/>
        </p:nvSpPr>
        <p:spPr>
          <a:xfrm>
            <a:off x="596900" y="6661150"/>
            <a:ext cx="1181274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row i</a:t>
            </a:r>
          </a:p>
        </p:txBody>
      </p:sp>
      <p:sp>
        <p:nvSpPr>
          <p:cNvPr id="240" name="column j"/>
          <p:cNvSpPr txBox="1"/>
          <p:nvPr/>
        </p:nvSpPr>
        <p:spPr>
          <a:xfrm>
            <a:off x="5600700" y="8680450"/>
            <a:ext cx="1821458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column j</a:t>
            </a:r>
          </a:p>
        </p:txBody>
      </p:sp>
      <p:sp>
        <p:nvSpPr>
          <p:cNvPr id="241" name="i row…"/>
          <p:cNvSpPr txBox="1"/>
          <p:nvPr/>
        </p:nvSpPr>
        <p:spPr>
          <a:xfrm>
            <a:off x="10045700" y="6578600"/>
            <a:ext cx="1821458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 row</a:t>
            </a:r>
          </a:p>
          <a:p>
            <a:pPr/>
            <a:r>
              <a:t>j column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9" grpId="1"/>
      <p:bldP build="whole" bldLvl="1" animBg="1" rev="0" advAuto="0" spid="240" grpId="3"/>
      <p:bldP build="whole" bldLvl="1" animBg="1" rev="0" advAuto="0" spid="241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trassen Multi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Strassen Multiplication</a:t>
            </a:r>
          </a:p>
        </p:txBody>
      </p:sp>
      <p:sp>
        <p:nvSpPr>
          <p:cNvPr id="244" name="Cost of defini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Cost of definition:</a:t>
            </a:r>
          </a:p>
          <a:p>
            <a:pPr/>
            <a14:m>
              <m:oMath>
                <m:sSup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e>
                  <m:sup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r>
              <a:t> multiplications for all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</m:oMath>
            </a14:m>
            <a:r>
              <a:t> elements in the product</a:t>
            </a:r>
          </a:p>
          <a:p>
            <a:pPr lvl="1"/>
            <a:r>
              <a:t>Square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  <a:r>
              <a:t> matrices:  </a:t>
            </a:r>
            <a14:m>
              <m:oMath>
                <m:sSup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e>
                  <m:sup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sup>
                </m:sSup>
              </m:oMath>
            </a14:m>
            <a:r>
              <a:t> elements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trassen Multi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Strassen Multiplication</a:t>
            </a:r>
          </a:p>
        </p:txBody>
      </p:sp>
      <p:sp>
        <p:nvSpPr>
          <p:cNvPr id="247" name="Divide and conquer:  Assume   is a power of two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Divide and conquer:  Assume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e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sup>
                </m:sSup>
              </m:oMath>
            </a14:m>
            <a:r>
              <a:t> is a power of two.</a:t>
            </a:r>
          </a:p>
          <a:p>
            <a:pPr/>
            <a:r>
              <a:t>We can use the following theorem: </a:t>
            </a:r>
          </a:p>
          <a:p>
            <a:pPr lvl="1"/>
            <a:r>
              <a:t>Break each matrix into four submatrices of size </a:t>
            </a:r>
            <a14:m>
              <m:oMath>
                <m:sSup>
                  <m:e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e>
                  <m:sup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p>
                </m:sSup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sSup>
                  <m:e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e>
                  <m:sup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p>
                </m:sSup>
              </m:oMath>
            </a14:m>
            <a:r>
              <a:t> and calculate </a:t>
            </a:r>
          </a:p>
          <a:p>
            <a:pPr/>
            <a14:m>
              <m:oMathPara>
                <m:oMathParaPr>
                  <m:jc m:val="left"/>
                </m:oMathParaPr>
                <m:oMath>
                  <m:d>
                    <m:dPr>
                      <m:ctrlPr>
                        <a:rPr xmlns:a="http://schemas.openxmlformats.org/drawingml/2006/main" sz="3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m>
                        <m:mPr>
                          <m:ctrlP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baseJc m:val="center"/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</m:mPr>
                        <m:mr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</m:e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sub>
                            </m:sSub>
                          </m:e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</m:sSub>
                          </m:e>
                        </m:mr>
                      </m:m>
                    </m:e>
                  </m:d>
                  <m:r>
                    <a:rPr xmlns:a="http://schemas.openxmlformats.org/drawingml/2006/main" sz="3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d>
                    <m:dPr>
                      <m:ctrlPr>
                        <a:rPr xmlns:a="http://schemas.openxmlformats.org/drawingml/2006/main" sz="3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m>
                        <m:mPr>
                          <m:ctrlP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baseJc m:val="center"/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</m:mPr>
                        <m:mr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</m:e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sub>
                            </m:sSub>
                          </m:e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</m:sSub>
                          </m:e>
                        </m:mr>
                      </m:m>
                    </m:e>
                  </m:d>
                  <m:r>
                    <a:rPr xmlns:a="http://schemas.openxmlformats.org/drawingml/2006/main" sz="3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d>
                    <m:dPr>
                      <m:ctrlPr>
                        <a:rPr xmlns:a="http://schemas.openxmlformats.org/drawingml/2006/main" sz="3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m>
                        <m:mPr>
                          <m:ctrlP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baseJc m:val="center"/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</m:mPr>
                        <m:mr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  <m:r>
                              <a:rPr xmlns:a="http://schemas.openxmlformats.org/drawingml/2006/main" sz="32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sub>
                            </m:sSub>
                          </m:e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sub>
                            </m:sSub>
                            <m:r>
                              <a:rPr xmlns:a="http://schemas.openxmlformats.org/drawingml/2006/main" sz="32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sub>
                            </m:sSub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  <m:r>
                              <a:rPr xmlns:a="http://schemas.openxmlformats.org/drawingml/2006/main" sz="32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</m:sSub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sub>
                            </m:sSub>
                          </m:e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sub>
                            </m:sSub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sub>
                            </m:sSub>
                            <m:r>
                              <a:rPr xmlns:a="http://schemas.openxmlformats.org/drawingml/2006/main" sz="32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</m:sSub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</m:sSub>
                          </m:e>
                        </m:mr>
                      </m:m>
                    </m:e>
                  </m:d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trassen Multi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Strassen Multiplication</a:t>
            </a:r>
          </a:p>
        </p:txBody>
      </p:sp>
      <p:sp>
        <p:nvSpPr>
          <p:cNvPr id="250" name="As is, a divide and conquer algorithm gives us 8 multiplication of matrices half the size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As is, a divide and conquer algorithm gives us 8 multiplication of matrices half the size.</a:t>
            </a:r>
          </a:p>
          <a:p>
            <a:pPr/>
            <a:r>
              <a:t>Let </a:t>
            </a:r>
            <a14:m>
              <m:oMath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be the number of multiplications needed to multiply two </a:t>
            </a:r>
            <a14:m>
              <m:oMath>
                <m:sSup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e>
                  <m:sup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sSup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e>
                  <m:sup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</m:oMath>
            </a14:m>
            <a:r>
              <a:t> matrices using divide and conquer</a:t>
            </a:r>
          </a:p>
          <a:p>
            <a:pPr/>
            <a:r>
              <a:t>Obviously:  </a:t>
            </a:r>
            <a14:m>
              <m:oMath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</a:p>
          <a:p>
            <a:pPr/>
            <a:r>
              <a:t>Recursion: 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8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trassen Multi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Strassen Multiplication</a:t>
            </a:r>
          </a:p>
        </p:txBody>
      </p:sp>
      <p:sp>
        <p:nvSpPr>
          <p:cNvPr id="253" name="Claim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Claim: 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e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</m:oMath>
            </a14:m>
          </a:p>
          <a:p>
            <a:pPr/>
            <a:r>
              <a:t>Proof:  Induction base: 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e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sup>
                </m:sSup>
              </m:oMath>
            </a14:m>
          </a:p>
          <a:p>
            <a:pPr/>
            <a:r>
              <a:t>Induction step:</a:t>
            </a:r>
          </a:p>
          <a:p>
            <a:pPr lvl="1"/>
            <a:r>
              <a:t>Hypothesis: 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e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</m:oMath>
            </a14:m>
          </a:p>
          <a:p>
            <a:pPr lvl="1"/>
            <a:r>
              <a:t>To show: 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e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sup>
                </m:sSup>
              </m:oMath>
            </a14:m>
          </a:p>
          <a:p>
            <a:pPr lvl="2"/>
            <a:r>
              <a:t>Proof: </a:t>
            </a:r>
          </a:p>
          <a:p>
            <a:pPr marL="0" indent="0">
              <a:buSzTx/>
              <a:buNone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8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8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sSu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p>
                  </m:sSu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p>
                  </m:sSu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sSu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p>
                  </m:sSu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p>
                  </m:sSu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trassen Multi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Strassen Multiplication</a:t>
            </a:r>
          </a:p>
        </p:txBody>
      </p:sp>
      <p:sp>
        <p:nvSpPr>
          <p:cNvPr id="256" name="That is the same as the normal algorithm!!!!!!!!!!!!!!!!!!!!!!!!!!!!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That is the same as the normal algorithm!!!!!!!!!!!!!!!!!!!!!!!!!!!!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Integer Multi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Integer Multiplication</a:t>
            </a:r>
          </a:p>
        </p:txBody>
      </p:sp>
      <p:sp>
        <p:nvSpPr>
          <p:cNvPr id="126" name="Assume we want to multiply two n-bit integers with n a power of tw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Assume we want to multiply two </a:t>
            </a:r>
            <a:r>
              <a:rPr i="1"/>
              <a:t>n</a:t>
            </a:r>
            <a:r>
              <a:t>-bit integers with </a:t>
            </a:r>
            <a:r>
              <a:rPr i="1"/>
              <a:t>n</a:t>
            </a:r>
            <a:r>
              <a:t> a power of two</a:t>
            </a:r>
          </a:p>
          <a:p>
            <a:pPr lvl="1"/>
            <a:r>
              <a:t>Divide:  break the integers into two </a:t>
            </a:r>
            <a:r>
              <a:rPr i="1"/>
              <a:t>n</a:t>
            </a:r>
            <a:r>
              <a:t>/2-bit integers</a:t>
            </a:r>
          </a:p>
        </p:txBody>
      </p:sp>
      <p:pic>
        <p:nvPicPr>
          <p:cNvPr id="1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3550" y="5041900"/>
            <a:ext cx="5930900" cy="1384300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Equation"/>
          <p:cNvSpPr txBox="1"/>
          <p:nvPr/>
        </p:nvSpPr>
        <p:spPr>
          <a:xfrm>
            <a:off x="1983425" y="5039614"/>
            <a:ext cx="2347429" cy="48664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f>
                        <m:fPr>
                          <m:ctrlPr>
                            <a:rPr xmlns:a="http://schemas.openxmlformats.org/drawingml/2006/main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a:rPr xmlns:a="http://schemas.openxmlformats.org/drawingml/2006/main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sup>
                  </m:sSup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b>
                  </m:sSub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sub>
                  </m:sSub>
                </m:oMath>
              </m:oMathPara>
            </a14:m>
            <a:endParaRPr sz="3400"/>
          </a:p>
        </p:txBody>
      </p:sp>
      <p:sp>
        <p:nvSpPr>
          <p:cNvPr id="129" name="Equation"/>
          <p:cNvSpPr txBox="1"/>
          <p:nvPr/>
        </p:nvSpPr>
        <p:spPr>
          <a:xfrm>
            <a:off x="1983425" y="6017514"/>
            <a:ext cx="2323324" cy="48664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f>
                        <m:fPr>
                          <m:ctrlPr>
                            <a:rPr xmlns:a="http://schemas.openxmlformats.org/drawingml/2006/main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a:rPr xmlns:a="http://schemas.openxmlformats.org/drawingml/2006/main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sup>
                  </m:sSup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b>
                  </m:sSub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sub>
                  </m:sSub>
                </m:oMath>
              </m:oMathPara>
            </a14:m>
            <a:endParaRPr sz="34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trassen Multi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Strassen Multiplication</a:t>
            </a:r>
          </a:p>
        </p:txBody>
      </p:sp>
      <p:sp>
        <p:nvSpPr>
          <p:cNvPr id="259" name="Strassen:  Can use 7 matrix multiplications to calculate all eight product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64489" indent="-364489" defTabSz="479044">
              <a:spcBef>
                <a:spcPts val="1800"/>
              </a:spcBef>
              <a:defRPr sz="2624"/>
            </a:pPr>
            <a:r>
              <a:t>Strassen:  Can use 7 matrix multiplications to calculate all eight products</a:t>
            </a:r>
          </a:p>
          <a:p>
            <a:pPr lvl="1" marL="728979" indent="-364489" defTabSz="479044">
              <a:spcBef>
                <a:spcPts val="1800"/>
              </a:spcBef>
              <a:defRPr sz="2624"/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1,1</m:t>
                      </m:r>
                    </m:sub>
                  </m:sSub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2,2</m:t>
                      </m:r>
                    </m:sub>
                  </m:sSub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1,1</m:t>
                      </m:r>
                    </m:sub>
                  </m:sSub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2,2</m:t>
                      </m:r>
                    </m:sub>
                  </m:sSub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1" marL="728979" indent="-364489" defTabSz="479044">
              <a:spcBef>
                <a:spcPts val="1800"/>
              </a:spcBef>
              <a:defRPr sz="2624"/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2,1</m:t>
                      </m:r>
                    </m:sub>
                  </m:sSub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2,2</m:t>
                      </m:r>
                    </m:sub>
                  </m:sSub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1,1</m:t>
                      </m:r>
                    </m:sub>
                  </m:sSub>
                </m:oMath>
              </m:oMathPara>
            </a14:m>
          </a:p>
          <a:p>
            <a:pPr lvl="1" marL="728979" indent="-364489" defTabSz="479044">
              <a:spcBef>
                <a:spcPts val="1800"/>
              </a:spcBef>
              <a:defRPr sz="2624"/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1,1</m:t>
                      </m:r>
                    </m:sub>
                  </m:sSub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1,2</m:t>
                      </m:r>
                    </m:sub>
                  </m:sSub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2,2</m:t>
                      </m:r>
                    </m:sub>
                  </m:sSub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1" marL="728979" indent="-364489" defTabSz="479044">
              <a:spcBef>
                <a:spcPts val="1800"/>
              </a:spcBef>
              <a:defRPr sz="2624"/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b>
                  </m:sSub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2,2</m:t>
                      </m:r>
                    </m:sub>
                  </m:sSub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2,1</m:t>
                      </m:r>
                    </m:sub>
                  </m:sSub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1,1</m:t>
                      </m:r>
                    </m:sub>
                  </m:sSub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1" marL="728979" indent="-364489" defTabSz="479044">
              <a:spcBef>
                <a:spcPts val="1800"/>
              </a:spcBef>
              <a:defRPr sz="2624"/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sub>
                  </m:sSub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1,1</m:t>
                      </m:r>
                    </m:sub>
                  </m:sSub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1,2</m:t>
                      </m:r>
                    </m:sub>
                  </m:sSub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2,2</m:t>
                      </m:r>
                    </m:sub>
                  </m:sSub>
                </m:oMath>
              </m:oMathPara>
            </a14:m>
          </a:p>
          <a:p>
            <a:pPr lvl="1" marL="728979" indent="-364489" defTabSz="479044">
              <a:spcBef>
                <a:spcPts val="1800"/>
              </a:spcBef>
              <a:defRPr sz="2624"/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sub>
                  </m:sSub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2,1</m:t>
                      </m:r>
                    </m:sub>
                  </m:sSub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1,1</m:t>
                      </m:r>
                    </m:sub>
                  </m:sSub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1,1</m:t>
                      </m:r>
                    </m:sub>
                  </m:sSub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1,2</m:t>
                      </m:r>
                    </m:sub>
                  </m:sSub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1" marL="728979" indent="-364489" defTabSz="479044">
              <a:spcBef>
                <a:spcPts val="1800"/>
              </a:spcBef>
              <a:defRPr sz="2624"/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sub>
                  </m:sSub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1,2</m:t>
                      </m:r>
                    </m:sub>
                  </m:sSub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2,2</m:t>
                      </m:r>
                    </m:sub>
                  </m:sSub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2,1</m:t>
                      </m:r>
                    </m:sub>
                  </m:sSub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2,2</m:t>
                      </m:r>
                    </m:sub>
                  </m:sSub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trassen Multi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Strassen Multiplication</a:t>
            </a:r>
          </a:p>
        </p:txBody>
      </p:sp>
      <p:sp>
        <p:nvSpPr>
          <p:cNvPr id="262" name="Then can get all the submatrices on the right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Then can get all the submatrices on the right:</a:t>
            </a:r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1,1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sub>
                  </m:sSub>
                </m:oMath>
              </m:oMathPara>
            </a14:m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1,2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sub>
                  </m:sSub>
                </m:oMath>
              </m:oMathPara>
            </a14:m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2,1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b>
                  </m:sSub>
                </m:oMath>
              </m:oMathPara>
            </a14:m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2,2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sub>
                  </m:sSub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trassen Multi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Strassen Multiplication</a:t>
            </a:r>
          </a:p>
        </p:txBody>
      </p:sp>
      <p:sp>
        <p:nvSpPr>
          <p:cNvPr id="265" name="Now the recurrence becom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Now the recurrence becomes </a:t>
            </a:r>
          </a:p>
          <a:p>
            <a:pPr lvl="1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  <a:p>
            <a:pPr/>
            <a:r>
              <a:t>which is obviously solved by </a:t>
            </a:r>
          </a:p>
          <a:p>
            <a:pPr lvl="1"/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7</m:t>
                    </m:r>
                  </m:e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</m:oMath>
            </a14:m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trassen Multi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Strassen Multiplication</a:t>
            </a:r>
          </a:p>
        </p:txBody>
      </p:sp>
      <p:sp>
        <p:nvSpPr>
          <p:cNvPr id="268" name="Remember that the size of the matrix was  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Remember that the size of the matrix was </a:t>
            </a:r>
            <a14:m>
              <m:oMath>
                <m:sSup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e>
                  <m:sup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sSup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e>
                  <m:sup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</m:oMath>
            </a14:m>
            <a:r>
              <a:t>.</a:t>
            </a:r>
          </a:p>
          <a:p>
            <a:pPr/>
            <a:r>
              <a:t>Thus, if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is the number of multiplications for an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  <a:r>
              <a:t> matrix with power of 2 rows, then </a:t>
            </a:r>
          </a:p>
          <a:p>
            <a:pPr lvl="1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m:rPr>
                          <m:sty m:val="p"/>
                        </m:r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e>
                    <m:sup>
                      <m:sSub>
                        <m:e>
                          <m:r>
                            <m:rPr>
                              <m:sty m:val="p"/>
                            </m:rP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</m:oMath>
              </m:oMathPara>
            </a14:m>
          </a:p>
          <a:p>
            <a:pPr/>
            <a:r>
              <a:t>Since</a:t>
            </a:r>
          </a:p>
          <a:p>
            <a:pPr lvl="1" marL="0" indent="0">
              <a:buSzTx/>
              <a:buNone/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m:rPr>
                          <m:sty m:val="p"/>
                        </m:rP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p>
                    <m:e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e>
                    <m:sup>
                      <m:sSub>
                        <m:e>
                          <m:r>
                            <m:rPr>
                              <m:sty m:val="p"/>
                            </m:rPr>
                            <a:rPr xmlns:a="http://schemas.openxmlformats.org/drawingml/2006/main" sz="3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xmlns:a="http://schemas.openxmlformats.org/drawingml/2006/main" sz="3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m:rPr>
                          <m:sty m:val="p"/>
                        </m:rP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m:rPr>
                          <m:sty m:val="p"/>
                        </m:rP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m:rPr>
                          <m:sty m:val="p"/>
                        </m:rP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m:rPr>
                          <m:sty m:val="p"/>
                        </m:rP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m:rPr>
                          <m:sty m:val="p"/>
                        </m:rP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</m:e>
                    <m:sub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p>
                    <m:e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e>
                    <m:sup>
                      <m:sSub>
                        <m:e>
                          <m:r>
                            <m:rPr>
                              <m:sty m:val="p"/>
                            </m:rPr>
                            <a:rPr xmlns:a="http://schemas.openxmlformats.org/drawingml/2006/main" sz="3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xmlns:a="http://schemas.openxmlformats.org/drawingml/2006/main" sz="3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2" marL="228600" indent="-228600">
              <a:buClr>
                <a:srgbClr val="000000"/>
              </a:buClr>
              <a:buSzPct val="10000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e>
                    <m:sup>
                      <m:sSub>
                        <m:e>
                          <m:r>
                            <m:rPr>
                              <m:sty m:val="p"/>
                            </m:rP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≈</m:t>
                  </m:r>
                  <m:sSu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e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2.80735</m:t>
                      </m:r>
                    </m:sup>
                  </m:sSup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trassen Multi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Strassen Multiplication</a:t>
            </a:r>
          </a:p>
        </p:txBody>
      </p:sp>
      <p:sp>
        <p:nvSpPr>
          <p:cNvPr id="271" name="The algorithm can be extended for matrices tha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algorithm can be extended for matrices that </a:t>
            </a:r>
          </a:p>
          <a:p>
            <a:pPr lvl="1"/>
            <a:r>
              <a:t>have number of rows = number of columns not a power of 2</a:t>
            </a:r>
          </a:p>
          <a:p>
            <a:pPr lvl="1"/>
            <a:r>
              <a:t>are not square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Merge-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Merge-Sort</a:t>
            </a:r>
          </a:p>
        </p:txBody>
      </p:sp>
      <p:sp>
        <p:nvSpPr>
          <p:cNvPr id="274" name="Idea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Idea:</a:t>
            </a:r>
          </a:p>
          <a:p>
            <a:pPr lvl="1"/>
            <a:r>
              <a:t>It is easy to create a single sorted array out of two sorted arrays</a:t>
            </a:r>
          </a:p>
          <a:p>
            <a:pPr lvl="2"/>
            <a:r>
              <a:t>Look at the first elements in each array</a:t>
            </a:r>
          </a:p>
          <a:p>
            <a:pPr lvl="3"/>
            <a:r>
              <a:t>Move the smaller one into the target array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Merge-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Merge-Sort </a:t>
            </a:r>
          </a:p>
        </p:txBody>
      </p:sp>
      <p:sp>
        <p:nvSpPr>
          <p:cNvPr id="277" name="def merge(arr1, arr2):…"/>
          <p:cNvSpPr txBox="1"/>
          <p:nvPr/>
        </p:nvSpPr>
        <p:spPr>
          <a:xfrm>
            <a:off x="2222339" y="2933700"/>
            <a:ext cx="9290274" cy="561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def merge(arr1, arr2):</a:t>
            </a:r>
          </a:p>
          <a:p>
            <a:pPr/>
            <a:r>
              <a:t>   target = [ ]</a:t>
            </a:r>
          </a:p>
          <a:p>
            <a:pPr/>
            <a:r>
              <a:t>   ione, itwo = 0,0</a:t>
            </a:r>
          </a:p>
          <a:p>
            <a:pPr/>
            <a:r>
              <a:t>   while ione&lt;len(arr1) and itwo&lt;len(arr2):</a:t>
            </a:r>
          </a:p>
          <a:p>
            <a:pPr/>
            <a:r>
              <a:t>      if arr1[ione]&lt;arr2[itwo]:</a:t>
            </a:r>
          </a:p>
          <a:p>
            <a:pPr/>
            <a:r>
              <a:t>         target.append(arr1[ione])</a:t>
            </a:r>
          </a:p>
          <a:p>
            <a:pPr/>
            <a:r>
              <a:t>         ione += 1</a:t>
            </a:r>
          </a:p>
          <a:p>
            <a:pPr/>
            <a:r>
              <a:t>      else:</a:t>
            </a:r>
          </a:p>
          <a:p>
            <a:pPr/>
            <a:r>
              <a:t>         target.append(arr2[itwo])</a:t>
            </a:r>
          </a:p>
          <a:p>
            <a:pPr/>
            <a:r>
              <a:t>         itwo += 1</a:t>
            </a:r>
          </a:p>
          <a:p>
            <a:pPr/>
            <a:r>
              <a:t>   if ione == len(arr1):</a:t>
            </a:r>
          </a:p>
          <a:p>
            <a:pPr/>
            <a:r>
              <a:t>      target += arr2[itwo:]</a:t>
            </a:r>
          </a:p>
          <a:p>
            <a:pPr/>
            <a:r>
              <a:t>   else:</a:t>
            </a:r>
          </a:p>
          <a:p>
            <a:pPr/>
            <a:r>
              <a:t>      target += arr1[ione:]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Merge-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Merge-Sort</a:t>
            </a:r>
          </a:p>
        </p:txBody>
      </p:sp>
      <p:sp>
        <p:nvSpPr>
          <p:cNvPr id="280" name="Examp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  <a:p>
            <a:pPr lvl="1"/>
            <a:r>
              <a:t>Merge</a:t>
            </a:r>
          </a:p>
          <a:p>
            <a:pPr lvl="3"/>
            <a:r>
              <a:t> </a:t>
            </a:r>
          </a:p>
          <a:p>
            <a:pPr lvl="1"/>
            <a:r>
              <a:t>Initialize target list, set two indices equal to 0</a:t>
            </a:r>
          </a:p>
        </p:txBody>
      </p:sp>
      <p:pic>
        <p:nvPicPr>
          <p:cNvPr id="28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2679700" cy="106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Merge-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Merge-Sort</a:t>
            </a:r>
          </a:p>
        </p:txBody>
      </p:sp>
      <p:sp>
        <p:nvSpPr>
          <p:cNvPr id="284" name="Compare elements at indic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Compare elements at indices</a:t>
            </a:r>
          </a:p>
          <a:p>
            <a:pPr lvl="1"/>
          </a:p>
          <a:p>
            <a:pPr lvl="1"/>
            <a:r>
              <a:t>0 &lt; 2:  Select 0 and move first index to right</a:t>
            </a:r>
          </a:p>
          <a:p>
            <a:pPr lvl="1"/>
          </a:p>
        </p:txBody>
      </p:sp>
      <p:pic>
        <p:nvPicPr>
          <p:cNvPr id="28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9537700" cy="106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2590800"/>
            <a:ext cx="9474200" cy="106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Merge-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Merge-Sort</a:t>
            </a:r>
          </a:p>
        </p:txBody>
      </p:sp>
      <p:sp>
        <p:nvSpPr>
          <p:cNvPr id="289" name="Repea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Repeat</a:t>
            </a:r>
          </a:p>
          <a:p>
            <a:pPr lvl="1"/>
          </a:p>
          <a:p>
            <a:pPr lvl="1"/>
          </a:p>
          <a:p>
            <a:pPr lvl="1"/>
          </a:p>
        </p:txBody>
      </p:sp>
      <p:pic>
        <p:nvPicPr>
          <p:cNvPr id="29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9474200" cy="106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2590800"/>
            <a:ext cx="9474200" cy="106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Integer Multi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Integer Multiplication</a:t>
            </a:r>
          </a:p>
        </p:txBody>
      </p:sp>
      <p:sp>
        <p:nvSpPr>
          <p:cNvPr id="132" name="Conquer: Solve the problem of multiplying of n/2 bit integers by recursion or a base case for n=1, n=2, or n=4"/>
          <p:cNvSpPr txBox="1"/>
          <p:nvPr>
            <p:ph type="body" sz="quarter" idx="1"/>
          </p:nvPr>
        </p:nvSpPr>
        <p:spPr>
          <a:xfrm>
            <a:off x="952500" y="2590800"/>
            <a:ext cx="11099800" cy="1551831"/>
          </a:xfrm>
          <a:prstGeom prst="rect">
            <a:avLst/>
          </a:prstGeom>
        </p:spPr>
        <p:txBody>
          <a:bodyPr anchor="t"/>
          <a:lstStyle/>
          <a:p>
            <a:pPr lvl="1" marL="880110" indent="-440055" defTabSz="578358">
              <a:spcBef>
                <a:spcPts val="2100"/>
              </a:spcBef>
              <a:defRPr sz="3168"/>
            </a:pPr>
            <a:r>
              <a:t>Conquer: Solve the problem of multiplying of </a:t>
            </a:r>
            <a:r>
              <a:rPr i="1"/>
              <a:t>n</a:t>
            </a:r>
            <a:r>
              <a:t>/2 bit integers by recursion or a base case for </a:t>
            </a:r>
            <a:r>
              <a:rPr i="1"/>
              <a:t>n</a:t>
            </a:r>
            <a:r>
              <a:t>=1, </a:t>
            </a:r>
            <a:r>
              <a:rPr i="1"/>
              <a:t>n</a:t>
            </a:r>
            <a:r>
              <a:t>=2, or </a:t>
            </a:r>
            <a:r>
              <a:rPr i="1"/>
              <a:t>n</a:t>
            </a:r>
            <a:r>
              <a:t>=4</a:t>
            </a:r>
          </a:p>
        </p:txBody>
      </p:sp>
      <p:pic>
        <p:nvPicPr>
          <p:cNvPr id="1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23038" y="4398915"/>
            <a:ext cx="5930901" cy="1384301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Equation"/>
          <p:cNvSpPr txBox="1"/>
          <p:nvPr/>
        </p:nvSpPr>
        <p:spPr>
          <a:xfrm>
            <a:off x="1750861" y="4320430"/>
            <a:ext cx="2347429" cy="48664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f>
                        <m:fPr>
                          <m:ctrlPr>
                            <a:rPr xmlns:a="http://schemas.openxmlformats.org/drawingml/2006/main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a:rPr xmlns:a="http://schemas.openxmlformats.org/drawingml/2006/main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sup>
                  </m:sSup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b>
                  </m:sSub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sub>
                  </m:sSub>
                </m:oMath>
              </m:oMathPara>
            </a14:m>
            <a:endParaRPr sz="3400"/>
          </a:p>
        </p:txBody>
      </p:sp>
      <p:sp>
        <p:nvSpPr>
          <p:cNvPr id="135" name="Equation"/>
          <p:cNvSpPr txBox="1"/>
          <p:nvPr/>
        </p:nvSpPr>
        <p:spPr>
          <a:xfrm>
            <a:off x="1762914" y="5285630"/>
            <a:ext cx="2323324" cy="48664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f>
                        <m:fPr>
                          <m:ctrlPr>
                            <a:rPr xmlns:a="http://schemas.openxmlformats.org/drawingml/2006/main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a:rPr xmlns:a="http://schemas.openxmlformats.org/drawingml/2006/main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sup>
                  </m:sSup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b>
                  </m:sSub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sub>
                  </m:sSub>
                </m:oMath>
              </m:oMathPara>
            </a14:m>
            <a:endParaRPr sz="3400"/>
          </a:p>
        </p:txBody>
      </p:sp>
      <p:sp>
        <p:nvSpPr>
          <p:cNvPr id="136" name="Equation"/>
          <p:cNvSpPr txBox="1"/>
          <p:nvPr/>
        </p:nvSpPr>
        <p:spPr>
          <a:xfrm>
            <a:off x="1841184" y="7123064"/>
            <a:ext cx="1022303" cy="29868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b>
                  </m:sSub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b>
                  </m:sSub>
                </m:oMath>
              </m:oMathPara>
            </a14:m>
            <a:endParaRPr sz="3400"/>
          </a:p>
        </p:txBody>
      </p:sp>
      <p:sp>
        <p:nvSpPr>
          <p:cNvPr id="137" name="Equation"/>
          <p:cNvSpPr txBox="1"/>
          <p:nvPr/>
        </p:nvSpPr>
        <p:spPr>
          <a:xfrm>
            <a:off x="3428684" y="7123064"/>
            <a:ext cx="1031193" cy="29868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b>
                  </m:sSub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sub>
                  </m:sSub>
                </m:oMath>
              </m:oMathPara>
            </a14:m>
            <a:endParaRPr sz="3400"/>
          </a:p>
        </p:txBody>
      </p:sp>
      <p:sp>
        <p:nvSpPr>
          <p:cNvPr id="138" name="Equation"/>
          <p:cNvSpPr txBox="1"/>
          <p:nvPr/>
        </p:nvSpPr>
        <p:spPr>
          <a:xfrm>
            <a:off x="5016184" y="7123064"/>
            <a:ext cx="1039164" cy="29868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sub>
                  </m:sSub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b>
                  </m:sSub>
                </m:oMath>
              </m:oMathPara>
            </a14:m>
            <a:endParaRPr sz="3400"/>
          </a:p>
        </p:txBody>
      </p:sp>
      <p:sp>
        <p:nvSpPr>
          <p:cNvPr id="139" name="Equation"/>
          <p:cNvSpPr txBox="1"/>
          <p:nvPr/>
        </p:nvSpPr>
        <p:spPr>
          <a:xfrm>
            <a:off x="6603684" y="7123064"/>
            <a:ext cx="1048055" cy="29868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sub>
                  </m:sSub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sub>
                  </m:sSub>
                </m:oMath>
              </m:oMathPara>
            </a14:m>
            <a:endParaRPr sz="34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Merge-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Merge-Sort</a:t>
            </a:r>
          </a:p>
        </p:txBody>
      </p:sp>
      <p:sp>
        <p:nvSpPr>
          <p:cNvPr id="294" name="Double-click to edit"/>
          <p:cNvSpPr txBox="1"/>
          <p:nvPr>
            <p:ph type="body" idx="1"/>
          </p:nvPr>
        </p:nvSpPr>
        <p:spPr>
          <a:xfrm>
            <a:off x="952500" y="2725487"/>
            <a:ext cx="11099800" cy="6286501"/>
          </a:xfrm>
          <a:prstGeom prst="rect">
            <a:avLst/>
          </a:prstGeom>
        </p:spPr>
        <p:txBody>
          <a:bodyPr anchor="t"/>
          <a:lstStyle/>
          <a:p>
            <a:pPr lvl="2"/>
          </a:p>
          <a:p>
            <a:pPr lvl="2"/>
          </a:p>
          <a:p>
            <a:pPr lvl="2"/>
          </a:p>
        </p:txBody>
      </p:sp>
      <p:pic>
        <p:nvPicPr>
          <p:cNvPr id="29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725487"/>
            <a:ext cx="9474200" cy="1066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2725487"/>
            <a:ext cx="9474200" cy="1066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Merge-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Merge-Sort</a:t>
            </a:r>
          </a:p>
        </p:txBody>
      </p:sp>
      <p:pic>
        <p:nvPicPr>
          <p:cNvPr id="29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5300" y="3962400"/>
            <a:ext cx="9474200" cy="355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Merge-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Merge-Sort</a:t>
            </a:r>
          </a:p>
        </p:txBody>
      </p:sp>
      <p:pic>
        <p:nvPicPr>
          <p:cNvPr id="30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5300" y="3829050"/>
            <a:ext cx="9474200" cy="382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Merge-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Merge-Sort</a:t>
            </a:r>
          </a:p>
        </p:txBody>
      </p:sp>
      <p:pic>
        <p:nvPicPr>
          <p:cNvPr id="30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5300" y="3657600"/>
            <a:ext cx="9474200" cy="4165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Merge-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Merge-Sort</a:t>
            </a:r>
          </a:p>
        </p:txBody>
      </p:sp>
      <p:pic>
        <p:nvPicPr>
          <p:cNvPr id="30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5300" y="3657600"/>
            <a:ext cx="9474200" cy="4165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Merge-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Merge-Sort</a:t>
            </a:r>
          </a:p>
        </p:txBody>
      </p:sp>
      <p:pic>
        <p:nvPicPr>
          <p:cNvPr id="31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5300" y="3657600"/>
            <a:ext cx="9474200" cy="4165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Merge-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Merge-Sort</a:t>
            </a:r>
          </a:p>
        </p:txBody>
      </p:sp>
      <p:pic>
        <p:nvPicPr>
          <p:cNvPr id="31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5300" y="3657600"/>
            <a:ext cx="9474200" cy="4165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Merge-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Merge-Sort</a:t>
            </a:r>
          </a:p>
        </p:txBody>
      </p:sp>
      <p:pic>
        <p:nvPicPr>
          <p:cNvPr id="31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5300" y="3657600"/>
            <a:ext cx="9474200" cy="4165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Merge-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Merge-Sort</a:t>
            </a:r>
          </a:p>
        </p:txBody>
      </p:sp>
      <p:pic>
        <p:nvPicPr>
          <p:cNvPr id="32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5300" y="3625850"/>
            <a:ext cx="9474200" cy="4229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Merge-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Merge-Sort</a:t>
            </a:r>
          </a:p>
        </p:txBody>
      </p:sp>
      <p:pic>
        <p:nvPicPr>
          <p:cNvPr id="32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4800" y="3181350"/>
            <a:ext cx="9855200" cy="3390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Integer Multi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Integer Multiplication</a:t>
            </a:r>
          </a:p>
        </p:txBody>
      </p:sp>
      <p:sp>
        <p:nvSpPr>
          <p:cNvPr id="142" name="Now combin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Now combine:</a:t>
            </a:r>
          </a:p>
          <a:p>
            <a:pPr lvl="1"/>
            <a:r>
              <a:t>In the naïve way:</a:t>
            </a:r>
          </a:p>
        </p:txBody>
      </p:sp>
      <p:sp>
        <p:nvSpPr>
          <p:cNvPr id="143" name="Equation"/>
          <p:cNvSpPr txBox="1"/>
          <p:nvPr/>
        </p:nvSpPr>
        <p:spPr>
          <a:xfrm>
            <a:off x="3851413" y="4633476"/>
            <a:ext cx="5929978" cy="48664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b>
                  </m:sSub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sSup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f>
                        <m:fPr>
                          <m:ctrlPr>
                            <a:rPr xmlns:a="http://schemas.openxmlformats.org/drawingml/2006/main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a:rPr xmlns:a="http://schemas.openxmlformats.org/drawingml/2006/main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sup>
                  </m:sSup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sub>
                  </m:sSub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b>
                  </m:sSub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sSup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f>
                        <m:fPr>
                          <m:ctrlPr>
                            <a:rPr xmlns:a="http://schemas.openxmlformats.org/drawingml/2006/main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a:rPr xmlns:a="http://schemas.openxmlformats.org/drawingml/2006/main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sup>
                  </m:sSup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sub>
                  </m:sSub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400"/>
          </a:p>
        </p:txBody>
      </p:sp>
      <p:sp>
        <p:nvSpPr>
          <p:cNvPr id="144" name="Equation"/>
          <p:cNvSpPr txBox="1"/>
          <p:nvPr/>
        </p:nvSpPr>
        <p:spPr>
          <a:xfrm>
            <a:off x="4664213" y="5490726"/>
            <a:ext cx="7632960" cy="48664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b>
                  </m:sSub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b>
                  </m:sSub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sSup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p>
                  </m:sSup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b>
                  </m:sSub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sub>
                  </m:sSub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sub>
                  </m:sSub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b>
                  </m:sSub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sSup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f>
                        <m:fPr>
                          <m:ctrlPr>
                            <a:rPr xmlns:a="http://schemas.openxmlformats.org/drawingml/2006/main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a:rPr xmlns:a="http://schemas.openxmlformats.org/drawingml/2006/main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sup>
                  </m:sSup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sub>
                  </m:sSub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sub>
                  </m:sSub>
                </m:oMath>
              </m:oMathPara>
            </a14:m>
            <a:endParaRPr sz="34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Merge-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Merge-Sort</a:t>
            </a:r>
          </a:p>
        </p:txBody>
      </p:sp>
      <p:sp>
        <p:nvSpPr>
          <p:cNvPr id="326" name="Divide and conquer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Divide and conquer:</a:t>
            </a:r>
          </a:p>
          <a:p>
            <a:pPr lvl="1"/>
            <a:r>
              <a:t>Divide array in two halves</a:t>
            </a:r>
          </a:p>
          <a:p>
            <a:pPr lvl="2"/>
            <a:r>
              <a:t> </a:t>
            </a:r>
          </a:p>
          <a:p>
            <a:pPr lvl="2"/>
          </a:p>
          <a:p>
            <a:pPr lvl="1"/>
            <a:r>
              <a:t>Apply recursively merge-sort</a:t>
            </a:r>
          </a:p>
          <a:p>
            <a:pPr lvl="2"/>
            <a:r>
              <a:t>  </a:t>
            </a:r>
          </a:p>
          <a:p>
            <a:pPr lvl="2"/>
          </a:p>
          <a:p>
            <a:pPr lvl="1"/>
            <a:r>
              <a:t>Merge both arrays</a:t>
            </a:r>
          </a:p>
        </p:txBody>
      </p:sp>
      <p:sp>
        <p:nvSpPr>
          <p:cNvPr id="327" name="mid = len(arr)//2…"/>
          <p:cNvSpPr txBox="1"/>
          <p:nvPr/>
        </p:nvSpPr>
        <p:spPr>
          <a:xfrm>
            <a:off x="2924237" y="4079929"/>
            <a:ext cx="7659328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mid = len(arr)//2</a:t>
            </a:r>
          </a:p>
          <a:p>
            <a:pPr>
              <a:defRPr sz="3000"/>
            </a:pPr>
            <a:r>
              <a:t>arr1, arr2 = arr[:mid], arr[mid:]</a:t>
            </a:r>
          </a:p>
        </p:txBody>
      </p:sp>
      <p:sp>
        <p:nvSpPr>
          <p:cNvPr id="328" name="arr1 = merge_sort(arr1)…"/>
          <p:cNvSpPr txBox="1"/>
          <p:nvPr/>
        </p:nvSpPr>
        <p:spPr>
          <a:xfrm>
            <a:off x="2924237" y="6519264"/>
            <a:ext cx="5372956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arr1 = merge_sort(arr1)</a:t>
            </a:r>
          </a:p>
          <a:p>
            <a:pPr>
              <a:defRPr sz="3000"/>
            </a:pPr>
            <a:r>
              <a:t>arr2 = merge_sort(arr2)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Merge-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Merge-Sort</a:t>
            </a:r>
          </a:p>
        </p:txBody>
      </p:sp>
      <p:sp>
        <p:nvSpPr>
          <p:cNvPr id="331" name="def merge_sort(arr):…"/>
          <p:cNvSpPr txBox="1"/>
          <p:nvPr/>
        </p:nvSpPr>
        <p:spPr>
          <a:xfrm>
            <a:off x="2329780" y="2666999"/>
            <a:ext cx="8345240" cy="441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def merge_sort(arr):</a:t>
            </a:r>
          </a:p>
          <a:p>
            <a:pPr>
              <a:defRPr sz="3000"/>
            </a:pPr>
            <a:r>
              <a:t>   if len(arr) &lt; 2:</a:t>
            </a:r>
          </a:p>
          <a:p>
            <a:pPr>
              <a:defRPr sz="3000"/>
            </a:pPr>
            <a:r>
              <a:t>      return arr</a:t>
            </a:r>
          </a:p>
          <a:p>
            <a:pPr>
              <a:defRPr sz="3000"/>
            </a:pPr>
            <a:r>
              <a:t>   mid = len(arr)//2</a:t>
            </a:r>
          </a:p>
          <a:p>
            <a:pPr>
              <a:defRPr sz="3000"/>
            </a:pPr>
            <a:r>
              <a:t>   arr1, arr2 = arr[:mid], arr[mid:]</a:t>
            </a:r>
          </a:p>
          <a:p>
            <a:pPr>
              <a:defRPr sz="3000"/>
            </a:pPr>
            <a:r>
              <a:t>   arr1 = merge_sort(arr1)</a:t>
            </a:r>
          </a:p>
          <a:p>
            <a:pPr>
              <a:defRPr sz="3000"/>
            </a:pPr>
            <a:r>
              <a:t>   arr2 = merge_sort(arr2)</a:t>
            </a:r>
          </a:p>
          <a:p>
            <a:pPr>
              <a:defRPr sz="3000"/>
            </a:pPr>
            <a:r>
              <a:t>   return merge(arr1, arr2)</a:t>
            </a:r>
          </a:p>
          <a:p>
            <a:pPr>
              <a:defRPr sz="3000"/>
            </a:pPr>
            <a:r>
              <a:t>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Merge-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Merge-Sort</a:t>
            </a:r>
          </a:p>
        </p:txBody>
      </p:sp>
      <p:sp>
        <p:nvSpPr>
          <p:cNvPr id="334" name="In practic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 practice:</a:t>
            </a:r>
          </a:p>
          <a:p>
            <a:pPr lvl="1"/>
            <a:r>
              <a:t>Merge-sort is not so good on very small arrays</a:t>
            </a:r>
          </a:p>
          <a:p>
            <a:pPr lvl="1"/>
            <a:r>
              <a:t>Use something as bad as bubble-sort for arrays of small size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Merge-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Merge-Sort</a:t>
            </a:r>
          </a:p>
        </p:txBody>
      </p:sp>
      <p:sp>
        <p:nvSpPr>
          <p:cNvPr id="337" name="Performanc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Performance:</a:t>
            </a:r>
          </a:p>
          <a:p>
            <a:pPr lvl="1"/>
            <a:r>
              <a:t>Merge of two arrays with </a:t>
            </a:r>
            <a14:m>
              <m:oMath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  <a:r>
              <a:t> elements total?</a:t>
            </a:r>
          </a:p>
          <a:p>
            <a:pPr lvl="1"/>
            <a:r>
              <a:t>Up to </a:t>
            </a:r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 comparisons</a:t>
            </a:r>
          </a:p>
          <a:p>
            <a:pPr lvl="1"/>
            <a:r>
              <a:t>Recurrence formula for the number of comparisons is approximately</a:t>
            </a:r>
          </a:p>
          <a:p>
            <a:pPr lvl="2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Merge-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Merge-Sort</a:t>
            </a:r>
          </a:p>
        </p:txBody>
      </p:sp>
      <p:sp>
        <p:nvSpPr>
          <p:cNvPr id="340" name="Ad hoc solution of the recurrence relati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Ad hoc solution of the recurrence relation</a:t>
            </a:r>
          </a:p>
          <a:p>
            <a:pPr lvl="1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</m:oMath>
              </m:oMathPara>
            </a14:m>
          </a:p>
          <a:p>
            <a:pPr lvl="1"/>
            <a:r>
              <a:t>        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/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4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f>
                  <m:fPr>
                    <m:ctrl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num>
                  <m:den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den>
                </m:f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4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/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4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</a:p>
          <a:p>
            <a:pPr lvl="1"/>
            <a:r>
              <a:t>          </a:t>
            </a:r>
            <a14:m>
              <m:oMath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8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/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8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</a:p>
          <a:p>
            <a:pPr lvl="1"/>
            <a:r>
              <a:t>           </a:t>
            </a:r>
            <a14:m>
              <m:oMath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16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/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16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</a:p>
          <a:p>
            <a:pPr lvl="1"/>
            <a:r>
              <a:t>            </a:t>
            </a:r>
            <a14:m>
              <m:oMath>
                <m:r>
                  <a:rPr xmlns:a="http://schemas.openxmlformats.org/drawingml/2006/main" sz="4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…</m:t>
                </m:r>
              </m:oMath>
            </a14:m>
          </a:p>
          <a:p>
            <a:pPr lvl="1"/>
            <a:r>
              <a:t>            </a:t>
            </a:r>
            <a14:m>
              <m:oMath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m:rPr>
                    <m:sty m:val="p"/>
                  </m:rP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log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Quick-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Quick-Sort</a:t>
            </a:r>
          </a:p>
        </p:txBody>
      </p:sp>
      <p:sp>
        <p:nvSpPr>
          <p:cNvPr id="343" name="Merge Sort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2100"/>
              </a:spcBef>
              <a:defRPr sz="3072"/>
            </a:pPr>
            <a:r>
              <a:t>Merge Sort: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Divide is simple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Work is done in the merge step</a:t>
            </a:r>
          </a:p>
          <a:p>
            <a:pPr marL="426719" indent="-426719" defTabSz="560831">
              <a:spcBef>
                <a:spcPts val="2100"/>
              </a:spcBef>
              <a:defRPr sz="3072"/>
            </a:pPr>
            <a:r>
              <a:t>Quick Sort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Work is done in the divide step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Conquer part is simple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Key Idea: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Pick a pivot, form two arrays: those smaller than the pivot and those larger than the pivot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Quick-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Quick-Sort</a:t>
            </a:r>
          </a:p>
        </p:txBody>
      </p:sp>
      <p:sp>
        <p:nvSpPr>
          <p:cNvPr id="346" name="Partition Step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08940" indent="-408940" defTabSz="537463">
              <a:spcBef>
                <a:spcPts val="2000"/>
              </a:spcBef>
              <a:defRPr sz="2944"/>
            </a:pPr>
            <a:r>
              <a:t>Partition Step</a:t>
            </a:r>
          </a:p>
          <a:p>
            <a:pPr lvl="1" marL="817880" indent="-408940" defTabSz="537463">
              <a:spcBef>
                <a:spcPts val="2000"/>
              </a:spcBef>
              <a:defRPr sz="2944"/>
            </a:pPr>
            <a:r>
              <a:t>Hoare (1959) superseded by simpler Lomuto's scheme</a:t>
            </a:r>
          </a:p>
          <a:p>
            <a:pPr lvl="1" marL="817880" indent="-408940" defTabSz="537463">
              <a:spcBef>
                <a:spcPts val="2000"/>
              </a:spcBef>
              <a:defRPr sz="2944"/>
            </a:pPr>
            <a:r>
              <a:t>Idea:</a:t>
            </a:r>
          </a:p>
          <a:p>
            <a:pPr lvl="2" marL="1226819" indent="-408940" defTabSz="537463">
              <a:spcBef>
                <a:spcPts val="2000"/>
              </a:spcBef>
              <a:defRPr sz="2944"/>
            </a:pPr>
            <a:r>
              <a:t>Have two indices </a:t>
            </a:r>
            <a14:m>
              <m:oMath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</m:oMath>
            </a14:m>
            <a:r>
              <a:t> and </a:t>
            </a:r>
            <a14:m>
              <m:oMath>
                <m:r>
                  <a:rPr xmlns:a="http://schemas.openxmlformats.org/drawingml/2006/main" sz="2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j</m:t>
                </m:r>
              </m:oMath>
            </a14:m>
          </a:p>
          <a:p>
            <a:pPr lvl="2" marL="1226819" indent="-408940" defTabSz="537463">
              <a:spcBef>
                <a:spcPts val="2000"/>
              </a:spcBef>
              <a:defRPr sz="2944"/>
            </a:pPr>
            <a:r>
              <a:t>Pick pivot to be the last element</a:t>
            </a:r>
          </a:p>
          <a:p>
            <a:pPr lvl="3" marL="1635760" indent="-408940" defTabSz="537463">
              <a:spcBef>
                <a:spcPts val="2000"/>
              </a:spcBef>
              <a:defRPr sz="2944"/>
            </a:pPr>
            <a:r>
              <a:t>Loop invariant:  Elements up to </a:t>
            </a:r>
            <a14:m>
              <m:oMath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</m:oMath>
            </a14:m>
            <a:r>
              <a:t> are smaller than pivot</a:t>
            </a:r>
          </a:p>
          <a:p>
            <a:pPr lvl="5" marL="2453639" indent="-408940" defTabSz="537463">
              <a:spcBef>
                <a:spcPts val="2000"/>
              </a:spcBef>
              <a:defRPr sz="2944"/>
            </a:pPr>
            <a:r>
              <a:t>Elements between </a:t>
            </a:r>
            <a14:m>
              <m:oMath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</m:oMath>
            </a14:m>
            <a:r>
              <a:t> and </a:t>
            </a:r>
            <a14:m>
              <m:oMath>
                <m:r>
                  <a:rPr xmlns:a="http://schemas.openxmlformats.org/drawingml/2006/main" sz="2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j</m:t>
                </m:r>
              </m:oMath>
            </a14:m>
            <a:r>
              <a:t> are larger than the pivot</a:t>
            </a:r>
          </a:p>
          <a:p>
            <a:pPr lvl="3" marL="1635760" indent="-408940" defTabSz="537463">
              <a:spcBef>
                <a:spcPts val="2000"/>
              </a:spcBef>
              <a:defRPr sz="2944"/>
            </a:pPr>
            <a:r>
              <a:t>Loop on </a:t>
            </a:r>
            <a14:m>
              <m:oMath>
                <m:r>
                  <a:rPr xmlns:a="http://schemas.openxmlformats.org/drawingml/2006/main" sz="2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j</m:t>
                </m:r>
              </m:oMath>
            </a14:m>
            <a:r>
              <a:t>, adjusting </a:t>
            </a:r>
            <a14:m>
              <m:oMath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</m:oMath>
            </a14:m>
            <a:r>
              <a:t> if necessary</a:t>
            </a:r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Quick-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Quick-Sort</a:t>
            </a:r>
          </a:p>
        </p:txBody>
      </p:sp>
      <p:sp>
        <p:nvSpPr>
          <p:cNvPr id="349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 lvl="1"/>
          </a:p>
          <a:p>
            <a:pPr lvl="1"/>
            <a:r>
              <a:t>Introduce pivot 5 (last element) and indices </a:t>
            </a:r>
            <a14:m>
              <m:oMath>
                <m:r>
                  <a:rPr xmlns:a="http://schemas.openxmlformats.org/drawingml/2006/main" sz="4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</m:oMath>
            </a14:m>
            <a:r>
              <a:t> and </a:t>
            </a:r>
            <a14:m>
              <m:oMath>
                <m:r>
                  <a:rPr xmlns:a="http://schemas.openxmlformats.org/drawingml/2006/main" sz="2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j</m:t>
                </m:r>
              </m:oMath>
            </a14:m>
          </a:p>
          <a:p>
            <a:pPr lvl="1"/>
          </a:p>
        </p:txBody>
      </p:sp>
      <p:pic>
        <p:nvPicPr>
          <p:cNvPr id="35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590800"/>
            <a:ext cx="53594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2590800"/>
            <a:ext cx="5969000" cy="2070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Quick-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Quick-Sort</a:t>
            </a:r>
          </a:p>
        </p:txBody>
      </p:sp>
      <p:pic>
        <p:nvPicPr>
          <p:cNvPr id="35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24250" y="2413000"/>
            <a:ext cx="5956300" cy="2260600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advance only j"/>
          <p:cNvSpPr txBox="1"/>
          <p:nvPr/>
        </p:nvSpPr>
        <p:spPr>
          <a:xfrm>
            <a:off x="5105580" y="4876800"/>
            <a:ext cx="3101827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advance only j</a:t>
            </a:r>
          </a:p>
        </p:txBody>
      </p:sp>
      <p:pic>
        <p:nvPicPr>
          <p:cNvPr id="35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24250" y="5740400"/>
            <a:ext cx="5956300" cy="2260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Quick-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Quick-Sort</a:t>
            </a:r>
          </a:p>
        </p:txBody>
      </p:sp>
      <p:pic>
        <p:nvPicPr>
          <p:cNvPr id="35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24250" y="2616200"/>
            <a:ext cx="5956300" cy="2260600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is arr[j] &lt; pivot?"/>
          <p:cNvSpPr txBox="1"/>
          <p:nvPr/>
        </p:nvSpPr>
        <p:spPr>
          <a:xfrm>
            <a:off x="4524697" y="5492750"/>
            <a:ext cx="3955406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is arr[j] &lt; pivot?</a:t>
            </a:r>
          </a:p>
        </p:txBody>
      </p:sp>
      <p:pic>
        <p:nvPicPr>
          <p:cNvPr id="36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92500" y="5988050"/>
            <a:ext cx="6019800" cy="2260600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only advance j"/>
          <p:cNvSpPr txBox="1"/>
          <p:nvPr/>
        </p:nvSpPr>
        <p:spPr>
          <a:xfrm>
            <a:off x="4524697" y="8894245"/>
            <a:ext cx="3101827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only advance 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Integer Multi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Integer Multiplication</a:t>
            </a:r>
          </a:p>
        </p:txBody>
      </p:sp>
      <p:sp>
        <p:nvSpPr>
          <p:cNvPr id="147" name="We count the number of multiplicat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</a:p>
          <a:p>
            <a:pPr/>
          </a:p>
          <a:p>
            <a:pPr/>
            <a:r>
              <a:t>We count the number of multiplications</a:t>
            </a:r>
          </a:p>
          <a:p>
            <a:pPr lvl="1"/>
            <a:r>
              <a:t>Multiplying by powers of 2 is just shifting, so they do not count</a:t>
            </a:r>
          </a:p>
          <a:p>
            <a:pPr lvl="1"/>
            <a:r>
              <a:t>          number of bit multiplications for integers with     bits:</a:t>
            </a:r>
          </a:p>
          <a:p>
            <a:pPr lvl="2"/>
            <a:r>
              <a:t>Recurrence:    </a:t>
            </a:r>
          </a:p>
        </p:txBody>
      </p:sp>
      <p:sp>
        <p:nvSpPr>
          <p:cNvPr id="148" name="Equation"/>
          <p:cNvSpPr txBox="1"/>
          <p:nvPr/>
        </p:nvSpPr>
        <p:spPr>
          <a:xfrm>
            <a:off x="3356113" y="2525276"/>
            <a:ext cx="5301974" cy="48664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b>
                  </m:sSub>
                  <m:sSup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f>
                        <m:fPr>
                          <m:ctrlPr>
                            <a:rPr xmlns:a="http://schemas.openxmlformats.org/drawingml/2006/main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a:rPr xmlns:a="http://schemas.openxmlformats.org/drawingml/2006/main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sup>
                  </m:sSup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sub>
                  </m:sSub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b>
                  </m:sSub>
                  <m:sSup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f>
                        <m:fPr>
                          <m:ctrlPr>
                            <a:rPr xmlns:a="http://schemas.openxmlformats.org/drawingml/2006/main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a:rPr xmlns:a="http://schemas.openxmlformats.org/drawingml/2006/main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sup>
                  </m:sSup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sub>
                  </m:sSub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400"/>
          </a:p>
        </p:txBody>
      </p:sp>
      <p:sp>
        <p:nvSpPr>
          <p:cNvPr id="149" name="Equation"/>
          <p:cNvSpPr txBox="1"/>
          <p:nvPr/>
        </p:nvSpPr>
        <p:spPr>
          <a:xfrm>
            <a:off x="4168913" y="3382526"/>
            <a:ext cx="7318958" cy="48664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b>
                  </m:sSub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b>
                  </m:sSub>
                  <m:sSup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p>
                  </m:sSup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b>
                  </m:sSub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sub>
                  </m:sSub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sub>
                  </m:sSub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b>
                  </m:sSub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sSup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f>
                        <m:fPr>
                          <m:ctrlPr>
                            <a:rPr xmlns:a="http://schemas.openxmlformats.org/drawingml/2006/main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a:rPr xmlns:a="http://schemas.openxmlformats.org/drawingml/2006/main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sup>
                  </m:sSup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sub>
                  </m:sSub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sSub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sub>
                  </m:sSub>
                </m:oMath>
              </m:oMathPara>
            </a14:m>
            <a:endParaRPr sz="3400"/>
          </a:p>
        </p:txBody>
      </p:sp>
      <p:sp>
        <p:nvSpPr>
          <p:cNvPr id="150" name="Equation"/>
          <p:cNvSpPr txBox="1"/>
          <p:nvPr/>
        </p:nvSpPr>
        <p:spPr>
          <a:xfrm>
            <a:off x="11357623" y="6251108"/>
            <a:ext cx="349003" cy="2954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sSup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p>
                  </m:sSup>
                </m:oMath>
              </m:oMathPara>
            </a14:m>
            <a:endParaRPr sz="3400"/>
          </a:p>
        </p:txBody>
      </p:sp>
      <p:sp>
        <p:nvSpPr>
          <p:cNvPr id="151" name="Equation"/>
          <p:cNvSpPr txBox="1"/>
          <p:nvPr/>
        </p:nvSpPr>
        <p:spPr>
          <a:xfrm>
            <a:off x="1971634" y="6214429"/>
            <a:ext cx="699663" cy="36875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400"/>
          </a:p>
        </p:txBody>
      </p:sp>
      <p:sp>
        <p:nvSpPr>
          <p:cNvPr id="152" name="Equation"/>
          <p:cNvSpPr txBox="1"/>
          <p:nvPr/>
        </p:nvSpPr>
        <p:spPr>
          <a:xfrm>
            <a:off x="5182313" y="7039509"/>
            <a:ext cx="1549992" cy="40129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  <a:endParaRPr sz="3700"/>
          </a:p>
        </p:txBody>
      </p:sp>
      <p:sp>
        <p:nvSpPr>
          <p:cNvPr id="153" name="Equation"/>
          <p:cNvSpPr txBox="1"/>
          <p:nvPr/>
        </p:nvSpPr>
        <p:spPr>
          <a:xfrm>
            <a:off x="5182313" y="7776109"/>
            <a:ext cx="3152090" cy="40129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7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Quick-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Quick-Sort</a:t>
            </a:r>
          </a:p>
        </p:txBody>
      </p:sp>
      <p:pic>
        <p:nvPicPr>
          <p:cNvPr id="36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24250" y="2212138"/>
            <a:ext cx="5956300" cy="2260601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3 &lt; 5:…"/>
          <p:cNvSpPr txBox="1"/>
          <p:nvPr/>
        </p:nvSpPr>
        <p:spPr>
          <a:xfrm>
            <a:off x="3457723" y="4837881"/>
            <a:ext cx="6089354" cy="12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3 &lt; 5:</a:t>
            </a:r>
          </a:p>
          <a:p>
            <a:pPr/>
            <a:r>
              <a:t>  advance i</a:t>
            </a:r>
          </a:p>
          <a:p>
            <a:pPr/>
            <a:r>
              <a:t>  exchange arr[i] and arr[j]</a:t>
            </a:r>
          </a:p>
        </p:txBody>
      </p:sp>
      <p:pic>
        <p:nvPicPr>
          <p:cNvPr id="36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92550" y="6120581"/>
            <a:ext cx="5588000" cy="2247901"/>
          </a:xfrm>
          <a:prstGeom prst="rect">
            <a:avLst/>
          </a:prstGeom>
          <a:ln w="12700">
            <a:miter lim="400000"/>
          </a:ln>
        </p:spPr>
      </p:pic>
      <p:sp>
        <p:nvSpPr>
          <p:cNvPr id="368" name="now advance j"/>
          <p:cNvSpPr txBox="1"/>
          <p:nvPr/>
        </p:nvSpPr>
        <p:spPr>
          <a:xfrm>
            <a:off x="5242334" y="8924176"/>
            <a:ext cx="2888432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now advance 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Quick-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Quick-Sort</a:t>
            </a:r>
          </a:p>
        </p:txBody>
      </p:sp>
      <p:pic>
        <p:nvPicPr>
          <p:cNvPr id="37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8400" y="2211429"/>
            <a:ext cx="5588000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08400" y="4876800"/>
            <a:ext cx="5588000" cy="2209800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4&lt;5 so advance i and swap"/>
          <p:cNvSpPr txBox="1"/>
          <p:nvPr/>
        </p:nvSpPr>
        <p:spPr>
          <a:xfrm>
            <a:off x="3847231" y="4459329"/>
            <a:ext cx="544916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4&lt;5 so advance i and swap</a:t>
            </a:r>
          </a:p>
        </p:txBody>
      </p:sp>
      <p:sp>
        <p:nvSpPr>
          <p:cNvPr id="374" name="advance j"/>
          <p:cNvSpPr txBox="1"/>
          <p:nvPr/>
        </p:nvSpPr>
        <p:spPr>
          <a:xfrm>
            <a:off x="5668849" y="7294557"/>
            <a:ext cx="203485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advance 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Quick-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Quick-Sort</a:t>
            </a:r>
          </a:p>
        </p:txBody>
      </p:sp>
      <p:pic>
        <p:nvPicPr>
          <p:cNvPr id="37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8400" y="2413000"/>
            <a:ext cx="5588000" cy="2197100"/>
          </a:xfrm>
          <a:prstGeom prst="rect">
            <a:avLst/>
          </a:prstGeom>
          <a:ln w="12700">
            <a:miter lim="400000"/>
          </a:ln>
        </p:spPr>
      </p:pic>
      <p:sp>
        <p:nvSpPr>
          <p:cNvPr id="378" name="arr[j] &gt; pivot:…"/>
          <p:cNvSpPr txBox="1"/>
          <p:nvPr/>
        </p:nvSpPr>
        <p:spPr>
          <a:xfrm>
            <a:off x="5534521" y="5048250"/>
            <a:ext cx="374201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arr[j] &gt; pivot:</a:t>
            </a:r>
          </a:p>
          <a:p>
            <a:pPr/>
            <a:r>
              <a:t>   Just advance 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Quick-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Quick-Sort</a:t>
            </a:r>
          </a:p>
        </p:txBody>
      </p:sp>
      <p:pic>
        <p:nvPicPr>
          <p:cNvPr id="38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8400" y="2413000"/>
            <a:ext cx="5588000" cy="2197100"/>
          </a:xfrm>
          <a:prstGeom prst="rect">
            <a:avLst/>
          </a:prstGeom>
          <a:ln w="12700">
            <a:miter lim="400000"/>
          </a:ln>
        </p:spPr>
      </p:pic>
      <p:sp>
        <p:nvSpPr>
          <p:cNvPr id="382" name="6 &gt; 5: Just advance j"/>
          <p:cNvSpPr txBox="1"/>
          <p:nvPr/>
        </p:nvSpPr>
        <p:spPr>
          <a:xfrm>
            <a:off x="4204605" y="5605712"/>
            <a:ext cx="459559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6 &gt; 5: Just advance 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Quick-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Quick-Sort</a:t>
            </a:r>
          </a:p>
        </p:txBody>
      </p:sp>
      <p:pic>
        <p:nvPicPr>
          <p:cNvPr id="38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8400" y="2679700"/>
            <a:ext cx="5588000" cy="2197100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Just advance j"/>
          <p:cNvSpPr txBox="1"/>
          <p:nvPr/>
        </p:nvSpPr>
        <p:spPr>
          <a:xfrm>
            <a:off x="4951486" y="5492750"/>
            <a:ext cx="3101828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Just advance 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Quick-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Quick-Sort</a:t>
            </a:r>
          </a:p>
        </p:txBody>
      </p:sp>
      <p:pic>
        <p:nvPicPr>
          <p:cNvPr id="38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8400" y="2413000"/>
            <a:ext cx="5588000" cy="2197100"/>
          </a:xfrm>
          <a:prstGeom prst="rect">
            <a:avLst/>
          </a:prstGeom>
          <a:ln w="12700">
            <a:miter lim="400000"/>
          </a:ln>
        </p:spPr>
      </p:pic>
      <p:sp>
        <p:nvSpPr>
          <p:cNvPr id="390" name="arr[j] &lt; pivot:…"/>
          <p:cNvSpPr txBox="1"/>
          <p:nvPr/>
        </p:nvSpPr>
        <p:spPr>
          <a:xfrm>
            <a:off x="4844789" y="4876800"/>
            <a:ext cx="3315222" cy="12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arr[j] &lt; pivot:</a:t>
            </a:r>
          </a:p>
          <a:p>
            <a:pPr lvl="2"/>
            <a:r>
              <a:t> advance i</a:t>
            </a:r>
          </a:p>
          <a:p>
            <a:pPr lvl="2"/>
            <a:r>
              <a:t> swap</a:t>
            </a:r>
          </a:p>
        </p:txBody>
      </p:sp>
      <p:pic>
        <p:nvPicPr>
          <p:cNvPr id="39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08400" y="5740400"/>
            <a:ext cx="5588000" cy="2197100"/>
          </a:xfrm>
          <a:prstGeom prst="rect">
            <a:avLst/>
          </a:prstGeom>
          <a:ln w="12700">
            <a:miter lim="400000"/>
          </a:ln>
        </p:spPr>
      </p:pic>
      <p:sp>
        <p:nvSpPr>
          <p:cNvPr id="392" name="advance j"/>
          <p:cNvSpPr txBox="1"/>
          <p:nvPr/>
        </p:nvSpPr>
        <p:spPr>
          <a:xfrm>
            <a:off x="5484973" y="8340531"/>
            <a:ext cx="2034854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advance 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Quick-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Quick-Sort</a:t>
            </a:r>
          </a:p>
        </p:txBody>
      </p:sp>
      <p:pic>
        <p:nvPicPr>
          <p:cNvPr id="39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8400" y="2413000"/>
            <a:ext cx="5588000" cy="2197100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advance j"/>
          <p:cNvSpPr txBox="1"/>
          <p:nvPr/>
        </p:nvSpPr>
        <p:spPr>
          <a:xfrm>
            <a:off x="6018460" y="6005952"/>
            <a:ext cx="2034854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advance 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Quick-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Quick-Sort</a:t>
            </a:r>
          </a:p>
        </p:txBody>
      </p:sp>
      <p:pic>
        <p:nvPicPr>
          <p:cNvPr id="39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8400" y="2413000"/>
            <a:ext cx="5588000" cy="2197100"/>
          </a:xfrm>
          <a:prstGeom prst="rect">
            <a:avLst/>
          </a:prstGeom>
          <a:ln w="12700">
            <a:miter lim="400000"/>
          </a:ln>
        </p:spPr>
      </p:pic>
      <p:sp>
        <p:nvSpPr>
          <p:cNvPr id="400" name="advance j"/>
          <p:cNvSpPr txBox="1"/>
          <p:nvPr/>
        </p:nvSpPr>
        <p:spPr>
          <a:xfrm>
            <a:off x="6018460" y="5492750"/>
            <a:ext cx="2034854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advance 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Quick-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Quick-Sort</a:t>
            </a:r>
          </a:p>
        </p:txBody>
      </p:sp>
      <p:sp>
        <p:nvSpPr>
          <p:cNvPr id="403" name="advance j"/>
          <p:cNvSpPr txBox="1"/>
          <p:nvPr/>
        </p:nvSpPr>
        <p:spPr>
          <a:xfrm>
            <a:off x="5484973" y="5492750"/>
            <a:ext cx="2034854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advance j</a:t>
            </a:r>
          </a:p>
        </p:txBody>
      </p:sp>
      <p:pic>
        <p:nvPicPr>
          <p:cNvPr id="40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8400" y="2413000"/>
            <a:ext cx="5588000" cy="2197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Quick-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Quick-Sort</a:t>
            </a:r>
          </a:p>
        </p:txBody>
      </p:sp>
      <p:sp>
        <p:nvSpPr>
          <p:cNvPr id="407" name="advance j"/>
          <p:cNvSpPr txBox="1"/>
          <p:nvPr/>
        </p:nvSpPr>
        <p:spPr>
          <a:xfrm>
            <a:off x="5484973" y="8859930"/>
            <a:ext cx="2034854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advance j</a:t>
            </a:r>
          </a:p>
        </p:txBody>
      </p:sp>
      <p:pic>
        <p:nvPicPr>
          <p:cNvPr id="40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8400" y="2413000"/>
            <a:ext cx="5588000" cy="2197100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arr[j] &lt; pivot: advance i, then swap"/>
          <p:cNvSpPr txBox="1"/>
          <p:nvPr/>
        </p:nvSpPr>
        <p:spPr>
          <a:xfrm>
            <a:off x="2604145" y="5245100"/>
            <a:ext cx="779651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arr[j] &lt; pivot: advance i, then swap</a:t>
            </a:r>
          </a:p>
        </p:txBody>
      </p:sp>
      <p:pic>
        <p:nvPicPr>
          <p:cNvPr id="41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08400" y="5978141"/>
            <a:ext cx="5588000" cy="2197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Integer Multi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Integer Multiplication</a:t>
            </a:r>
          </a:p>
        </p:txBody>
      </p:sp>
      <p:sp>
        <p:nvSpPr>
          <p:cNvPr id="156" name="Solving the recurs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Solving the recursion</a:t>
            </a:r>
          </a:p>
          <a:p>
            <a:pPr/>
          </a:p>
          <a:p>
            <a:pPr/>
          </a:p>
          <a:p>
            <a:pPr/>
            <a:r>
              <a:t>Intuition:  </a:t>
            </a:r>
          </a:p>
        </p:txBody>
      </p:sp>
      <p:sp>
        <p:nvSpPr>
          <p:cNvPr id="157" name="Equation"/>
          <p:cNvSpPr txBox="1"/>
          <p:nvPr/>
        </p:nvSpPr>
        <p:spPr>
          <a:xfrm>
            <a:off x="6528513" y="2721509"/>
            <a:ext cx="1549992" cy="40129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  <a:endParaRPr sz="3700"/>
          </a:p>
        </p:txBody>
      </p:sp>
      <p:sp>
        <p:nvSpPr>
          <p:cNvPr id="158" name="Equation"/>
          <p:cNvSpPr txBox="1"/>
          <p:nvPr/>
        </p:nvSpPr>
        <p:spPr>
          <a:xfrm>
            <a:off x="6528513" y="3458109"/>
            <a:ext cx="3152090" cy="40129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700"/>
          </a:p>
        </p:txBody>
      </p:sp>
      <p:sp>
        <p:nvSpPr>
          <p:cNvPr id="159" name="Equation"/>
          <p:cNvSpPr txBox="1"/>
          <p:nvPr/>
        </p:nvSpPr>
        <p:spPr>
          <a:xfrm>
            <a:off x="581891" y="5869007"/>
            <a:ext cx="11467038" cy="45692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e>
                    <m:sup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e>
                    <m:sup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p>
                  </m:sSup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e>
                    <m:sup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p>
                  </m:sSup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e>
                    <m:sup>
                      <m:r>
                        <a:rPr xmlns:a="http://schemas.openxmlformats.org/drawingml/2006/main" sz="3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p>
                  </m:sSup>
                </m:oMath>
              </m:oMathPara>
            </a14:m>
            <a:endParaRPr sz="35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Quick-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Quick-Sort</a:t>
            </a:r>
          </a:p>
        </p:txBody>
      </p:sp>
      <p:pic>
        <p:nvPicPr>
          <p:cNvPr id="41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73712" y="2413000"/>
            <a:ext cx="5588001" cy="2197100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2&lt;5:…"/>
          <p:cNvSpPr txBox="1"/>
          <p:nvPr/>
        </p:nvSpPr>
        <p:spPr>
          <a:xfrm>
            <a:off x="4069918" y="4876800"/>
            <a:ext cx="4595590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2&lt;5:</a:t>
            </a:r>
          </a:p>
          <a:p>
            <a:pPr/>
            <a:r>
              <a:t>   advance i and swap</a:t>
            </a:r>
          </a:p>
        </p:txBody>
      </p:sp>
      <p:pic>
        <p:nvPicPr>
          <p:cNvPr id="41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73712" y="5740400"/>
            <a:ext cx="5588001" cy="2197100"/>
          </a:xfrm>
          <a:prstGeom prst="rect">
            <a:avLst/>
          </a:prstGeom>
          <a:ln w="12700">
            <a:miter lim="400000"/>
          </a:ln>
        </p:spPr>
      </p:pic>
      <p:sp>
        <p:nvSpPr>
          <p:cNvPr id="416" name="Reached end of array…"/>
          <p:cNvSpPr txBox="1"/>
          <p:nvPr/>
        </p:nvSpPr>
        <p:spPr>
          <a:xfrm>
            <a:off x="3573712" y="8229600"/>
            <a:ext cx="6988548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Reached end of array</a:t>
            </a:r>
          </a:p>
          <a:p>
            <a:pPr lvl="3"/>
            <a:r>
              <a:t>advance i and swap with pivot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Quick-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Quick-Sort</a:t>
            </a:r>
          </a:p>
        </p:txBody>
      </p:sp>
      <p:pic>
        <p:nvPicPr>
          <p:cNvPr id="4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22700" y="3594100"/>
            <a:ext cx="5359400" cy="1282700"/>
          </a:xfrm>
          <a:prstGeom prst="rect">
            <a:avLst/>
          </a:prstGeom>
          <a:ln w="12700">
            <a:miter lim="400000"/>
          </a:ln>
        </p:spPr>
      </p:pic>
      <p:sp>
        <p:nvSpPr>
          <p:cNvPr id="420" name="Recursively sort left part and right part"/>
          <p:cNvSpPr txBox="1"/>
          <p:nvPr/>
        </p:nvSpPr>
        <p:spPr>
          <a:xfrm>
            <a:off x="2191487" y="5245100"/>
            <a:ext cx="8863485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Recursively sort left part and right part</a:t>
            </a:r>
          </a:p>
        </p:txBody>
      </p:sp>
      <p:pic>
        <p:nvPicPr>
          <p:cNvPr id="42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35579" y="6260734"/>
            <a:ext cx="5575301" cy="1422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22700" y="7981738"/>
            <a:ext cx="5575300" cy="1422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Quick-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Quick-Sort</a:t>
            </a:r>
          </a:p>
        </p:txBody>
      </p:sp>
      <p:sp>
        <p:nvSpPr>
          <p:cNvPr id="425" name="Analysis of quick-sor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Analysis of quick-sort</a:t>
            </a:r>
          </a:p>
          <a:p>
            <a:pPr lvl="1"/>
            <a:r>
              <a:t>Each partition of an array of length </a:t>
            </a:r>
            <a14:m>
              <m:oMath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  <a:r>
              <a:t> </a:t>
            </a:r>
          </a:p>
          <a:p>
            <a:pPr lvl="2"/>
            <a:r>
              <a:t>has </a:t>
            </a:r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 comparisons</a:t>
            </a:r>
          </a:p>
          <a:p>
            <a:pPr lvl="2"/>
            <a:r>
              <a:t>and </a:t>
            </a:r>
            <a14:m>
              <m:oMath>
                <m:r>
                  <m:rPr>
                    <m:sty m:val="p"/>
                  </m:rP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work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Quick-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Quick-Sort</a:t>
            </a:r>
          </a:p>
        </p:txBody>
      </p:sp>
      <p:sp>
        <p:nvSpPr>
          <p:cNvPr id="428" name="Worst case behavior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64489" indent="-364489" defTabSz="479044">
              <a:spcBef>
                <a:spcPts val="1800"/>
              </a:spcBef>
              <a:defRPr sz="2624"/>
            </a:pPr>
            <a:r>
              <a:t>Worst case behavior:</a:t>
            </a:r>
          </a:p>
          <a:p>
            <a:pPr lvl="1" marL="728979" indent="-364489" defTabSz="479044">
              <a:spcBef>
                <a:spcPts val="1800"/>
              </a:spcBef>
              <a:defRPr sz="2624"/>
            </a:pPr>
            <a:r>
              <a:t>The pivot is always the maximum or minimum element</a:t>
            </a:r>
          </a:p>
          <a:p>
            <a:pPr lvl="2" marL="1093469" indent="-364489" defTabSz="479044">
              <a:spcBef>
                <a:spcPts val="1800"/>
              </a:spcBef>
              <a:defRPr sz="2624"/>
            </a:pPr>
            <a:r>
              <a:t>E.g. the array is ordered or reversely ordered</a:t>
            </a:r>
          </a:p>
          <a:p>
            <a:pPr lvl="2" marL="1093469" indent="-364489" defTabSz="479044">
              <a:spcBef>
                <a:spcPts val="1800"/>
              </a:spcBef>
              <a:defRPr sz="2624"/>
            </a:pPr>
            <a:r>
              <a:t>E.g. all elements are the same</a:t>
            </a:r>
          </a:p>
          <a:p>
            <a:pPr lvl="1" marL="728979" indent="-364489" defTabSz="479044">
              <a:spcBef>
                <a:spcPts val="1800"/>
              </a:spcBef>
              <a:defRPr sz="2624"/>
            </a:pPr>
            <a:r>
              <a:t>Number of comparisons </a:t>
            </a:r>
            <a14:m>
              <m:oMath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2" marL="1093469" indent="-364489" defTabSz="479044">
              <a:spcBef>
                <a:spcPts val="1800"/>
              </a:spcBef>
              <a:defRPr sz="2624"/>
            </a:pPr>
            <a:r>
              <a:t>Recurrence then:</a:t>
            </a:r>
          </a:p>
          <a:p>
            <a:pPr lvl="3" marL="1457959" indent="-364489" defTabSz="479044">
              <a:spcBef>
                <a:spcPts val="1800"/>
              </a:spcBef>
              <a:defRPr sz="2624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3" marL="1457959" indent="-364489" defTabSz="479044">
              <a:spcBef>
                <a:spcPts val="1800"/>
              </a:spcBef>
              <a:defRPr sz="2624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3" marL="1457959" indent="-364489" defTabSz="479044">
              <a:spcBef>
                <a:spcPts val="1800"/>
              </a:spcBef>
              <a:defRPr sz="2624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p>
                    <m:e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e>
                    <m:sup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m:rPr>
                      <m:sty m:val="p"/>
                    </m:rP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Θ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p>
                    <m:e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e>
                    <m:sup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Quick-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Quick-Sort</a:t>
            </a:r>
          </a:p>
        </p:txBody>
      </p:sp>
      <p:sp>
        <p:nvSpPr>
          <p:cNvPr id="431" name="Best cas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77825" indent="-377825" defTabSz="496570">
              <a:spcBef>
                <a:spcPts val="1800"/>
              </a:spcBef>
              <a:defRPr sz="2720"/>
            </a:pPr>
            <a:r>
              <a:t>Best case:</a:t>
            </a:r>
          </a:p>
          <a:p>
            <a:pPr lvl="1" marL="755650" indent="-377825" defTabSz="496570">
              <a:spcBef>
                <a:spcPts val="1800"/>
              </a:spcBef>
              <a:defRPr sz="2720"/>
            </a:pPr>
            <a:r>
              <a:t>We split the array in halves</a:t>
            </a:r>
          </a:p>
          <a:p>
            <a:pPr lvl="1" marL="755650" indent="-377825" defTabSz="496570">
              <a:spcBef>
                <a:spcPts val="1800"/>
              </a:spcBef>
              <a:defRPr sz="272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1" marL="755650" indent="-377825" defTabSz="496570">
              <a:spcBef>
                <a:spcPts val="1800"/>
              </a:spcBef>
              <a:defRPr sz="2720"/>
            </a:pPr>
            <a:r>
              <a:t>       </a:t>
            </a:r>
            <a14:m>
              <m:oMath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f>
                  <m:fPr>
                    <m:ctrlP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num>
                  <m:den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den>
                </m:f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4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f>
                  <m:fPr>
                    <m:ctrlP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num>
                  <m:den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den>
                </m:f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 marL="755650" indent="-377825" defTabSz="496570">
              <a:spcBef>
                <a:spcPts val="1800"/>
              </a:spcBef>
              <a:defRPr sz="2720"/>
            </a:pPr>
            <a:r>
              <a:t>      </a:t>
            </a:r>
            <a14:m>
              <m:oMath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f>
                  <m:fPr>
                    <m:ctrlP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num>
                  <m:den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den>
                </m:f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4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f>
                  <m:fPr>
                    <m:ctrlP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num>
                  <m:den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den>
                </m:f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8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f>
                  <m:fPr>
                    <m:ctrlP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num>
                  <m:den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8</m:t>
                    </m:r>
                  </m:den>
                </m:f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 marL="755650" indent="-377825" defTabSz="496570">
              <a:spcBef>
                <a:spcPts val="1800"/>
              </a:spcBef>
              <a:defRPr sz="2720"/>
            </a:pPr>
            <a:r>
              <a:t>      </a:t>
            </a:r>
            <a14:m>
              <m:oMath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≈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3" marL="1511300" indent="-377825" defTabSz="496570">
              <a:spcBef>
                <a:spcPts val="1800"/>
              </a:spcBef>
              <a:defRPr sz="2720"/>
            </a:pPr>
            <a:r>
              <a:t>with </a:t>
            </a:r>
            <a14:m>
              <m:oMath>
                <m:sSub>
                  <m:e>
                    <m:r>
                      <m:rPr>
                        <m:sty m:val="p"/>
                      </m:rPr>
                      <a:rPr xmlns:a="http://schemas.openxmlformats.org/drawingml/2006/main" sz="3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</m:e>
                  <m:sub>
                    <m:r>
                      <a:rPr xmlns:a="http://schemas.openxmlformats.org/drawingml/2006/main" sz="3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addends</a:t>
            </a:r>
          </a:p>
          <a:p>
            <a:pPr lvl="1" marL="755650" indent="-377825" defTabSz="496570">
              <a:spcBef>
                <a:spcPts val="1800"/>
              </a:spcBef>
              <a:defRPr sz="2720"/>
            </a:pPr>
            <a14:m>
              <m:oMath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≈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sSub>
                  <m:e>
                    <m:r>
                      <m:rPr>
                        <m:sty m:val="p"/>
                      </m:rP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</m:e>
                  <m:sub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      </a:t>
            </a:r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Quick-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Quick-Sort</a:t>
            </a:r>
          </a:p>
        </p:txBody>
      </p:sp>
      <p:sp>
        <p:nvSpPr>
          <p:cNvPr id="434" name="If we can guarantee that the partitioning step always split to a ratio better than  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If we can guarantee that the partitioning step always split to a ratio better than </a:t>
            </a:r>
            <a14:m>
              <m:oMath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: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</m:oMath>
            </a14:m>
            <a:r>
              <a:t>:</a:t>
            </a:r>
          </a:p>
          <a:p>
            <a:pPr lvl="1"/>
            <a14:m>
              <m:oMathPara>
                <m:oMathParaPr>
                  <m:jc m:val="left"/>
                </m:oMathParaPr>
                <m:oMath>
                  <m:r>
                    <m:rPr>
                      <m:sty m:val="p"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Θ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sSub>
                    <m:e>
                      <m:r>
                        <m:rPr>
                          <m:sty m:val="p"/>
                        </m:r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/>
            <a:r>
              <a:t>for </a:t>
            </a:r>
            <a:r>
              <a:rPr b="1"/>
              <a:t>any</a:t>
            </a:r>
            <a:r>
              <a:t> ratio </a:t>
            </a:r>
            <a14:m>
              <m:oMath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: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Quick-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Quick-Sort</a:t>
            </a:r>
          </a:p>
        </p:txBody>
      </p:sp>
      <p:sp>
        <p:nvSpPr>
          <p:cNvPr id="437" name="How to make Quick-Sort faster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How to make Quick-Sort faster:</a:t>
            </a:r>
          </a:p>
          <a:p>
            <a:pPr lvl="1"/>
            <a:r>
              <a:t>Pivot selection is crucial</a:t>
            </a:r>
          </a:p>
          <a:p>
            <a:pPr lvl="3"/>
            <a:r>
              <a:t>Bad selection happens for natural arrays (almost ordered)</a:t>
            </a:r>
          </a:p>
          <a:p>
            <a:pPr lvl="2"/>
            <a:r>
              <a:t>Use a random pivot</a:t>
            </a:r>
          </a:p>
          <a:p>
            <a:pPr lvl="2"/>
            <a:r>
              <a:t>Use a small sample of array elements and select the median</a:t>
            </a:r>
          </a:p>
          <a:p>
            <a:pPr lvl="2"/>
            <a:r>
              <a:t>...</a:t>
            </a:r>
          </a:p>
          <a:p>
            <a:pPr lvl="1"/>
            <a:r>
              <a:t>For small arrays, use bubble sort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Quick-S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Quick-Sort</a:t>
            </a:r>
          </a:p>
        </p:txBody>
      </p:sp>
      <p:sp>
        <p:nvSpPr>
          <p:cNvPr id="440" name="Despite its quadratic worst cas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Despite its quadratic worst case:</a:t>
            </a:r>
          </a:p>
          <a:p>
            <a:pPr lvl="1"/>
            <a:r>
              <a:t>Quicksort recognized as one of the fastest sorting methods</a:t>
            </a:r>
          </a:p>
          <a:p>
            <a:pPr/>
            <a:r>
              <a:t>Quicksort is in place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Integer Multi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Integer Multiplication</a:t>
            </a:r>
          </a:p>
        </p:txBody>
      </p:sp>
      <p:sp>
        <p:nvSpPr>
          <p:cNvPr id="162" name="Proposition: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Proposition:  </a:t>
            </a:r>
          </a:p>
          <a:p>
            <a:pPr/>
            <a:r>
              <a:t>Proof by induction:</a:t>
            </a:r>
          </a:p>
          <a:p>
            <a:pPr lvl="1"/>
            <a:r>
              <a:t>Induction base:</a:t>
            </a:r>
          </a:p>
          <a:p>
            <a:pPr lvl="1"/>
          </a:p>
          <a:p>
            <a:pPr lvl="1"/>
            <a:r>
              <a:t>Induction step:  Assume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p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e>
                  <m:sup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p>
                </m:sSup>
              </m:oMath>
            </a14:m>
            <a:r>
              <a:t> . Show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p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e>
                  <m:sup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</m:oMath>
            </a14:m>
          </a:p>
          <a:p>
            <a:pPr lvl="2"/>
            <a:r>
              <a:t>Proof:  </a:t>
            </a:r>
          </a:p>
        </p:txBody>
      </p:sp>
      <p:sp>
        <p:nvSpPr>
          <p:cNvPr id="163" name="Equation"/>
          <p:cNvSpPr txBox="1"/>
          <p:nvPr/>
        </p:nvSpPr>
        <p:spPr>
          <a:xfrm>
            <a:off x="4314814" y="2715983"/>
            <a:ext cx="1852822" cy="42650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e>
                    <m:sup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p>
                  </m:sSup>
                </m:oMath>
              </m:oMathPara>
            </a14:m>
            <a:endParaRPr sz="3900"/>
          </a:p>
        </p:txBody>
      </p:sp>
      <p:sp>
        <p:nvSpPr>
          <p:cNvPr id="164" name="Equation"/>
          <p:cNvSpPr txBox="1"/>
          <p:nvPr/>
        </p:nvSpPr>
        <p:spPr>
          <a:xfrm>
            <a:off x="5223525" y="4670920"/>
            <a:ext cx="2231557" cy="41776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e>
                    <m:sup>
                      <m:r>
                        <a:rPr xmlns:a="http://schemas.openxmlformats.org/drawingml/2006/ma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p>
                  </m:sSup>
                </m:oMath>
              </m:oMathPara>
            </a14:m>
            <a:endParaRPr sz="3200"/>
          </a:p>
        </p:txBody>
      </p:sp>
      <p:pic>
        <p:nvPicPr>
          <p:cNvPr id="165" name="T(n)_&amp;=&amp;_4_T(n-1.pdf" descr="T(n)_&amp;=&amp;_4_T(n-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31754" y="7169150"/>
            <a:ext cx="8534401" cy="1714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Integer Multi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Integer Multiplication</a:t>
            </a:r>
          </a:p>
        </p:txBody>
      </p:sp>
      <p:sp>
        <p:nvSpPr>
          <p:cNvPr id="168" name="Since the number of bits i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Since the number of bits is </a:t>
            </a:r>
          </a:p>
          <a:p>
            <a:pPr lvl="1"/>
            <a:r>
              <a:t>Number of multiplications is</a:t>
            </a:r>
          </a:p>
          <a:p>
            <a:pPr lvl="1"/>
          </a:p>
          <a:p>
            <a:pPr lvl="1"/>
            <a:r>
              <a:t>This is not better than normal multiplication </a:t>
            </a:r>
          </a:p>
        </p:txBody>
      </p:sp>
      <p:sp>
        <p:nvSpPr>
          <p:cNvPr id="169" name="Equation"/>
          <p:cNvSpPr txBox="1"/>
          <p:nvPr/>
        </p:nvSpPr>
        <p:spPr>
          <a:xfrm>
            <a:off x="6544323" y="2721008"/>
            <a:ext cx="1416206" cy="3521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p>
                  </m:sSup>
                </m:oMath>
              </m:oMathPara>
            </a14:m>
            <a:endParaRPr sz="4000"/>
          </a:p>
        </p:txBody>
      </p:sp>
      <p:sp>
        <p:nvSpPr>
          <p:cNvPr id="170" name="Equation"/>
          <p:cNvSpPr txBox="1"/>
          <p:nvPr/>
        </p:nvSpPr>
        <p:spPr>
          <a:xfrm>
            <a:off x="3465438" y="4048499"/>
            <a:ext cx="5355103" cy="44387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e>
                    <m:sup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p>
                  </m:sSup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p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p>
                  </m:sSup>
                  <m:sSup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p>
                  </m:sSup>
                  <m:r>
                    <a:rPr xmlns:a="http://schemas.openxmlformats.org/drawingml/2006/main" sz="3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p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  <a:endParaRPr sz="34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