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Courier New"/>
        <a:ea typeface="Courier New"/>
        <a:cs typeface="Courier New"/>
        <a:sym typeface="Courier New"/>
      </a:defRPr>
    </a:lvl1pPr>
    <a:lvl2pPr marL="0" marR="0" indent="228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Courier New"/>
        <a:ea typeface="Courier New"/>
        <a:cs typeface="Courier New"/>
        <a:sym typeface="Courier New"/>
      </a:defRPr>
    </a:lvl2pPr>
    <a:lvl3pPr marL="0" marR="0" indent="457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Courier New"/>
        <a:ea typeface="Courier New"/>
        <a:cs typeface="Courier New"/>
        <a:sym typeface="Courier New"/>
      </a:defRPr>
    </a:lvl3pPr>
    <a:lvl4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Courier New"/>
        <a:ea typeface="Courier New"/>
        <a:cs typeface="Courier New"/>
        <a:sym typeface="Courier New"/>
      </a:defRPr>
    </a:lvl4pPr>
    <a:lvl5pPr marL="0" marR="0" indent="914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Courier New"/>
        <a:ea typeface="Courier New"/>
        <a:cs typeface="Courier New"/>
        <a:sym typeface="Courier New"/>
      </a:defRPr>
    </a:lvl5pPr>
    <a:lvl6pPr marL="0" marR="0" indent="11430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Courier New"/>
        <a:ea typeface="Courier New"/>
        <a:cs typeface="Courier New"/>
        <a:sym typeface="Courier New"/>
      </a:defRPr>
    </a:lvl6pPr>
    <a:lvl7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Courier New"/>
        <a:ea typeface="Courier New"/>
        <a:cs typeface="Courier New"/>
        <a:sym typeface="Courier New"/>
      </a:defRPr>
    </a:lvl7pPr>
    <a:lvl8pPr marL="0" marR="0" indent="1600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Courier New"/>
        <a:ea typeface="Courier New"/>
        <a:cs typeface="Courier New"/>
        <a:sym typeface="Courier New"/>
      </a:defRPr>
    </a:lvl8pPr>
    <a:lvl9pPr marL="0" marR="0" indent="1828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Courier New"/>
        <a:ea typeface="Courier New"/>
        <a:cs typeface="Courier New"/>
        <a:sym typeface="Courier New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57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2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2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2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2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2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2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2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2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2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Applications of Depth First Search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Applications of Depth First Search</a:t>
            </a:r>
          </a:p>
        </p:txBody>
      </p:sp>
      <p:sp>
        <p:nvSpPr>
          <p:cNvPr id="120" name="Thomas Schwarz, SJ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Thomas Schwarz, SJ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164" name="Visit D"/>
          <p:cNvSpPr txBox="1"/>
          <p:nvPr>
            <p:ph type="body" sz="quarter" idx="1"/>
          </p:nvPr>
        </p:nvSpPr>
        <p:spPr>
          <a:xfrm>
            <a:off x="952500" y="2590800"/>
            <a:ext cx="3567795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Visit D</a:t>
            </a:r>
          </a:p>
        </p:txBody>
      </p:sp>
      <p:sp>
        <p:nvSpPr>
          <p:cNvPr id="165" name="A: B,C…"/>
          <p:cNvSpPr txBox="1"/>
          <p:nvPr/>
        </p:nvSpPr>
        <p:spPr>
          <a:xfrm>
            <a:off x="2603585" y="5734050"/>
            <a:ext cx="1333699" cy="273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A: B,C</a:t>
            </a:r>
          </a:p>
          <a:p>
            <a:pPr/>
            <a:r>
              <a:t>B: H</a:t>
            </a:r>
          </a:p>
          <a:p>
            <a:pPr/>
            <a:r>
              <a:t>C: E,F,H</a:t>
            </a:r>
          </a:p>
          <a:p>
            <a:pPr/>
            <a:r>
              <a:t>D: A,G</a:t>
            </a:r>
          </a:p>
          <a:p>
            <a:pPr/>
            <a:r>
              <a:t>E: F</a:t>
            </a:r>
          </a:p>
          <a:p>
            <a:pPr/>
            <a:r>
              <a:t>F: I</a:t>
            </a:r>
          </a:p>
          <a:p>
            <a:pPr/>
            <a:r>
              <a:t>G: C</a:t>
            </a:r>
          </a:p>
          <a:p>
            <a:pPr/>
            <a:r>
              <a:t>H: </a:t>
            </a:r>
          </a:p>
          <a:p>
            <a:pPr/>
            <a:r>
              <a:t>I: D</a:t>
            </a:r>
          </a:p>
        </p:txBody>
      </p:sp>
      <p:sp>
        <p:nvSpPr>
          <p:cNvPr id="166" name="visit(D)…"/>
          <p:cNvSpPr txBox="1"/>
          <p:nvPr/>
        </p:nvSpPr>
        <p:spPr>
          <a:xfrm>
            <a:off x="8188262" y="7003417"/>
            <a:ext cx="1486124" cy="273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visit(D)</a:t>
            </a:r>
          </a:p>
          <a:p>
            <a:pPr/>
            <a:r>
              <a:t>visit(I)</a:t>
            </a:r>
          </a:p>
          <a:p>
            <a:pPr/>
            <a:r>
              <a:t>visit(F)</a:t>
            </a:r>
          </a:p>
          <a:p>
            <a:pPr/>
            <a:r>
              <a:t>visit(E)</a:t>
            </a:r>
          </a:p>
          <a:p>
            <a:pPr/>
            <a:r>
              <a:t>visit(H)</a:t>
            </a:r>
          </a:p>
          <a:p>
            <a:pPr/>
            <a:r>
              <a:t>visit(B) </a:t>
            </a:r>
          </a:p>
          <a:p>
            <a:pPr/>
            <a:r>
              <a:t>visit(A)</a:t>
            </a:r>
          </a:p>
          <a:p>
            <a:pPr/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5800" y="2590799"/>
            <a:ext cx="3746501" cy="332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170" name="At this point:…"/>
          <p:cNvSpPr txBox="1"/>
          <p:nvPr>
            <p:ph type="body" sz="half" idx="1"/>
          </p:nvPr>
        </p:nvSpPr>
        <p:spPr>
          <a:xfrm>
            <a:off x="952500" y="2590800"/>
            <a:ext cx="7616308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At this point:</a:t>
            </a:r>
          </a:p>
          <a:p>
            <a:pPr lvl="1"/>
            <a:r>
              <a:t>The adjacency list of D starts with A</a:t>
            </a:r>
          </a:p>
          <a:p>
            <a:pPr lvl="1"/>
            <a:r>
              <a:t>A is gray</a:t>
            </a:r>
          </a:p>
          <a:p>
            <a:pPr lvl="1"/>
            <a:r>
              <a:t>This edge becomes a back edge!</a:t>
            </a:r>
          </a:p>
          <a:p>
            <a:pPr lvl="1"/>
            <a:r>
              <a:t>And shows that there is a cycle</a:t>
            </a:r>
          </a:p>
        </p:txBody>
      </p:sp>
      <p:sp>
        <p:nvSpPr>
          <p:cNvPr id="171" name="A: B,C…"/>
          <p:cNvSpPr txBox="1"/>
          <p:nvPr/>
        </p:nvSpPr>
        <p:spPr>
          <a:xfrm>
            <a:off x="3988555" y="6364161"/>
            <a:ext cx="1333699" cy="273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A: B,C</a:t>
            </a:r>
          </a:p>
          <a:p>
            <a:pPr/>
            <a:r>
              <a:t>B: H</a:t>
            </a:r>
          </a:p>
          <a:p>
            <a:pPr/>
            <a:r>
              <a:t>C: E,F,H</a:t>
            </a:r>
          </a:p>
          <a:p>
            <a:pPr/>
            <a:r>
              <a:t>D: A,G</a:t>
            </a:r>
          </a:p>
          <a:p>
            <a:pPr/>
            <a:r>
              <a:t>E: F</a:t>
            </a:r>
          </a:p>
          <a:p>
            <a:pPr/>
            <a:r>
              <a:t>F: I</a:t>
            </a:r>
          </a:p>
          <a:p>
            <a:pPr/>
            <a:r>
              <a:t>G: C</a:t>
            </a:r>
          </a:p>
          <a:p>
            <a:pPr/>
            <a:r>
              <a:t>H: </a:t>
            </a:r>
          </a:p>
          <a:p>
            <a:pPr/>
            <a:r>
              <a:t>I: D</a:t>
            </a:r>
          </a:p>
        </p:txBody>
      </p:sp>
      <p:sp>
        <p:nvSpPr>
          <p:cNvPr id="172" name="visit(D)…"/>
          <p:cNvSpPr txBox="1"/>
          <p:nvPr/>
        </p:nvSpPr>
        <p:spPr>
          <a:xfrm>
            <a:off x="8188262" y="7003417"/>
            <a:ext cx="1486124" cy="273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visit(D)</a:t>
            </a:r>
          </a:p>
          <a:p>
            <a:pPr/>
            <a:r>
              <a:t>visit(I)</a:t>
            </a:r>
          </a:p>
          <a:p>
            <a:pPr/>
            <a:r>
              <a:t>visit(F)</a:t>
            </a:r>
          </a:p>
          <a:p>
            <a:pPr/>
            <a:r>
              <a:t>visit(E)</a:t>
            </a:r>
          </a:p>
          <a:p>
            <a:pPr/>
            <a:r>
              <a:t>visit(H)</a:t>
            </a:r>
          </a:p>
          <a:p>
            <a:pPr/>
            <a:r>
              <a:t>visit(B) </a:t>
            </a:r>
          </a:p>
          <a:p>
            <a:pPr/>
            <a:r>
              <a:t>visit(A)</a:t>
            </a:r>
          </a:p>
          <a:p>
            <a:pPr/>
          </a:p>
        </p:txBody>
      </p:sp>
      <p:pic>
        <p:nvPicPr>
          <p:cNvPr id="1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5800" y="2590800"/>
            <a:ext cx="3746500" cy="332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176" name="A different example…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A different example</a:t>
            </a:r>
          </a:p>
          <a:p>
            <a:pPr lvl="1"/>
            <a:r>
              <a:t>Start in A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400" y="2590799"/>
            <a:ext cx="5549901" cy="321310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181" name="A different example…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A different example</a:t>
            </a:r>
          </a:p>
          <a:p>
            <a:pPr lvl="1"/>
            <a:r>
              <a:t>Start in A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400" y="2590799"/>
            <a:ext cx="5549901" cy="33147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visit(A)"/>
          <p:cNvSpPr txBox="1"/>
          <p:nvPr/>
        </p:nvSpPr>
        <p:spPr>
          <a:xfrm>
            <a:off x="7833824" y="6740939"/>
            <a:ext cx="133370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visit(A)</a:t>
            </a:r>
          </a:p>
        </p:txBody>
      </p:sp>
      <p:sp>
        <p:nvSpPr>
          <p:cNvPr id="184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187" name="Visit B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Visit B</a:t>
            </a:r>
          </a:p>
        </p:txBody>
      </p:sp>
      <p:sp>
        <p:nvSpPr>
          <p:cNvPr id="188" name="visit(B)…"/>
          <p:cNvSpPr txBox="1"/>
          <p:nvPr/>
        </p:nvSpPr>
        <p:spPr>
          <a:xfrm>
            <a:off x="7833824" y="6594889"/>
            <a:ext cx="13337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visit(B)</a:t>
            </a:r>
          </a:p>
          <a:p>
            <a:pPr/>
            <a:r>
              <a:t>visit(A)</a:t>
            </a: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399" y="2590800"/>
            <a:ext cx="5549901" cy="331470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193" name="Visit H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Visit H</a:t>
            </a:r>
          </a:p>
        </p:txBody>
      </p:sp>
      <p:sp>
        <p:nvSpPr>
          <p:cNvPr id="194" name="visit(H)…"/>
          <p:cNvSpPr txBox="1"/>
          <p:nvPr/>
        </p:nvSpPr>
        <p:spPr>
          <a:xfrm>
            <a:off x="7833824" y="6448839"/>
            <a:ext cx="133370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visit(H)</a:t>
            </a:r>
          </a:p>
          <a:p>
            <a:pPr/>
            <a:r>
              <a:t>visit(B)</a:t>
            </a:r>
          </a:p>
          <a:p>
            <a:pPr/>
            <a:r>
              <a:t>visit(A)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399" y="2590799"/>
            <a:ext cx="5549901" cy="331470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199" name="Visit F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Visit F</a:t>
            </a:r>
          </a:p>
        </p:txBody>
      </p:sp>
      <p:sp>
        <p:nvSpPr>
          <p:cNvPr id="200" name="visit(F)…"/>
          <p:cNvSpPr txBox="1"/>
          <p:nvPr/>
        </p:nvSpPr>
        <p:spPr>
          <a:xfrm>
            <a:off x="7833824" y="6302789"/>
            <a:ext cx="13337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visit(F)</a:t>
            </a:r>
          </a:p>
          <a:p>
            <a:pPr/>
            <a:r>
              <a:t>visit(H)</a:t>
            </a:r>
          </a:p>
          <a:p>
            <a:pPr/>
            <a:r>
              <a:t>visit(B)</a:t>
            </a:r>
          </a:p>
          <a:p>
            <a:pPr/>
            <a:r>
              <a:t>visit(A)</a:t>
            </a: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00800" y="2590799"/>
            <a:ext cx="5651501" cy="33147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205" name="Finish F…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Finish F</a:t>
            </a:r>
          </a:p>
          <a:p>
            <a:pPr/>
            <a:r>
              <a:t>Push F at front: [F]</a:t>
            </a:r>
          </a:p>
        </p:txBody>
      </p:sp>
      <p:sp>
        <p:nvSpPr>
          <p:cNvPr id="206" name="visit(F)…"/>
          <p:cNvSpPr txBox="1"/>
          <p:nvPr/>
        </p:nvSpPr>
        <p:spPr>
          <a:xfrm>
            <a:off x="7833824" y="6302789"/>
            <a:ext cx="13337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visit(F)</a:t>
            </a:r>
          </a:p>
          <a:p>
            <a:pPr/>
            <a:r>
              <a:t>visit(H)</a:t>
            </a:r>
          </a:p>
          <a:p>
            <a:pPr/>
            <a:r>
              <a:t>visit(B)</a:t>
            </a:r>
          </a:p>
          <a:p>
            <a:pPr/>
            <a:r>
              <a:t>visit(A)</a:t>
            </a:r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4899" y="2590799"/>
            <a:ext cx="5867401" cy="331470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211" name="Finish H…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Finish H</a:t>
            </a:r>
          </a:p>
          <a:p>
            <a:pPr/>
            <a:r>
              <a:t>Push H at front: [H, F]</a:t>
            </a:r>
          </a:p>
        </p:txBody>
      </p:sp>
      <p:sp>
        <p:nvSpPr>
          <p:cNvPr id="212" name="visit(H)…"/>
          <p:cNvSpPr txBox="1"/>
          <p:nvPr/>
        </p:nvSpPr>
        <p:spPr>
          <a:xfrm>
            <a:off x="7833824" y="6302789"/>
            <a:ext cx="133370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visit(H)</a:t>
            </a:r>
          </a:p>
          <a:p>
            <a:pPr/>
            <a:r>
              <a:t>visit(B)</a:t>
            </a:r>
          </a:p>
          <a:p>
            <a:pPr/>
            <a:r>
              <a:t>visit(A)</a:t>
            </a: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3823" y="2413000"/>
            <a:ext cx="5867401" cy="33147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217" name="Finish B…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Finish B</a:t>
            </a:r>
          </a:p>
          <a:p>
            <a:pPr/>
            <a:r>
              <a:t>Push B at front: [B,H, F]</a:t>
            </a:r>
          </a:p>
        </p:txBody>
      </p:sp>
      <p:sp>
        <p:nvSpPr>
          <p:cNvPr id="218" name="visit(B)…"/>
          <p:cNvSpPr txBox="1"/>
          <p:nvPr/>
        </p:nvSpPr>
        <p:spPr>
          <a:xfrm>
            <a:off x="7833824" y="6302789"/>
            <a:ext cx="13337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visit(B)</a:t>
            </a:r>
          </a:p>
          <a:p>
            <a:pPr/>
            <a:r>
              <a:t>visit(A)</a:t>
            </a:r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4900" y="2590799"/>
            <a:ext cx="5867401" cy="331470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123" name="Recall topological sor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Recall topological sort</a:t>
            </a:r>
          </a:p>
          <a:p>
            <a:pPr lvl="1"/>
            <a:r>
              <a:t>We are given a directed graph</a:t>
            </a:r>
          </a:p>
          <a:p>
            <a:pPr lvl="1"/>
            <a:r>
              <a:t>Want to order all vertices such that no edge goes from a higher-numbered vertex to a lower-numbered vertex</a:t>
            </a:r>
          </a:p>
          <a:p>
            <a:pPr lvl="1"/>
            <a:r>
              <a:t>If this is impossible, then we have a cycle</a:t>
            </a:r>
          </a:p>
          <a:p>
            <a:pPr lvl="1"/>
            <a:r>
              <a:t>So, our algorithm also detects whether there is a cycle in a directed graph</a:t>
            </a:r>
          </a:p>
          <a:p>
            <a:pPr lvl="1"/>
            <a:r>
              <a:t>We use DFS for an even better algorithm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223" name="Go back to visit A…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Go back to visit A</a:t>
            </a:r>
          </a:p>
          <a:p>
            <a:pPr/>
            <a:r>
              <a:t>[B,H, F]</a:t>
            </a:r>
          </a:p>
        </p:txBody>
      </p:sp>
      <p:sp>
        <p:nvSpPr>
          <p:cNvPr id="224" name="visit(A)"/>
          <p:cNvSpPr txBox="1"/>
          <p:nvPr/>
        </p:nvSpPr>
        <p:spPr>
          <a:xfrm>
            <a:off x="7833824" y="6302789"/>
            <a:ext cx="133370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visit(A)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4900" y="2590800"/>
            <a:ext cx="5867400" cy="33147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229" name="Visit D…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Visit D</a:t>
            </a:r>
          </a:p>
          <a:p>
            <a:pPr/>
            <a:r>
              <a:t>[B,H, F]</a:t>
            </a:r>
          </a:p>
        </p:txBody>
      </p:sp>
      <p:sp>
        <p:nvSpPr>
          <p:cNvPr id="230" name="visit(D)…"/>
          <p:cNvSpPr txBox="1"/>
          <p:nvPr/>
        </p:nvSpPr>
        <p:spPr>
          <a:xfrm>
            <a:off x="7833824" y="6302789"/>
            <a:ext cx="13337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visit(D)</a:t>
            </a:r>
          </a:p>
          <a:p>
            <a:pPr/>
            <a:r>
              <a:t>visit(A)</a:t>
            </a:r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4900" y="2413000"/>
            <a:ext cx="5867401" cy="331470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235" name="Visit C…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Visit C</a:t>
            </a:r>
          </a:p>
          <a:p>
            <a:pPr/>
            <a:r>
              <a:t>[B,H, F]</a:t>
            </a:r>
          </a:p>
        </p:txBody>
      </p:sp>
      <p:sp>
        <p:nvSpPr>
          <p:cNvPr id="236" name="visit(C)…"/>
          <p:cNvSpPr txBox="1"/>
          <p:nvPr/>
        </p:nvSpPr>
        <p:spPr>
          <a:xfrm>
            <a:off x="7833824" y="6302789"/>
            <a:ext cx="133370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visit(C)</a:t>
            </a:r>
          </a:p>
          <a:p>
            <a:pPr/>
            <a:r>
              <a:t>visit(D)</a:t>
            </a:r>
          </a:p>
          <a:p>
            <a:pPr/>
            <a:r>
              <a:t>visit(A)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4900" y="2590800"/>
            <a:ext cx="5867401" cy="331470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241" name="Finish C…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Finish C</a:t>
            </a:r>
          </a:p>
          <a:p>
            <a:pPr/>
            <a:r>
              <a:t>[C, B,H, F]</a:t>
            </a:r>
          </a:p>
        </p:txBody>
      </p:sp>
      <p:sp>
        <p:nvSpPr>
          <p:cNvPr id="242" name="visit(C)…"/>
          <p:cNvSpPr txBox="1"/>
          <p:nvPr/>
        </p:nvSpPr>
        <p:spPr>
          <a:xfrm>
            <a:off x="7833824" y="6302789"/>
            <a:ext cx="133370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visit(C)</a:t>
            </a:r>
          </a:p>
          <a:p>
            <a:pPr/>
            <a:r>
              <a:t>visit(D)</a:t>
            </a:r>
          </a:p>
          <a:p>
            <a:pPr/>
            <a:r>
              <a:t>visit(A)</a:t>
            </a:r>
          </a:p>
        </p:txBody>
      </p:sp>
      <p:pic>
        <p:nvPicPr>
          <p:cNvPr id="2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4900" y="2412999"/>
            <a:ext cx="5867401" cy="331470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247" name="Go back and finish D…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Go back and finish D</a:t>
            </a:r>
          </a:p>
          <a:p>
            <a:pPr/>
            <a:r>
              <a:t>[D, C, B, H, F]</a:t>
            </a:r>
          </a:p>
        </p:txBody>
      </p:sp>
      <p:sp>
        <p:nvSpPr>
          <p:cNvPr id="248" name="visit(D)…"/>
          <p:cNvSpPr txBox="1"/>
          <p:nvPr/>
        </p:nvSpPr>
        <p:spPr>
          <a:xfrm>
            <a:off x="7833824" y="6302789"/>
            <a:ext cx="13337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visit(D)</a:t>
            </a:r>
          </a:p>
          <a:p>
            <a:pPr/>
            <a:r>
              <a:t>visit(A)</a:t>
            </a:r>
          </a:p>
        </p:txBody>
      </p:sp>
      <p:pic>
        <p:nvPicPr>
          <p:cNvPr id="2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4900" y="2413000"/>
            <a:ext cx="5867401" cy="331470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253" name="We are back to visit A…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We are back to visit A</a:t>
            </a:r>
          </a:p>
          <a:p>
            <a:pPr/>
            <a:r>
              <a:t>Next node is G</a:t>
            </a:r>
          </a:p>
          <a:p>
            <a:pPr/>
            <a:r>
              <a:t>[D, C, B, H, F]</a:t>
            </a:r>
          </a:p>
        </p:txBody>
      </p:sp>
      <p:sp>
        <p:nvSpPr>
          <p:cNvPr id="254" name="visit(A)"/>
          <p:cNvSpPr txBox="1"/>
          <p:nvPr/>
        </p:nvSpPr>
        <p:spPr>
          <a:xfrm>
            <a:off x="7833824" y="6302789"/>
            <a:ext cx="133370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visit(A)</a:t>
            </a:r>
          </a:p>
        </p:txBody>
      </p:sp>
      <p:pic>
        <p:nvPicPr>
          <p:cNvPr id="2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4900" y="2413000"/>
            <a:ext cx="5867400" cy="331470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259" name="Visit G…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Visit G</a:t>
            </a:r>
          </a:p>
          <a:p>
            <a:pPr/>
            <a:r>
              <a:t>[D, C, B, H, F]</a:t>
            </a:r>
          </a:p>
        </p:txBody>
      </p:sp>
      <p:sp>
        <p:nvSpPr>
          <p:cNvPr id="260" name="visit(G)…"/>
          <p:cNvSpPr txBox="1"/>
          <p:nvPr/>
        </p:nvSpPr>
        <p:spPr>
          <a:xfrm>
            <a:off x="7833824" y="6302789"/>
            <a:ext cx="13337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visit(G)</a:t>
            </a:r>
          </a:p>
          <a:p>
            <a:pPr/>
            <a:r>
              <a:t>visit(A)</a:t>
            </a:r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4899" y="2413000"/>
            <a:ext cx="5867401" cy="331470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265" name="Finish G…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Finish G</a:t>
            </a:r>
          </a:p>
          <a:p>
            <a:pPr/>
            <a:r>
              <a:t>[G, D, C, B, H, F]</a:t>
            </a:r>
          </a:p>
        </p:txBody>
      </p:sp>
      <p:sp>
        <p:nvSpPr>
          <p:cNvPr id="266" name="visit(G)…"/>
          <p:cNvSpPr txBox="1"/>
          <p:nvPr/>
        </p:nvSpPr>
        <p:spPr>
          <a:xfrm>
            <a:off x="7833824" y="6302789"/>
            <a:ext cx="13337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visit(G)</a:t>
            </a:r>
          </a:p>
          <a:p>
            <a:pPr/>
            <a:r>
              <a:t>visit(A)</a:t>
            </a:r>
          </a:p>
        </p:txBody>
      </p:sp>
      <p:pic>
        <p:nvPicPr>
          <p:cNvPr id="2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4900" y="2413000"/>
            <a:ext cx="5867401" cy="331470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271" name="Go back to A…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Go back to A</a:t>
            </a:r>
          </a:p>
          <a:p>
            <a:pPr/>
            <a:r>
              <a:t>[G, D, C, B, H, F]</a:t>
            </a:r>
          </a:p>
        </p:txBody>
      </p:sp>
      <p:sp>
        <p:nvSpPr>
          <p:cNvPr id="272" name="visit(A)"/>
          <p:cNvSpPr txBox="1"/>
          <p:nvPr/>
        </p:nvSpPr>
        <p:spPr>
          <a:xfrm>
            <a:off x="7833824" y="6302789"/>
            <a:ext cx="133370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visit(A)</a:t>
            </a:r>
          </a:p>
        </p:txBody>
      </p:sp>
      <p:pic>
        <p:nvPicPr>
          <p:cNvPr id="2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4900" y="2413000"/>
            <a:ext cx="5867400" cy="3314700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277" name="Finish A…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Finish A</a:t>
            </a:r>
          </a:p>
          <a:p>
            <a:pPr/>
            <a:r>
              <a:t>[A, G, D, C, B, H, F]</a:t>
            </a:r>
          </a:p>
        </p:txBody>
      </p:sp>
      <p:sp>
        <p:nvSpPr>
          <p:cNvPr id="278" name="Text"/>
          <p:cNvSpPr txBox="1"/>
          <p:nvPr/>
        </p:nvSpPr>
        <p:spPr>
          <a:xfrm>
            <a:off x="7833824" y="6302789"/>
            <a:ext cx="30552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22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∅</m:t>
                  </m:r>
                </m:oMath>
              </m:oMathPara>
            </a14:m>
          </a:p>
        </p:txBody>
      </p:sp>
      <p:pic>
        <p:nvPicPr>
          <p:cNvPr id="2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4900" y="2413000"/>
            <a:ext cx="5867401" cy="331470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126" name="Run DFS on all nod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Run DFS on all nodes</a:t>
            </a:r>
          </a:p>
          <a:p>
            <a:pPr lvl="1"/>
            <a:r>
              <a:t>Order nodes according to finish time in descending order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283" name="Done with visit(A)…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Done with visit(A)</a:t>
            </a:r>
          </a:p>
          <a:p>
            <a:pPr/>
            <a:r>
              <a:t>[A, G, D, C, B, H, F]</a:t>
            </a:r>
          </a:p>
        </p:txBody>
      </p:sp>
      <p:sp>
        <p:nvSpPr>
          <p:cNvPr id="284" name="Text"/>
          <p:cNvSpPr txBox="1"/>
          <p:nvPr/>
        </p:nvSpPr>
        <p:spPr>
          <a:xfrm>
            <a:off x="7833824" y="6302789"/>
            <a:ext cx="30552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22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∅</m:t>
                  </m:r>
                </m:oMath>
              </m:oMathPara>
            </a14:m>
          </a:p>
        </p:txBody>
      </p:sp>
      <p:pic>
        <p:nvPicPr>
          <p:cNvPr id="2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4900" y="2413000"/>
            <a:ext cx="5867400" cy="331470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289" name="One white node left: E…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One white node left: E</a:t>
            </a:r>
          </a:p>
          <a:p>
            <a:pPr/>
            <a:r>
              <a:t>Visit E</a:t>
            </a:r>
          </a:p>
          <a:p>
            <a:pPr/>
            <a:r>
              <a:t>[A, G, D, C, B, H, F]</a:t>
            </a:r>
          </a:p>
        </p:txBody>
      </p:sp>
      <p:sp>
        <p:nvSpPr>
          <p:cNvPr id="290" name="visit(E)"/>
          <p:cNvSpPr txBox="1"/>
          <p:nvPr/>
        </p:nvSpPr>
        <p:spPr>
          <a:xfrm>
            <a:off x="7833824" y="6302789"/>
            <a:ext cx="133370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visit(E)</a:t>
            </a:r>
          </a:p>
        </p:txBody>
      </p:sp>
      <p:pic>
        <p:nvPicPr>
          <p:cNvPr id="2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4900" y="2413000"/>
            <a:ext cx="5867401" cy="3314701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295" name="Finish E…"/>
          <p:cNvSpPr txBox="1"/>
          <p:nvPr>
            <p:ph type="body" sz="half" idx="1"/>
          </p:nvPr>
        </p:nvSpPr>
        <p:spPr>
          <a:xfrm>
            <a:off x="952500" y="2590800"/>
            <a:ext cx="5549900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Finish E</a:t>
            </a:r>
          </a:p>
          <a:p>
            <a:pPr/>
            <a:r>
              <a:t>[E, A, G, D, C, B, H, F]</a:t>
            </a:r>
          </a:p>
        </p:txBody>
      </p:sp>
      <p:pic>
        <p:nvPicPr>
          <p:cNvPr id="2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4900" y="2413000"/>
            <a:ext cx="5867401" cy="3314701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A: B,D,G…"/>
          <p:cNvSpPr txBox="1"/>
          <p:nvPr/>
        </p:nvSpPr>
        <p:spPr>
          <a:xfrm>
            <a:off x="1769002" y="5180309"/>
            <a:ext cx="133369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A: B,D,G</a:t>
            </a:r>
          </a:p>
          <a:p>
            <a:pPr/>
            <a:r>
              <a:t>B: H</a:t>
            </a:r>
          </a:p>
          <a:p>
            <a:pPr/>
            <a:r>
              <a:t>C: F</a:t>
            </a:r>
          </a:p>
          <a:p>
            <a:pPr/>
            <a:r>
              <a:t>D: B,H</a:t>
            </a:r>
          </a:p>
          <a:p>
            <a:pPr/>
            <a:r>
              <a:t>E: C,D,G</a:t>
            </a:r>
          </a:p>
          <a:p>
            <a:pPr/>
            <a:r>
              <a:t>F:</a:t>
            </a:r>
          </a:p>
          <a:p>
            <a:pPr/>
            <a:r>
              <a:t>G: B</a:t>
            </a:r>
          </a:p>
          <a:p>
            <a:pPr/>
            <a:r>
              <a:t>H: 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300" name="Key observation from the examples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Key observation from the examples:</a:t>
            </a:r>
          </a:p>
          <a:p>
            <a:pPr lvl="1"/>
            <a:r>
              <a:t>We have a cycle if we ever try to visit a gray node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303" name="Lemma: A directed graph   is acyclic if and only if a DFS of G yields no back edge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Lemma: A directed graph </a:t>
            </a:r>
            <a14:m>
              <m:oMath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E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is acyclic if and only if a DFS of G yields no back edges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306" name="Proof:  &quot; &quot;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Proof:  "</a:t>
            </a:r>
            <a14:m>
              <m:oMath>
                <m:r>
                  <a:rPr xmlns:a="http://schemas.openxmlformats.org/drawingml/2006/main" sz="4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⇒</m:t>
                </m:r>
              </m:oMath>
            </a14:m>
            <a:r>
              <a:t>"</a:t>
            </a:r>
          </a:p>
          <a:p>
            <a:pPr lvl="1"/>
            <a:r>
              <a:t>If DFS produces a back-edge </a:t>
            </a:r>
            <a14:m>
              <m:oMath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then </a:t>
            </a:r>
            <a14:m>
              <m:oMath>
                <m:r>
                  <a:rPr xmlns:a="http://schemas.openxmlformats.org/drawingml/2006/main" sz="4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</m:oMath>
            </a14:m>
            <a:r>
              <a:t> is an ancestor of </a:t>
            </a:r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</a:p>
          <a:p>
            <a:pPr lvl="1"/>
            <a:r>
              <a:t>There is a path from </a:t>
            </a:r>
            <a14:m>
              <m:oMath>
                <m:r>
                  <a:rPr xmlns:a="http://schemas.openxmlformats.org/drawingml/2006/main" sz="4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</m:oMath>
            </a14:m>
            <a:r>
              <a:t> to </a:t>
            </a:r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  <a:r>
              <a:t> in the tree</a:t>
            </a:r>
          </a:p>
          <a:p>
            <a:pPr lvl="1"/>
            <a:r>
              <a:t>The edge </a:t>
            </a:r>
            <a14:m>
              <m:oMath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closes a cycle</a:t>
            </a:r>
          </a:p>
          <a:p>
            <a:pPr lvl="2"/>
            <a:r>
              <a:t>from </a:t>
            </a:r>
            <a14:m>
              <m:oMath>
                <m:r>
                  <a:rPr xmlns:a="http://schemas.openxmlformats.org/drawingml/2006/main" sz="4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</m:oMath>
            </a14:m>
            <a:r>
              <a:t> to </a:t>
            </a:r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  <a:r>
              <a:t> back to </a:t>
            </a:r>
            <a14:m>
              <m:oMath>
                <m:r>
                  <a:rPr xmlns:a="http://schemas.openxmlformats.org/drawingml/2006/main" sz="4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</m:oMath>
            </a14:m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3018" y="4300735"/>
            <a:ext cx="4395364" cy="4716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310" name="Proof: &quot; &quot;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Proof: "</a:t>
            </a:r>
            <a14:m>
              <m:oMath>
                <m:r>
                  <a:rPr xmlns:a="http://schemas.openxmlformats.org/drawingml/2006/main" sz="4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⇐</m:t>
                </m:r>
              </m:oMath>
            </a14:m>
            <a:r>
              <a:t>"</a:t>
            </a:r>
          </a:p>
          <a:p>
            <a:pPr lvl="1"/>
            <a:r>
              <a:t>Suppose </a:t>
            </a:r>
            <a14:m>
              <m:oMath>
                <m:r>
                  <a:rPr xmlns:a="http://schemas.openxmlformats.org/drawingml/2006/main" sz="4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G</m:t>
                </m:r>
              </m:oMath>
            </a14:m>
            <a:r>
              <a:t> has a cycle</a:t>
            </a:r>
          </a:p>
          <a:p>
            <a:pPr lvl="1"/>
            <a:r>
              <a:t>Let </a:t>
            </a:r>
            <a14:m>
              <m:oMath>
                <m:r>
                  <a:rPr xmlns:a="http://schemas.openxmlformats.org/drawingml/2006/main" sz="4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</m:oMath>
            </a14:m>
            <a:r>
              <a:t> be the first vertex in the cycle to be discovered</a:t>
            </a:r>
          </a:p>
        </p:txBody>
      </p:sp>
      <p:pic>
        <p:nvPicPr>
          <p:cNvPr id="3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400" y="5144541"/>
            <a:ext cx="4138664" cy="4009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314" name="All other vertices in the cycle are white and there is a white-path to the node   just in front of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All other vertices in the cycle are white and there is a white-path to the node </a:t>
            </a:r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  <a:r>
              <a:t> just in front of </a:t>
            </a:r>
            <a14:m>
              <m:oMath>
                <m:r>
                  <a:rPr xmlns:a="http://schemas.openxmlformats.org/drawingml/2006/main" sz="4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</m:oMath>
            </a14:m>
          </a:p>
        </p:txBody>
      </p:sp>
      <p:pic>
        <p:nvPicPr>
          <p:cNvPr id="3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9648" y="4177456"/>
            <a:ext cx="4379504" cy="4242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318" name="By the white-path theorem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By the white-path theorem:</a:t>
            </a:r>
          </a:p>
          <a:p>
            <a:pPr lvl="1"/>
            <a:r>
              <a:t>We will discover </a:t>
            </a:r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  <a:r>
              <a:t> from </a:t>
            </a:r>
            <a14:m>
              <m:oMath>
                <m:r>
                  <a:rPr xmlns:a="http://schemas.openxmlformats.org/drawingml/2006/main" sz="4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</m:oMath>
            </a14:m>
          </a:p>
          <a:p>
            <a:pPr lvl="2"/>
            <a:r>
              <a:t>(Though not necessarily through the cycle since there might be more cycles) </a:t>
            </a:r>
          </a:p>
          <a:p>
            <a:pPr lvl="1"/>
            <a:r>
              <a:t>Thus, </a:t>
            </a:r>
            <a14:m>
              <m:oMath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is a back edge</a:t>
            </a:r>
          </a:p>
        </p:txBody>
      </p:sp>
      <p:pic>
        <p:nvPicPr>
          <p:cNvPr id="3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89948" y="5538837"/>
            <a:ext cx="3241505" cy="3478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322" name="Theorem: DFS gives a topological sort or discovers a cycl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Theorem: DFS gives a topological sort or discovers a cycle</a:t>
            </a:r>
          </a:p>
          <a:p>
            <a:pPr/>
            <a:r>
              <a:t>Proof:  </a:t>
            </a:r>
          </a:p>
          <a:p>
            <a:pPr lvl="1"/>
            <a:r>
              <a:t>Need to show: </a:t>
            </a:r>
          </a:p>
          <a:p>
            <a:pPr lvl="2"/>
            <a:r>
              <a:t>If DFS does not discover a cycle, then for each edge </a:t>
            </a:r>
            <a14:m>
              <m:oMath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, we have </a:t>
            </a:r>
            <a14:m>
              <m:oMath>
                <m:r>
                  <a:rPr xmlns:a="http://schemas.openxmlformats.org/drawingml/2006/main" sz="3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  <m:r>
                  <a:rPr xmlns:a="http://schemas.openxmlformats.org/drawingml/2006/main" sz="3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f</m:t>
                </m:r>
                <m:r>
                  <a:rPr xmlns:a="http://schemas.openxmlformats.org/drawingml/2006/main" sz="3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&gt;</m:t>
                </m:r>
                <m:r>
                  <a:rPr xmlns:a="http://schemas.openxmlformats.org/drawingml/2006/main" sz="3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f</m:t>
                </m:r>
              </m:oMath>
            </a14:m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129" name="Start in A…"/>
          <p:cNvSpPr txBox="1"/>
          <p:nvPr>
            <p:ph type="body" sz="quarter" idx="1"/>
          </p:nvPr>
        </p:nvSpPr>
        <p:spPr>
          <a:xfrm>
            <a:off x="952500" y="2590800"/>
            <a:ext cx="3567795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Start in A</a:t>
            </a:r>
          </a:p>
          <a:p>
            <a:pPr lvl="1"/>
            <a:r>
              <a:t>Order adjacency lists alphabetically</a:t>
            </a:r>
          </a:p>
        </p:txBody>
      </p:sp>
      <p:pic>
        <p:nvPicPr>
          <p:cNvPr id="1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84058" y="3251200"/>
            <a:ext cx="3568701" cy="3251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A: B,C…"/>
          <p:cNvSpPr txBox="1"/>
          <p:nvPr/>
        </p:nvSpPr>
        <p:spPr>
          <a:xfrm>
            <a:off x="2603585" y="5734050"/>
            <a:ext cx="1333699" cy="273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A: B,C</a:t>
            </a:r>
          </a:p>
          <a:p>
            <a:pPr/>
            <a:r>
              <a:t>B: H</a:t>
            </a:r>
          </a:p>
          <a:p>
            <a:pPr/>
            <a:r>
              <a:t>C: E,F,H</a:t>
            </a:r>
          </a:p>
          <a:p>
            <a:pPr/>
            <a:r>
              <a:t>D: A,G</a:t>
            </a:r>
          </a:p>
          <a:p>
            <a:pPr/>
            <a:r>
              <a:t>E: F</a:t>
            </a:r>
          </a:p>
          <a:p>
            <a:pPr/>
            <a:r>
              <a:t>F: I</a:t>
            </a:r>
          </a:p>
          <a:p>
            <a:pPr/>
            <a:r>
              <a:t>G: C</a:t>
            </a:r>
          </a:p>
          <a:p>
            <a:pPr/>
            <a:r>
              <a:t>H: </a:t>
            </a:r>
          </a:p>
          <a:p>
            <a:pPr/>
            <a:r>
              <a:t>I: 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325" name="Proof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Proof: </a:t>
            </a:r>
          </a:p>
          <a:p>
            <a:pPr lvl="1"/>
            <a:r>
              <a:t>At the time that we are first looking at </a:t>
            </a:r>
            <a14:m>
              <m:oMath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:</a:t>
            </a:r>
          </a:p>
          <a:p>
            <a:pPr lvl="2"/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  <a:r>
              <a:t> cannot be gray, because then we would have a back-edge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328" name="At the time that we are first looking at  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At the time that we are first looking at </a:t>
            </a:r>
            <a14:m>
              <m:oMath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:</a:t>
            </a:r>
          </a:p>
          <a:p>
            <a:pPr lvl="1"/>
            <a:r>
              <a:t>If </a:t>
            </a:r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  <a:r>
              <a:t> is white:</a:t>
            </a:r>
          </a:p>
          <a:p>
            <a:pPr lvl="2"/>
            <a:r>
              <a:t>Then by the white path theorem, </a:t>
            </a:r>
            <a14:m>
              <m:oMath>
                <m:r>
                  <a:rPr xmlns:a="http://schemas.openxmlformats.org/drawingml/2006/main" sz="4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</m:oMath>
            </a14:m>
            <a:r>
              <a:t> becomes an ancestor of </a:t>
            </a:r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</a:p>
          <a:p>
            <a:pPr lvl="2"/>
            <a:r>
              <a:t>By the parenthesis theorem </a:t>
            </a:r>
            <a14:m>
              <m:oMath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f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&lt;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f</m:t>
                </m:r>
              </m:oMath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331" name="Proof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Proof: </a:t>
            </a:r>
          </a:p>
          <a:p>
            <a:pPr lvl="1"/>
            <a:r>
              <a:t>At the time that we are first looking at </a:t>
            </a:r>
            <a14:m>
              <m:oMath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4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:</a:t>
            </a:r>
          </a:p>
          <a:p>
            <a:pPr lvl="2"/>
            <a:r>
              <a:t>If </a:t>
            </a:r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  <a:r>
              <a:t> is black, then </a:t>
            </a:r>
            <a14:m>
              <m:oMath>
                <m:r>
                  <a:rPr xmlns:a="http://schemas.openxmlformats.org/drawingml/2006/main" sz="4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</m:oMath>
            </a14:m>
            <a:r>
              <a:t> is still be visited, so</a:t>
            </a:r>
          </a:p>
          <a:p>
            <a:pPr lvl="2"/>
            <a14:m>
              <m:oMath>
                <m:r>
                  <a:rPr xmlns:a="http://schemas.openxmlformats.org/drawingml/2006/main" sz="4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</m:oMath>
            </a14:m>
            <a:r>
              <a:t> is not yet black</a:t>
            </a:r>
          </a:p>
          <a:p>
            <a:pPr lvl="2"/>
            <a:r>
              <a:t>so, </a:t>
            </a:r>
            <a14:m>
              <m:oMath>
                <m:r>
                  <a:rPr xmlns:a="http://schemas.openxmlformats.org/drawingml/2006/main" sz="3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  <m:r>
                  <a:rPr xmlns:a="http://schemas.openxmlformats.org/drawingml/2006/main" sz="3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f</m:t>
                </m:r>
                <m:r>
                  <a:rPr xmlns:a="http://schemas.openxmlformats.org/drawingml/2006/main" sz="3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&gt;</m:t>
                </m:r>
                <m:r>
                  <a:rPr xmlns:a="http://schemas.openxmlformats.org/drawingml/2006/main" sz="3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f</m:t>
                </m:r>
              </m:oMath>
            </a14:m>
          </a:p>
          <a:p>
            <a:pPr lvl="2"/>
          </a:p>
          <a:p>
            <a:pPr lvl="2"/>
            <a:r>
              <a:t>qed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334" name="WWW graph:…"/>
          <p:cNvSpPr txBox="1"/>
          <p:nvPr>
            <p:ph type="body" sz="half" idx="1"/>
          </p:nvPr>
        </p:nvSpPr>
        <p:spPr>
          <a:xfrm>
            <a:off x="952500" y="2590800"/>
            <a:ext cx="11099800" cy="2853234"/>
          </a:xfrm>
          <a:prstGeom prst="rect">
            <a:avLst/>
          </a:prstGeom>
        </p:spPr>
        <p:txBody>
          <a:bodyPr anchor="t"/>
          <a:lstStyle/>
          <a:p>
            <a:pPr marL="404495" indent="-404495" defTabSz="531622">
              <a:spcBef>
                <a:spcPts val="2000"/>
              </a:spcBef>
              <a:defRPr sz="2912"/>
            </a:pPr>
            <a:r>
              <a:t>WWW graph:</a:t>
            </a:r>
          </a:p>
          <a:p>
            <a:pPr lvl="1" marL="808990" indent="-404495" defTabSz="531622">
              <a:spcBef>
                <a:spcPts val="2000"/>
              </a:spcBef>
              <a:defRPr sz="2912"/>
            </a:pPr>
            <a:r>
              <a:t>Nodes: pages</a:t>
            </a:r>
          </a:p>
          <a:p>
            <a:pPr lvl="1" marL="808990" indent="-404495" defTabSz="531622">
              <a:spcBef>
                <a:spcPts val="2000"/>
              </a:spcBef>
              <a:defRPr sz="2912"/>
            </a:pPr>
            <a:r>
              <a:t>Edges: links from one page to another page</a:t>
            </a:r>
          </a:p>
          <a:p>
            <a:pPr marL="404495" indent="-404495" defTabSz="531622">
              <a:spcBef>
                <a:spcPts val="2000"/>
              </a:spcBef>
              <a:defRPr sz="2912"/>
            </a:pPr>
            <a:r>
              <a:t>Broder et al. study (2000): 200 million pages and 1.5 billion links</a:t>
            </a:r>
          </a:p>
        </p:txBody>
      </p:sp>
      <p:pic>
        <p:nvPicPr>
          <p:cNvPr id="3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9843" y="5184725"/>
            <a:ext cx="10165114" cy="4269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338" name="Bowtie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Bowtie:</a:t>
            </a:r>
          </a:p>
          <a:p>
            <a:pPr/>
            <a:r>
              <a:t>Strongly connected component at the center of the WWW (28%) of all nodes</a:t>
            </a:r>
          </a:p>
        </p:txBody>
      </p:sp>
      <p:pic>
        <p:nvPicPr>
          <p:cNvPr id="3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158650"/>
            <a:ext cx="13004800" cy="546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342" name="Islands: Isolated areas of the web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Islands: Isolated areas of the web</a:t>
            </a:r>
          </a:p>
        </p:txBody>
      </p:sp>
      <p:pic>
        <p:nvPicPr>
          <p:cNvPr id="3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158650"/>
            <a:ext cx="13004800" cy="546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346" name="In:  Possible to reach the gian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In:  Possible to reach the giant</a:t>
            </a:r>
          </a:p>
          <a:p>
            <a:pPr/>
            <a:r>
              <a:t>Out: Reachable from the giant</a:t>
            </a:r>
          </a:p>
        </p:txBody>
      </p:sp>
      <p:pic>
        <p:nvPicPr>
          <p:cNvPr id="3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158650"/>
            <a:ext cx="13004800" cy="546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350" name="Weird stuff:  Tubes that move from In to Out bypassing the gian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Weird stuff:  Tubes that move from In to Out bypassing the giant</a:t>
            </a:r>
          </a:p>
        </p:txBody>
      </p:sp>
      <p:pic>
        <p:nvPicPr>
          <p:cNvPr id="3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158650"/>
            <a:ext cx="13004800" cy="546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354" name="Weird stuff:  Tendrils to In and tendrils to Ou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Weird stuff:  Tendrils to In and tendrils to Out</a:t>
            </a:r>
          </a:p>
        </p:txBody>
      </p:sp>
      <p:pic>
        <p:nvPicPr>
          <p:cNvPr id="3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158650"/>
            <a:ext cx="13004800" cy="546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358" name="Strongly connected component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Strongly connected component:</a:t>
            </a:r>
          </a:p>
          <a:p>
            <a:pPr lvl="1"/>
            <a:r>
              <a:t>Can reach any vertex from any other vertex</a:t>
            </a:r>
          </a:p>
        </p:txBody>
      </p:sp>
      <p:pic>
        <p:nvPicPr>
          <p:cNvPr id="3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6000" y="5295900"/>
            <a:ext cx="2921000" cy="227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134" name="Visit B"/>
          <p:cNvSpPr txBox="1"/>
          <p:nvPr>
            <p:ph type="body" sz="quarter" idx="1"/>
          </p:nvPr>
        </p:nvSpPr>
        <p:spPr>
          <a:xfrm>
            <a:off x="952500" y="2590800"/>
            <a:ext cx="3567795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Visit B</a:t>
            </a:r>
          </a:p>
        </p:txBody>
      </p:sp>
      <p:sp>
        <p:nvSpPr>
          <p:cNvPr id="135" name="A: B,C…"/>
          <p:cNvSpPr txBox="1"/>
          <p:nvPr/>
        </p:nvSpPr>
        <p:spPr>
          <a:xfrm>
            <a:off x="2603585" y="5734050"/>
            <a:ext cx="1333699" cy="273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A: B,C</a:t>
            </a:r>
          </a:p>
          <a:p>
            <a:pPr/>
            <a:r>
              <a:t>B: H</a:t>
            </a:r>
          </a:p>
          <a:p>
            <a:pPr/>
            <a:r>
              <a:t>C: E,F,H</a:t>
            </a:r>
          </a:p>
          <a:p>
            <a:pPr/>
            <a:r>
              <a:t>D: A,G</a:t>
            </a:r>
          </a:p>
          <a:p>
            <a:pPr/>
            <a:r>
              <a:t>E: F</a:t>
            </a:r>
          </a:p>
          <a:p>
            <a:pPr/>
            <a:r>
              <a:t>F: I</a:t>
            </a:r>
          </a:p>
          <a:p>
            <a:pPr/>
            <a:r>
              <a:t>G: C</a:t>
            </a:r>
          </a:p>
          <a:p>
            <a:pPr/>
            <a:r>
              <a:t>H: </a:t>
            </a:r>
          </a:p>
          <a:p>
            <a:pPr/>
            <a:r>
              <a:t>I: D</a:t>
            </a:r>
          </a:p>
        </p:txBody>
      </p:sp>
      <p:sp>
        <p:nvSpPr>
          <p:cNvPr id="136" name="visit(B)…"/>
          <p:cNvSpPr txBox="1"/>
          <p:nvPr/>
        </p:nvSpPr>
        <p:spPr>
          <a:xfrm>
            <a:off x="8188262" y="7733667"/>
            <a:ext cx="1486124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visit(B) </a:t>
            </a:r>
          </a:p>
          <a:p>
            <a:pPr/>
            <a:r>
              <a:t>visit(A)</a:t>
            </a:r>
          </a:p>
          <a:p>
            <a:pPr/>
          </a:p>
        </p:txBody>
      </p:sp>
      <p:pic>
        <p:nvPicPr>
          <p:cNvPr id="1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37610" y="3146181"/>
            <a:ext cx="3568701" cy="3251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362" name="Strongly connected componen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Strongly connected component</a:t>
            </a:r>
          </a:p>
          <a:p>
            <a:pPr lvl="1"/>
            <a:r>
              <a:t>This is </a:t>
            </a:r>
            <a:r>
              <a:rPr b="1"/>
              <a:t>NOT </a:t>
            </a:r>
            <a:r>
              <a:t>strongly connected</a:t>
            </a:r>
          </a:p>
          <a:p>
            <a:pPr lvl="1"/>
          </a:p>
          <a:p>
            <a:pPr lvl="1"/>
          </a:p>
          <a:p>
            <a:pPr lvl="1"/>
          </a:p>
          <a:p>
            <a:pPr lvl="1"/>
          </a:p>
          <a:p>
            <a:pPr lvl="1"/>
            <a:r>
              <a:t>There is no way to get from D to A</a:t>
            </a:r>
          </a:p>
        </p:txBody>
      </p:sp>
      <p:pic>
        <p:nvPicPr>
          <p:cNvPr id="3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6400" y="4279900"/>
            <a:ext cx="2921000" cy="227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366" name="Lemma: Let   and   be two strongly connected subgraphs of a graph   and assume that there is a path from a vertex in   to a vertex in   and also a path from a vertex of   to  , then   is strongly connected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Lemma: Let </a:t>
            </a:r>
            <a14:m>
              <m:oMath>
                <m:sSub>
                  <m:e>
                    <m:r>
                      <a:rPr xmlns:a="http://schemas.openxmlformats.org/drawingml/2006/main" sz="4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4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a14:m>
            <a:r>
              <a:t> and </a:t>
            </a:r>
            <a14:m>
              <m:oMath>
                <m:sSub>
                  <m:e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a14:m>
            <a:r>
              <a:t> be two strongly connected subgraphs of a graph </a:t>
            </a:r>
            <a14:m>
              <m:oMath>
                <m:r>
                  <a:rPr xmlns:a="http://schemas.openxmlformats.org/drawingml/2006/main" sz="4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G</m:t>
                </m:r>
              </m:oMath>
            </a14:m>
            <a:r>
              <a:t> and assume that there is a path from a vertex in </a:t>
            </a:r>
            <a14:m>
              <m:oMath>
                <m:sSub>
                  <m:e>
                    <m:r>
                      <a:rPr xmlns:a="http://schemas.openxmlformats.org/drawingml/2006/main" sz="4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4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a14:m>
            <a:r>
              <a:t> to a vertex in </a:t>
            </a:r>
            <a14:m>
              <m:oMath>
                <m:sSub>
                  <m:e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a14:m>
            <a:r>
              <a:t> and also a path from a vertex of </a:t>
            </a:r>
            <a14:m>
              <m:oMath>
                <m:sSub>
                  <m:e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a14:m>
            <a:r>
              <a:t> to </a:t>
            </a:r>
            <a14:m>
              <m:oMath>
                <m:sSub>
                  <m:e>
                    <m:r>
                      <a:rPr xmlns:a="http://schemas.openxmlformats.org/drawingml/2006/main" sz="4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4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a14:m>
            <a:r>
              <a:t>, then </a:t>
            </a:r>
            <a14:m>
              <m:oMath>
                <m:sSub>
                  <m:e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∪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a14:m>
            <a:r>
              <a:t> is strongly connected</a:t>
            </a:r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7601" y="5259238"/>
            <a:ext cx="8029598" cy="4087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370" name="Proof:  Take two nodes   and   in  .…"/>
          <p:cNvSpPr txBox="1"/>
          <p:nvPr>
            <p:ph type="body" sz="half" idx="1"/>
          </p:nvPr>
        </p:nvSpPr>
        <p:spPr>
          <a:xfrm>
            <a:off x="952500" y="6121400"/>
            <a:ext cx="11150600" cy="2755900"/>
          </a:xfrm>
          <a:prstGeom prst="rect">
            <a:avLst/>
          </a:prstGeom>
        </p:spPr>
        <p:txBody>
          <a:bodyPr anchor="t"/>
          <a:lstStyle/>
          <a:p>
            <a:pPr/>
            <a:r>
              <a:t>Proof:  Take two nodes </a:t>
            </a:r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a</m:t>
                </m:r>
              </m:oMath>
            </a14:m>
            <a:r>
              <a:t> and </a:t>
            </a:r>
            <a14:m>
              <m:oMath>
                <m:r>
                  <a:rPr xmlns:a="http://schemas.openxmlformats.org/drawingml/2006/main" sz="4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b</m:t>
                </m:r>
              </m:oMath>
            </a14:m>
            <a:r>
              <a:t> in </a:t>
            </a:r>
            <a14:m>
              <m:oMath>
                <m:sSub>
                  <m:e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∪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a14:m>
            <a:r>
              <a:t>.</a:t>
            </a:r>
          </a:p>
          <a:p>
            <a:pPr lvl="1"/>
            <a:r>
              <a:t>If both are in </a:t>
            </a:r>
            <a14:m>
              <m:oMath>
                <m:sSub>
                  <m:e>
                    <m:r>
                      <a:rPr xmlns:a="http://schemas.openxmlformats.org/drawingml/2006/main" sz="4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4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a14:m>
            <a:r>
              <a:t> then there is a path between </a:t>
            </a:r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a</m:t>
                </m:r>
              </m:oMath>
            </a14:m>
            <a:r>
              <a:t> and </a:t>
            </a:r>
            <a14:m>
              <m:oMath>
                <m:r>
                  <a:rPr xmlns:a="http://schemas.openxmlformats.org/drawingml/2006/main" sz="4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b</m:t>
                </m:r>
              </m:oMath>
            </a14:m>
            <a:r>
              <a:t> because they are in </a:t>
            </a:r>
            <a14:m>
              <m:oMath>
                <m:sSub>
                  <m:e>
                    <m:r>
                      <a:rPr xmlns:a="http://schemas.openxmlformats.org/drawingml/2006/main" sz="4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4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a14:m>
          </a:p>
        </p:txBody>
      </p:sp>
      <p:pic>
        <p:nvPicPr>
          <p:cNvPr id="3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0202" y="2626741"/>
            <a:ext cx="6444396" cy="3280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374" name="Proof:  Take two nodes   and   in  .…"/>
          <p:cNvSpPr txBox="1"/>
          <p:nvPr>
            <p:ph type="body" sz="half" idx="1"/>
          </p:nvPr>
        </p:nvSpPr>
        <p:spPr>
          <a:xfrm>
            <a:off x="952500" y="6121400"/>
            <a:ext cx="11150600" cy="2755900"/>
          </a:xfrm>
          <a:prstGeom prst="rect">
            <a:avLst/>
          </a:prstGeom>
        </p:spPr>
        <p:txBody>
          <a:bodyPr anchor="t"/>
          <a:lstStyle/>
          <a:p>
            <a:pPr/>
            <a:r>
              <a:t>Proof:  Take two nodes </a:t>
            </a:r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a</m:t>
                </m:r>
              </m:oMath>
            </a14:m>
            <a:r>
              <a:t> and </a:t>
            </a:r>
            <a14:m>
              <m:oMath>
                <m:r>
                  <a:rPr xmlns:a="http://schemas.openxmlformats.org/drawingml/2006/main" sz="4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b</m:t>
                </m:r>
              </m:oMath>
            </a14:m>
            <a:r>
              <a:t> in </a:t>
            </a:r>
            <a14:m>
              <m:oMath>
                <m:sSub>
                  <m:e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∪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a14:m>
            <a:r>
              <a:t>.</a:t>
            </a:r>
          </a:p>
          <a:p>
            <a:pPr lvl="1"/>
            <a:r>
              <a:t>If both are in </a:t>
            </a:r>
            <a14:m>
              <m:oMath>
                <m:sSub>
                  <m:e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a14:m>
            <a:r>
              <a:t> then there is a path between </a:t>
            </a:r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a</m:t>
                </m:r>
              </m:oMath>
            </a14:m>
            <a:r>
              <a:t> and </a:t>
            </a:r>
            <a14:m>
              <m:oMath>
                <m:r>
                  <a:rPr xmlns:a="http://schemas.openxmlformats.org/drawingml/2006/main" sz="4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b</m:t>
                </m:r>
              </m:oMath>
            </a14:m>
            <a:r>
              <a:t> because they are in </a:t>
            </a:r>
            <a14:m>
              <m:oMath>
                <m:sSub>
                  <m:e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a14:m>
          </a:p>
        </p:txBody>
      </p:sp>
      <p:pic>
        <p:nvPicPr>
          <p:cNvPr id="3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5897" y="2636589"/>
            <a:ext cx="6413006" cy="3261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378" name="If   and  , then we can move from   to   and from   to   and then from   to  .…"/>
          <p:cNvSpPr txBox="1"/>
          <p:nvPr>
            <p:ph type="body" sz="half" idx="1"/>
          </p:nvPr>
        </p:nvSpPr>
        <p:spPr>
          <a:xfrm>
            <a:off x="952500" y="5965924"/>
            <a:ext cx="11099800" cy="2911376"/>
          </a:xfrm>
          <a:prstGeom prst="rect">
            <a:avLst/>
          </a:prstGeom>
        </p:spPr>
        <p:txBody>
          <a:bodyPr anchor="t"/>
          <a:lstStyle/>
          <a:p>
            <a:pPr/>
            <a:r>
              <a:t>If </a:t>
            </a:r>
            <a14:m>
              <m:oMath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a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∈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and </a:t>
            </a:r>
            <a14:m>
              <m:oMath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b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∈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, then we can move from </a:t>
            </a:r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a</m:t>
                </m:r>
              </m:oMath>
            </a14:m>
            <a:r>
              <a:t> to </a:t>
            </a:r>
            <a14:m>
              <m:oMath>
                <m:r>
                  <a:rPr xmlns:a="http://schemas.openxmlformats.org/drawingml/2006/main" sz="4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</m:oMath>
            </a14:m>
            <a:r>
              <a:t> and from </a:t>
            </a:r>
            <a14:m>
              <m:oMath>
                <m:r>
                  <a:rPr xmlns:a="http://schemas.openxmlformats.org/drawingml/2006/main" sz="4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</m:oMath>
            </a14:m>
            <a:r>
              <a:t> to </a:t>
            </a:r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  <a:r>
              <a:t> and then from </a:t>
            </a:r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  <a:r>
              <a:t> to </a:t>
            </a:r>
            <a14:m>
              <m:oMath>
                <m:r>
                  <a:rPr xmlns:a="http://schemas.openxmlformats.org/drawingml/2006/main" sz="4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b</m:t>
                </m:r>
              </m:oMath>
            </a14:m>
            <a:r>
              <a:t>.</a:t>
            </a:r>
          </a:p>
          <a:p>
            <a:pPr/>
            <a:r>
              <a:t>After removing cycles, this is now a path from </a:t>
            </a:r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a</m:t>
                </m:r>
              </m:oMath>
            </a14:m>
            <a:r>
              <a:t> to </a:t>
            </a:r>
            <a14:m>
              <m:oMath>
                <m:r>
                  <a:rPr xmlns:a="http://schemas.openxmlformats.org/drawingml/2006/main" sz="4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b</m:t>
                </m:r>
              </m:oMath>
            </a14:m>
          </a:p>
        </p:txBody>
      </p:sp>
      <p:pic>
        <p:nvPicPr>
          <p:cNvPr id="3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8551" y="2324099"/>
            <a:ext cx="6967698" cy="3543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382" name="Similarly, if   and  , then we can move from   to   and from   to   and then from   to  .…"/>
          <p:cNvSpPr txBox="1"/>
          <p:nvPr>
            <p:ph type="body" sz="half" idx="1"/>
          </p:nvPr>
        </p:nvSpPr>
        <p:spPr>
          <a:xfrm>
            <a:off x="952500" y="6070600"/>
            <a:ext cx="11099800" cy="3136900"/>
          </a:xfrm>
          <a:prstGeom prst="rect">
            <a:avLst/>
          </a:prstGeom>
        </p:spPr>
        <p:txBody>
          <a:bodyPr anchor="t"/>
          <a:lstStyle/>
          <a:p>
            <a:pPr/>
            <a:r>
              <a:t>Similarly, if </a:t>
            </a:r>
            <a14:m>
              <m:oMath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a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∈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and </a:t>
            </a:r>
            <a14:m>
              <m:oMath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b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∈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, then we can move from </a:t>
            </a:r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a</m:t>
                </m:r>
              </m:oMath>
            </a14:m>
            <a:r>
              <a:t> to </a:t>
            </a:r>
            <a14:m>
              <m:oMath>
                <m:sSup>
                  <m:e>
                    <m:r>
                      <a:rPr xmlns:a="http://schemas.openxmlformats.org/drawingml/2006/main" sz="3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v</m:t>
                    </m:r>
                  </m:e>
                  <m:sup>
                    <m:r>
                      <a:rPr xmlns:a="http://schemas.openxmlformats.org/drawingml/2006/main" sz="3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</m:oMath>
            </a14:m>
            <a:r>
              <a:t> and from </a:t>
            </a:r>
            <a14:m>
              <m:oMath>
                <m:sSup>
                  <m:e>
                    <m:r>
                      <a:rPr xmlns:a="http://schemas.openxmlformats.org/drawingml/2006/main" sz="3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v</m:t>
                    </m:r>
                  </m:e>
                  <m:sup>
                    <m:r>
                      <a:rPr xmlns:a="http://schemas.openxmlformats.org/drawingml/2006/main" sz="3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</m:oMath>
            </a14:m>
            <a:r>
              <a:t> to </a:t>
            </a:r>
            <a14:m>
              <m:oMath>
                <m:sSup>
                  <m:e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u</m:t>
                    </m:r>
                  </m:e>
                  <m:sup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</m:oMath>
            </a14:m>
            <a:r>
              <a:t> and then from </a:t>
            </a:r>
            <a14:m>
              <m:oMath>
                <m:sSup>
                  <m:e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u</m:t>
                    </m:r>
                  </m:e>
                  <m:sup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</m:oMath>
            </a14:m>
            <a:r>
              <a:t> to </a:t>
            </a:r>
            <a14:m>
              <m:oMath>
                <m:r>
                  <a:rPr xmlns:a="http://schemas.openxmlformats.org/drawingml/2006/main" sz="4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b</m:t>
                </m:r>
              </m:oMath>
            </a14:m>
            <a:r>
              <a:t>.</a:t>
            </a:r>
          </a:p>
          <a:p>
            <a:pPr/>
            <a:r>
              <a:t>After removing cycles, this is now a path from </a:t>
            </a:r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a</m:t>
                </m:r>
              </m:oMath>
            </a14:m>
            <a:r>
              <a:t> to </a:t>
            </a:r>
            <a14:m>
              <m:oMath>
                <m:r>
                  <a:rPr xmlns:a="http://schemas.openxmlformats.org/drawingml/2006/main" sz="4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b</m:t>
                </m:r>
              </m:oMath>
            </a14:m>
          </a:p>
        </p:txBody>
      </p:sp>
      <p:pic>
        <p:nvPicPr>
          <p:cNvPr id="3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8551" y="2412999"/>
            <a:ext cx="6967698" cy="3543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386" name="A single node is a strongly connected subgraph…"/>
          <p:cNvSpPr txBox="1"/>
          <p:nvPr>
            <p:ph type="body" sz="quarter" idx="1"/>
          </p:nvPr>
        </p:nvSpPr>
        <p:spPr>
          <a:xfrm>
            <a:off x="952500" y="2590800"/>
            <a:ext cx="11099800" cy="2159000"/>
          </a:xfrm>
          <a:prstGeom prst="rect">
            <a:avLst/>
          </a:prstGeom>
        </p:spPr>
        <p:txBody>
          <a:bodyPr anchor="t"/>
          <a:lstStyle/>
          <a:p>
            <a:pPr/>
            <a:r>
              <a:t>A single node is a strongly connected subgraph </a:t>
            </a:r>
          </a:p>
          <a:p>
            <a:pPr/>
            <a:r>
              <a:t>For each strongly connected subgraph, we can try to grow by adding other nodes</a:t>
            </a:r>
          </a:p>
        </p:txBody>
      </p:sp>
      <p:pic>
        <p:nvPicPr>
          <p:cNvPr id="3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34250" y="4815343"/>
            <a:ext cx="4111736" cy="4061957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If a node a has a path to and from a strongly connected subgraph, then by the lemma, we can add the node and get a bigger strongly connected subgraph"/>
          <p:cNvSpPr txBox="1"/>
          <p:nvPr/>
        </p:nvSpPr>
        <p:spPr>
          <a:xfrm>
            <a:off x="952500" y="4687321"/>
            <a:ext cx="5730776" cy="431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marL="444500" indent="-444500">
              <a:spcBef>
                <a:spcPts val="2200"/>
              </a:spcBef>
              <a:buSzPct val="145000"/>
              <a:buChar char="•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If a node a has a path to and from a strongly connected subgraph, then by the lemma, we can add the node and get a bigger strongly connected subgraph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391" name="Strongly connected component : A maximal strongly connected subgraph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Strongly connected component : A maximal strongly connected subgraph</a:t>
            </a:r>
          </a:p>
          <a:p>
            <a:pPr/>
            <a:r>
              <a:t>The nodes of any directed graph can be divided into strongly connected components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394" name="Example: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Example:</a:t>
            </a:r>
          </a:p>
        </p:txBody>
      </p:sp>
      <p:pic>
        <p:nvPicPr>
          <p:cNvPr id="3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11550" y="3289300"/>
            <a:ext cx="8140700" cy="591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398" name="Try it out by growing from individual node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Try it out by growing from individual nodes</a:t>
            </a:r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3201" y="4139803"/>
            <a:ext cx="7372598" cy="53597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140" name="Visit H"/>
          <p:cNvSpPr txBox="1"/>
          <p:nvPr>
            <p:ph type="body" sz="quarter" idx="1"/>
          </p:nvPr>
        </p:nvSpPr>
        <p:spPr>
          <a:xfrm>
            <a:off x="952500" y="2590800"/>
            <a:ext cx="3567795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Visit H</a:t>
            </a:r>
          </a:p>
        </p:txBody>
      </p:sp>
      <p:sp>
        <p:nvSpPr>
          <p:cNvPr id="141" name="A: B,C…"/>
          <p:cNvSpPr txBox="1"/>
          <p:nvPr/>
        </p:nvSpPr>
        <p:spPr>
          <a:xfrm>
            <a:off x="2603585" y="5734050"/>
            <a:ext cx="1333699" cy="273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A: B,C</a:t>
            </a:r>
          </a:p>
          <a:p>
            <a:pPr/>
            <a:r>
              <a:t>B: H</a:t>
            </a:r>
          </a:p>
          <a:p>
            <a:pPr/>
            <a:r>
              <a:t>C: E,F,H</a:t>
            </a:r>
          </a:p>
          <a:p>
            <a:pPr/>
            <a:r>
              <a:t>D: A,G</a:t>
            </a:r>
          </a:p>
          <a:p>
            <a:pPr/>
            <a:r>
              <a:t>E: F</a:t>
            </a:r>
          </a:p>
          <a:p>
            <a:pPr/>
            <a:r>
              <a:t>F: I</a:t>
            </a:r>
          </a:p>
          <a:p>
            <a:pPr/>
            <a:r>
              <a:t>G: C</a:t>
            </a:r>
          </a:p>
          <a:p>
            <a:pPr/>
            <a:r>
              <a:t>H: </a:t>
            </a:r>
          </a:p>
          <a:p>
            <a:pPr/>
            <a:r>
              <a:t>I: D</a:t>
            </a:r>
          </a:p>
        </p:txBody>
      </p:sp>
      <p:sp>
        <p:nvSpPr>
          <p:cNvPr id="142" name="visit(H)…"/>
          <p:cNvSpPr txBox="1"/>
          <p:nvPr/>
        </p:nvSpPr>
        <p:spPr>
          <a:xfrm>
            <a:off x="8188262" y="7587617"/>
            <a:ext cx="1486124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visit(H)</a:t>
            </a:r>
          </a:p>
          <a:p>
            <a:pPr/>
            <a:r>
              <a:t>visit(B) </a:t>
            </a:r>
          </a:p>
          <a:p>
            <a:pPr/>
            <a:r>
              <a:t>visit(A)</a:t>
            </a:r>
          </a:p>
          <a:p>
            <a:pPr/>
          </a:p>
        </p:txBody>
      </p:sp>
      <p:pic>
        <p:nvPicPr>
          <p:cNvPr id="1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6973" y="2590799"/>
            <a:ext cx="3568701" cy="332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402" name="Result: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Result:</a:t>
            </a:r>
          </a:p>
        </p:txBody>
      </p:sp>
      <p:pic>
        <p:nvPicPr>
          <p:cNvPr id="4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3273" y="3175892"/>
            <a:ext cx="8430254" cy="6577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406" name="If we only look at the connected components we get the SCC metagraph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If we only look at the connected components we get the SCC metagraph</a:t>
            </a:r>
          </a:p>
          <a:p>
            <a:pPr lvl="1"/>
            <a:r>
              <a:t>Nodes are the strongly connected components</a:t>
            </a:r>
          </a:p>
          <a:p>
            <a:pPr lvl="1"/>
            <a:r>
              <a:t>Edges represent the existence of an edge from one component to the next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pic>
        <p:nvPicPr>
          <p:cNvPr id="4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110" y="3090844"/>
            <a:ext cx="12002580" cy="55740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412" name="The resulting metagraph has to be acyclic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The resulting metagraph has to be acyclic</a:t>
            </a:r>
          </a:p>
          <a:p>
            <a:pPr lvl="1"/>
            <a:r>
              <a:t>If there is a cycle in the metagraph, then by the lemma, the metanodes can be merged into bigger strongly connected subgraphs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415" name="Example: Add two edge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Example: Add two edges</a:t>
            </a:r>
          </a:p>
        </p:txBody>
      </p:sp>
      <p:pic>
        <p:nvPicPr>
          <p:cNvPr id="4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9008" y="4283055"/>
            <a:ext cx="9840784" cy="46515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419" name="Now we can start merging via the Lemm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Now we can start merging via the Lemma</a:t>
            </a:r>
          </a:p>
          <a:p>
            <a:pPr/>
            <a:r>
              <a:t>There is a path from components S to R and vice versa</a:t>
            </a:r>
          </a:p>
        </p:txBody>
      </p:sp>
      <p:pic>
        <p:nvPicPr>
          <p:cNvPr id="4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5313" y="4701491"/>
            <a:ext cx="10688174" cy="50521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423" name="So we merg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So we merge</a:t>
            </a:r>
          </a:p>
        </p:txBody>
      </p:sp>
      <p:pic>
        <p:nvPicPr>
          <p:cNvPr id="4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0016" y="3491435"/>
            <a:ext cx="11484768" cy="5637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427" name="There is a path from RS to X and vice versa: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There is a path from RS to X and vice versa:</a:t>
            </a:r>
          </a:p>
        </p:txBody>
      </p:sp>
      <p:pic>
        <p:nvPicPr>
          <p:cNvPr id="4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0016" y="3491434"/>
            <a:ext cx="11484768" cy="56378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431" name="We can merg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We can merge</a:t>
            </a:r>
          </a:p>
        </p:txBody>
      </p:sp>
      <p:pic>
        <p:nvPicPr>
          <p:cNvPr id="4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123" y="2788455"/>
            <a:ext cx="12164554" cy="6846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435" name="Finally, we can merge Z with the new superno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Finally, we can merge Z with the new supernode </a:t>
            </a:r>
          </a:p>
        </p:txBody>
      </p:sp>
      <p:pic>
        <p:nvPicPr>
          <p:cNvPr id="4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0936" y="3384797"/>
            <a:ext cx="10162928" cy="51557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146" name="Visit E"/>
          <p:cNvSpPr txBox="1"/>
          <p:nvPr>
            <p:ph type="body" sz="quarter" idx="1"/>
          </p:nvPr>
        </p:nvSpPr>
        <p:spPr>
          <a:xfrm>
            <a:off x="952500" y="2590800"/>
            <a:ext cx="3567795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Visit E</a:t>
            </a:r>
          </a:p>
        </p:txBody>
      </p:sp>
      <p:sp>
        <p:nvSpPr>
          <p:cNvPr id="147" name="A: B,C…"/>
          <p:cNvSpPr txBox="1"/>
          <p:nvPr/>
        </p:nvSpPr>
        <p:spPr>
          <a:xfrm>
            <a:off x="2603585" y="5734050"/>
            <a:ext cx="1333699" cy="273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A: B,C</a:t>
            </a:r>
          </a:p>
          <a:p>
            <a:pPr/>
            <a:r>
              <a:t>B: H</a:t>
            </a:r>
          </a:p>
          <a:p>
            <a:pPr/>
            <a:r>
              <a:t>C: E,F,H</a:t>
            </a:r>
          </a:p>
          <a:p>
            <a:pPr/>
            <a:r>
              <a:t>D: A,G</a:t>
            </a:r>
          </a:p>
          <a:p>
            <a:pPr/>
            <a:r>
              <a:t>E: F</a:t>
            </a:r>
          </a:p>
          <a:p>
            <a:pPr/>
            <a:r>
              <a:t>F: I</a:t>
            </a:r>
          </a:p>
          <a:p>
            <a:pPr/>
            <a:r>
              <a:t>G: C</a:t>
            </a:r>
          </a:p>
          <a:p>
            <a:pPr/>
            <a:r>
              <a:t>H: </a:t>
            </a:r>
          </a:p>
          <a:p>
            <a:pPr/>
            <a:r>
              <a:t>I: D</a:t>
            </a:r>
          </a:p>
        </p:txBody>
      </p:sp>
      <p:sp>
        <p:nvSpPr>
          <p:cNvPr id="148" name="visit(E)…"/>
          <p:cNvSpPr txBox="1"/>
          <p:nvPr/>
        </p:nvSpPr>
        <p:spPr>
          <a:xfrm>
            <a:off x="8188262" y="7441567"/>
            <a:ext cx="1486124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visit(E)</a:t>
            </a:r>
          </a:p>
          <a:p>
            <a:pPr/>
            <a:r>
              <a:t>visit(H)</a:t>
            </a:r>
          </a:p>
          <a:p>
            <a:pPr/>
            <a:r>
              <a:t>visit(B) </a:t>
            </a:r>
          </a:p>
          <a:p>
            <a:pPr/>
            <a:r>
              <a:t>visit(A)</a:t>
            </a:r>
          </a:p>
          <a:p>
            <a:pPr/>
          </a:p>
        </p:txBody>
      </p:sp>
      <p:pic>
        <p:nvPicPr>
          <p:cNvPr id="1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0035" y="2413000"/>
            <a:ext cx="3568701" cy="332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439" name="This can be generalized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This can be generalized:</a:t>
            </a:r>
          </a:p>
          <a:p>
            <a:pPr lvl="1"/>
            <a:r>
              <a:t>Theorem:  The metagraph is acyclic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442" name="How can we apply DFS to the problem of determining connected components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How can we apply DFS to the problem of determining connected components?</a:t>
            </a:r>
          </a:p>
          <a:p>
            <a:pPr lvl="1"/>
            <a:r>
              <a:t>The WWW graph in 2000 would have been to big for anything but linear time algorithms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445" name="Answer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Answer:</a:t>
            </a:r>
          </a:p>
          <a:p>
            <a:pPr lvl="1"/>
            <a:r>
              <a:t>Use DFS several times</a:t>
            </a:r>
          </a:p>
          <a:p>
            <a:pPr lvl="1"/>
            <a:r>
              <a:t>Including indirectly on the metagraph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4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trongly Connecte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Strongly Connected Components</a:t>
            </a:r>
          </a:p>
        </p:txBody>
      </p:sp>
      <p:sp>
        <p:nvSpPr>
          <p:cNvPr id="4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152" name="Visit F"/>
          <p:cNvSpPr txBox="1"/>
          <p:nvPr>
            <p:ph type="body" sz="quarter" idx="1"/>
          </p:nvPr>
        </p:nvSpPr>
        <p:spPr>
          <a:xfrm>
            <a:off x="952500" y="2590800"/>
            <a:ext cx="3567795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Visit F</a:t>
            </a:r>
          </a:p>
        </p:txBody>
      </p:sp>
      <p:sp>
        <p:nvSpPr>
          <p:cNvPr id="153" name="A: B,C…"/>
          <p:cNvSpPr txBox="1"/>
          <p:nvPr/>
        </p:nvSpPr>
        <p:spPr>
          <a:xfrm>
            <a:off x="2603585" y="5734050"/>
            <a:ext cx="1333699" cy="273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A: B,C</a:t>
            </a:r>
          </a:p>
          <a:p>
            <a:pPr/>
            <a:r>
              <a:t>B: H</a:t>
            </a:r>
          </a:p>
          <a:p>
            <a:pPr/>
            <a:r>
              <a:t>C: E,F,H</a:t>
            </a:r>
          </a:p>
          <a:p>
            <a:pPr/>
            <a:r>
              <a:t>D: A,G</a:t>
            </a:r>
          </a:p>
          <a:p>
            <a:pPr/>
            <a:r>
              <a:t>E: F</a:t>
            </a:r>
          </a:p>
          <a:p>
            <a:pPr/>
            <a:r>
              <a:t>F: I</a:t>
            </a:r>
          </a:p>
          <a:p>
            <a:pPr/>
            <a:r>
              <a:t>G: C</a:t>
            </a:r>
          </a:p>
          <a:p>
            <a:pPr/>
            <a:r>
              <a:t>H: </a:t>
            </a:r>
          </a:p>
          <a:p>
            <a:pPr/>
            <a:r>
              <a:t>I: D</a:t>
            </a:r>
          </a:p>
        </p:txBody>
      </p:sp>
      <p:sp>
        <p:nvSpPr>
          <p:cNvPr id="154" name="visit(F)…"/>
          <p:cNvSpPr txBox="1"/>
          <p:nvPr/>
        </p:nvSpPr>
        <p:spPr>
          <a:xfrm>
            <a:off x="8188262" y="7295517"/>
            <a:ext cx="1486124" cy="21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visit(F)</a:t>
            </a:r>
          </a:p>
          <a:p>
            <a:pPr/>
            <a:r>
              <a:t>visit(E)</a:t>
            </a:r>
          </a:p>
          <a:p>
            <a:pPr/>
            <a:r>
              <a:t>visit(H)</a:t>
            </a:r>
          </a:p>
          <a:p>
            <a:pPr/>
            <a:r>
              <a:t>visit(B) </a:t>
            </a:r>
          </a:p>
          <a:p>
            <a:pPr/>
            <a:r>
              <a:t>visit(A)</a:t>
            </a:r>
          </a:p>
          <a:p>
            <a:pPr/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83599" y="2590799"/>
            <a:ext cx="3568701" cy="332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opological S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Topological Sort</a:t>
            </a:r>
          </a:p>
        </p:txBody>
      </p:sp>
      <p:sp>
        <p:nvSpPr>
          <p:cNvPr id="158" name="Visit I"/>
          <p:cNvSpPr txBox="1"/>
          <p:nvPr>
            <p:ph type="body" sz="quarter" idx="1"/>
          </p:nvPr>
        </p:nvSpPr>
        <p:spPr>
          <a:xfrm>
            <a:off x="952500" y="2590800"/>
            <a:ext cx="3567795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Visit I</a:t>
            </a:r>
          </a:p>
        </p:txBody>
      </p:sp>
      <p:sp>
        <p:nvSpPr>
          <p:cNvPr id="159" name="A: B,C…"/>
          <p:cNvSpPr txBox="1"/>
          <p:nvPr/>
        </p:nvSpPr>
        <p:spPr>
          <a:xfrm>
            <a:off x="2603585" y="5734050"/>
            <a:ext cx="1333699" cy="273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A: B,C</a:t>
            </a:r>
          </a:p>
          <a:p>
            <a:pPr/>
            <a:r>
              <a:t>B: H</a:t>
            </a:r>
          </a:p>
          <a:p>
            <a:pPr/>
            <a:r>
              <a:t>C: E,F,H</a:t>
            </a:r>
          </a:p>
          <a:p>
            <a:pPr/>
            <a:r>
              <a:t>D: A,G</a:t>
            </a:r>
          </a:p>
          <a:p>
            <a:pPr/>
            <a:r>
              <a:t>E: F</a:t>
            </a:r>
          </a:p>
          <a:p>
            <a:pPr/>
            <a:r>
              <a:t>F: I</a:t>
            </a:r>
          </a:p>
          <a:p>
            <a:pPr/>
            <a:r>
              <a:t>G: C</a:t>
            </a:r>
          </a:p>
          <a:p>
            <a:pPr/>
            <a:r>
              <a:t>H: </a:t>
            </a:r>
          </a:p>
          <a:p>
            <a:pPr/>
            <a:r>
              <a:t>I: D</a:t>
            </a:r>
          </a:p>
        </p:txBody>
      </p:sp>
      <p:sp>
        <p:nvSpPr>
          <p:cNvPr id="160" name="visit(I)…"/>
          <p:cNvSpPr txBox="1"/>
          <p:nvPr/>
        </p:nvSpPr>
        <p:spPr>
          <a:xfrm>
            <a:off x="8188262" y="7149467"/>
            <a:ext cx="1486124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visit(I)</a:t>
            </a:r>
          </a:p>
          <a:p>
            <a:pPr/>
            <a:r>
              <a:t>visit(F)</a:t>
            </a:r>
          </a:p>
          <a:p>
            <a:pPr/>
            <a:r>
              <a:t>visit(E)</a:t>
            </a:r>
          </a:p>
          <a:p>
            <a:pPr/>
            <a:r>
              <a:t>visit(H)</a:t>
            </a:r>
          </a:p>
          <a:p>
            <a:pPr/>
            <a:r>
              <a:t>visit(B) </a:t>
            </a:r>
          </a:p>
          <a:p>
            <a:pPr/>
            <a:r>
              <a:t>visit(A)</a:t>
            </a:r>
          </a:p>
          <a:p>
            <a:pPr/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5799" y="2590799"/>
            <a:ext cx="3746501" cy="332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ourier New"/>
            <a:ea typeface="Courier New"/>
            <a:cs typeface="Courier New"/>
            <a:sym typeface="Courier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ourier New"/>
            <a:ea typeface="Courier New"/>
            <a:cs typeface="Courier New"/>
            <a:sym typeface="Courier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