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1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3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raph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58" name="Different visualizations can still give you the same graph, as you can see from the examples bel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Different visualizations can still give you the same graph, as you can see from the examples below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4337050"/>
            <a:ext cx="24384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4337050"/>
            <a:ext cx="3937000" cy="392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b, ac, bc, ce…"/>
          <p:cNvSpPr txBox="1"/>
          <p:nvPr/>
        </p:nvSpPr>
        <p:spPr>
          <a:xfrm>
            <a:off x="4453830" y="4311650"/>
            <a:ext cx="26750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ab, ac, bc, ce</a:t>
            </a:r>
          </a:p>
          <a:p>
            <a:pPr/>
            <a:r>
              <a:t>cd, cf, de, df</a:t>
            </a:r>
          </a:p>
          <a:p>
            <a:pPr/>
            <a:r>
              <a:t>ef, eg, fg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3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We add g to our list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537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0050" y="3155950"/>
            <a:ext cx="45339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4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There are three nodes with in-degree 0, let's pick h</a:t>
            </a:r>
          </a:p>
        </p:txBody>
      </p:sp>
      <p:sp>
        <p:nvSpPr>
          <p:cNvPr id="542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0050" y="3155950"/>
            <a:ext cx="45339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4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There are three nodes with in-degree 0, let's pick h</a:t>
            </a:r>
          </a:p>
        </p:txBody>
      </p:sp>
      <p:sp>
        <p:nvSpPr>
          <p:cNvPr id="547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>
              <a:defRPr>
                <a:solidFill>
                  <a:srgbClr val="929292"/>
                </a:solidFill>
              </a:defRPr>
            </a:pPr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0050" y="3155950"/>
            <a:ext cx="45339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5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Need to update in-degree of e</a:t>
            </a:r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  <p:sp>
        <p:nvSpPr>
          <p:cNvPr id="552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5950" y="3657600"/>
            <a:ext cx="45339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5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There are two nodes with in-degree 0, let's pick d</a:t>
            </a:r>
          </a:p>
        </p:txBody>
      </p:sp>
      <p:sp>
        <p:nvSpPr>
          <p:cNvPr id="557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2450" y="3657600"/>
            <a:ext cx="45339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61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  <p:sp>
        <p:nvSpPr>
          <p:cNvPr id="562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2450" y="3657600"/>
            <a:ext cx="45339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9100" y="551815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6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/>
            <a:r>
              <a:t>Can pick among four nodes: e</a:t>
            </a:r>
          </a:p>
        </p:txBody>
      </p:sp>
      <p:sp>
        <p:nvSpPr>
          <p:cNvPr id="568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4050" y="3917950"/>
            <a:ext cx="45339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72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/>
            <a:r>
              <a:t>Can pick among four nodes in any order</a:t>
            </a:r>
          </a:p>
        </p:txBody>
      </p:sp>
      <p:sp>
        <p:nvSpPr>
          <p:cNvPr id="573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d: c,j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h: e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450" y="3930650"/>
            <a:ext cx="45339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7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/>
            <a:r>
              <a:t>Can pick among four nodes in any order</a:t>
            </a:r>
          </a:p>
        </p:txBody>
      </p:sp>
      <p:sp>
        <p:nvSpPr>
          <p:cNvPr id="578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  <a:endParaRPr b="1"/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3390900"/>
            <a:ext cx="49784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82" name="Analysis for topological sort 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0040" indent="-320040" defTabSz="420624">
              <a:spcBef>
                <a:spcPts val="1500"/>
              </a:spcBef>
              <a:defRPr sz="2304"/>
            </a:pPr>
            <a:r>
              <a:t>Analysis for topological sort on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640080" indent="-320040" defTabSz="420624">
              <a:spcBef>
                <a:spcPts val="1500"/>
              </a:spcBef>
              <a:defRPr sz="2304"/>
            </a:pPr>
            <a:r>
              <a:t>Need to establish in-degrees:  </a:t>
            </a:r>
          </a:p>
          <a:p>
            <a:pPr lvl="2" marL="960120" indent="-320040" defTabSz="420624">
              <a:spcBef>
                <a:spcPts val="1500"/>
              </a:spcBef>
              <a:defRPr sz="2304"/>
            </a:pPr>
            <a:r>
              <a:t>Process all elements in an adjacency list</a:t>
            </a:r>
          </a:p>
          <a:p>
            <a:pPr lvl="3" marL="1280160" indent="-320040" defTabSz="420624">
              <a:spcBef>
                <a:spcPts val="1500"/>
              </a:spcBef>
              <a:defRPr sz="2304"/>
            </a:pPr>
            <a:r>
              <a:t>Correspond to edges</a:t>
            </a:r>
          </a:p>
          <a:p>
            <a:pPr lvl="3" marL="1280160" indent="-320040" defTabSz="420624">
              <a:spcBef>
                <a:spcPts val="1500"/>
              </a:spcBef>
              <a:defRPr sz="2304"/>
            </a:pPr>
            <a:r>
              <a:t>work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</a:p>
          <a:p>
            <a:pPr lvl="1" marL="640080" indent="-320040" defTabSz="420624">
              <a:spcBef>
                <a:spcPts val="1500"/>
              </a:spcBef>
              <a:defRPr sz="2304"/>
            </a:pPr>
            <a:r>
              <a:t>For each vertex: </a:t>
            </a:r>
          </a:p>
          <a:p>
            <a:pPr lvl="2" marL="960120" indent="-320040" defTabSz="420624">
              <a:spcBef>
                <a:spcPts val="1500"/>
              </a:spcBef>
              <a:defRPr sz="2304"/>
            </a:pPr>
            <a:r>
              <a:t>find the vertex as a vertex of minimum in-degree</a:t>
            </a:r>
          </a:p>
          <a:p>
            <a:pPr lvl="2" marL="960120" indent="-320040" defTabSz="420624">
              <a:spcBef>
                <a:spcPts val="1500"/>
              </a:spcBef>
              <a:defRPr sz="2304"/>
            </a:pPr>
            <a:r>
              <a:t>update in-degrees by going through the adjacency list</a:t>
            </a:r>
          </a:p>
          <a:p>
            <a:pPr lvl="2" marL="960120" indent="-320040" defTabSz="420624">
              <a:spcBef>
                <a:spcPts val="1500"/>
              </a:spcBef>
              <a:defRPr sz="2304"/>
            </a:pPr>
            <a:r>
              <a:t>Latter work is </a:t>
            </a:r>
            <a14:m>
              <m:oMath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because we process each adjacency list entry once</a:t>
            </a:r>
          </a:p>
          <a:p>
            <a:pPr lvl="2" marL="960120" indent="-320040" defTabSz="420624">
              <a:spcBef>
                <a:spcPts val="1500"/>
              </a:spcBef>
              <a:defRPr sz="2304"/>
            </a:pPr>
            <a:r>
              <a:t>Delete the adjacency list</a:t>
            </a:r>
          </a:p>
          <a:p>
            <a:pPr lvl="2" marL="960120" indent="-320040" defTabSz="420624">
              <a:spcBef>
                <a:spcPts val="1500"/>
              </a:spcBef>
              <a:defRPr sz="2304"/>
            </a:pPr>
            <a:r>
              <a:t>Work is </a:t>
            </a:r>
            <a14:m>
              <m:oMath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∼</m:t>
                </m:r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64" name="Two graphs are isomorphic, if there is a renaming of the vertices that converts one into the other and vice vers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graphs are isomorphic, if there is a renaming of the vertices that converts one into the other and vice versa</a:t>
            </a:r>
          </a:p>
          <a:p>
            <a:pPr lvl="1"/>
            <a:r>
              <a:t>Mathematically, a renaming is a bijection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These two do not look the same, but they are isomorphic: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2121" y="4651277"/>
            <a:ext cx="6620558" cy="2384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85" name="This algorithm is almost   but for finding the minimum in-deg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algorithm is </a:t>
            </a:r>
            <a:r>
              <a:rPr i="1"/>
              <a:t>almost</a:t>
            </a:r>
            <a:r>
              <a:t>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but for finding the minimum in-degree</a:t>
            </a:r>
          </a:p>
          <a:p>
            <a:pPr/>
            <a:r>
              <a:t>We will see a better algorithm shortly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Weighted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Graphs</a:t>
            </a:r>
          </a:p>
        </p:txBody>
      </p:sp>
      <p:sp>
        <p:nvSpPr>
          <p:cNvPr id="588" name="Graphs with edge weights…"/>
          <p:cNvSpPr txBox="1"/>
          <p:nvPr>
            <p:ph type="body" sz="half" idx="1"/>
          </p:nvPr>
        </p:nvSpPr>
        <p:spPr>
          <a:xfrm>
            <a:off x="952500" y="2590800"/>
            <a:ext cx="4929870" cy="6286500"/>
          </a:xfrm>
          <a:prstGeom prst="rect">
            <a:avLst/>
          </a:prstGeom>
        </p:spPr>
        <p:txBody>
          <a:bodyPr anchor="t"/>
          <a:lstStyle>
            <a:lvl1pPr marL="426719" indent="-426719" defTabSz="560831">
              <a:spcBef>
                <a:spcPts val="2100"/>
              </a:spcBef>
              <a:defRPr sz="3072"/>
            </a:lvl1pPr>
            <a:lvl2pPr marL="853439" indent="-426719" defTabSz="560831">
              <a:spcBef>
                <a:spcPts val="2100"/>
              </a:spcBef>
              <a:defRPr sz="3072"/>
            </a:lvl2pPr>
            <a:lvl3pPr marL="1280159" indent="-426719" defTabSz="560831">
              <a:spcBef>
                <a:spcPts val="2100"/>
              </a:spcBef>
              <a:defRPr sz="3072"/>
            </a:lvl3pPr>
            <a:lvl4pPr marL="1706879" indent="-426719" defTabSz="560831">
              <a:spcBef>
                <a:spcPts val="2100"/>
              </a:spcBef>
              <a:defRPr sz="3072"/>
            </a:lvl4pPr>
          </a:lstStyle>
          <a:p>
            <a:pPr/>
            <a:r>
              <a:t>Graphs with edge weights</a:t>
            </a:r>
          </a:p>
          <a:p>
            <a:pPr lvl="1"/>
            <a:r>
              <a:t>Often, graphs in CS have edge weights</a:t>
            </a:r>
          </a:p>
          <a:p>
            <a:pPr lvl="2"/>
            <a:r>
              <a:t>Example: edge weight indicates the size of a pipeline </a:t>
            </a:r>
          </a:p>
          <a:p>
            <a:pPr lvl="3"/>
            <a:r>
              <a:t>such as network connection, capacity of roads, etc.</a:t>
            </a:r>
          </a:p>
        </p:txBody>
      </p:sp>
      <p:pic>
        <p:nvPicPr>
          <p:cNvPr id="5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2369" y="2590800"/>
            <a:ext cx="7122431" cy="3761284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How much can you pump from source to…"/>
          <p:cNvSpPr txBox="1"/>
          <p:nvPr/>
        </p:nvSpPr>
        <p:spPr>
          <a:xfrm>
            <a:off x="6181030" y="6932117"/>
            <a:ext cx="5873192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much can you pump from source to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destination if the pipes have the indicated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capacities (Flow Problem)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Weighted Grap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Weighted Graphs</a:t>
            </a:r>
          </a:p>
        </p:txBody>
      </p:sp>
      <p:sp>
        <p:nvSpPr>
          <p:cNvPr id="593" name="Graphs with edge weights…"/>
          <p:cNvSpPr txBox="1"/>
          <p:nvPr>
            <p:ph type="body" sz="half" idx="1"/>
          </p:nvPr>
        </p:nvSpPr>
        <p:spPr>
          <a:xfrm>
            <a:off x="952500" y="2590800"/>
            <a:ext cx="11099800" cy="2286000"/>
          </a:xfrm>
          <a:prstGeom prst="rect">
            <a:avLst/>
          </a:prstGeom>
        </p:spPr>
        <p:txBody>
          <a:bodyPr anchor="t"/>
          <a:lstStyle>
            <a:lvl1pPr marL="422275" indent="-422275" defTabSz="554990">
              <a:spcBef>
                <a:spcPts val="2000"/>
              </a:spcBef>
              <a:defRPr sz="3040"/>
            </a:lvl1pPr>
            <a:lvl2pPr marL="844550" indent="-422275" defTabSz="554990">
              <a:spcBef>
                <a:spcPts val="2000"/>
              </a:spcBef>
              <a:defRPr sz="3040"/>
            </a:lvl2pPr>
            <a:lvl3pPr marL="1266825" indent="-422275" defTabSz="554990">
              <a:spcBef>
                <a:spcPts val="2000"/>
              </a:spcBef>
              <a:defRPr sz="3040"/>
            </a:lvl3pPr>
          </a:lstStyle>
          <a:p>
            <a:pPr/>
            <a:r>
              <a:t>Graphs with edge weights</a:t>
            </a:r>
          </a:p>
          <a:p>
            <a:pPr lvl="1"/>
            <a:r>
              <a:t>Weights can indicate distance</a:t>
            </a:r>
          </a:p>
          <a:p>
            <a:pPr lvl="2"/>
            <a:r>
              <a:t>What is the shortest distance from source to destination</a:t>
            </a:r>
          </a:p>
        </p:txBody>
      </p:sp>
      <p:pic>
        <p:nvPicPr>
          <p:cNvPr id="5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7700" y="4800600"/>
            <a:ext cx="8547100" cy="407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68" name="Two graphs are isomorphic, if there is a renaming of the vertices that converts one into the other and vice vers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graphs are isomorphic, if there is a renaming of the vertices that converts one into the other and vice versa</a:t>
            </a:r>
          </a:p>
          <a:p>
            <a:pPr lvl="1" marL="0" indent="0">
              <a:buSzTx/>
              <a:buNone/>
            </a:pP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isomorphic to </a:t>
            </a:r>
            <a14:m>
              <m:oMath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</a:t>
            </a:r>
          </a:p>
          <a:p>
            <a:pPr lvl="3" marL="0" indent="0">
              <a:buSzTx/>
              <a:buNone/>
            </a:pPr>
            <a:r>
              <a:t>                                       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⇔</m:t>
                </m:r>
              </m:oMath>
            </a14:m>
          </a:p>
          <a:p>
            <a:pPr lvl="1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∃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m:rPr>
                      <m:nor/>
                    </m:rP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bijection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⇔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71" name="Determining whether two graphs are isomorphic is a known, difficult question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Determining whether two graphs are isomorphic is a known, difficult question</a:t>
            </a:r>
          </a:p>
          <a:p>
            <a:pPr lvl="1"/>
            <a:r>
              <a:t>Some results are easy, e.g. vertices of the same </a:t>
            </a:r>
            <a:r>
              <a:rPr i="1"/>
              <a:t>rank</a:t>
            </a:r>
            <a:r>
              <a:t> (the number of edges adjacent to a vertex) need to be mapped to vertices of the same rank</a:t>
            </a:r>
          </a:p>
          <a:p>
            <a:pPr lvl="1"/>
            <a:r>
              <a:t>So, these two graphs </a:t>
            </a:r>
            <a:r>
              <a:rPr b="1" i="1"/>
              <a:t>cannot </a:t>
            </a:r>
            <a:r>
              <a:t>be isomorphic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6290" y="6568199"/>
            <a:ext cx="8592220" cy="2640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75" name="These two graphs cannot be isomorph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These two graphs </a:t>
            </a:r>
            <a:r>
              <a:rPr b="1" i="1"/>
              <a:t>cannot </a:t>
            </a:r>
            <a:r>
              <a:t>be isomorphic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The left graph has two vertices of degree 2</a:t>
            </a:r>
          </a:p>
          <a:p>
            <a:pPr lvl="1"/>
            <a:r>
              <a:t>The right graph has no vertices of degree 2</a:t>
            </a:r>
          </a:p>
          <a:p>
            <a:pPr lvl="1"/>
            <a:r>
              <a:t>But the number of vertices and edges is equal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402" y="3683159"/>
            <a:ext cx="7150101" cy="219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179" name="There are a number of important properties of graph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a number of important properties of graphs</a:t>
            </a:r>
          </a:p>
          <a:p>
            <a:pPr lvl="1"/>
            <a:r>
              <a:t>No need to learn them by heart, the ones used in CS will get repeated over and over again</a:t>
            </a:r>
          </a:p>
          <a:p>
            <a:pPr lvl="2"/>
            <a:r>
              <a:t>A path between two vertices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of a graph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list of vertices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such that there is an edge between all </a:t>
            </a:r>
            <a14:m>
              <m:oMath>
                <m:sSub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</a:p>
          <a:p>
            <a:pPr lvl="2"/>
            <a:r>
              <a:t>Furthermore, no vertices can be repeated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182" name="Example for a path:…"/>
          <p:cNvSpPr txBox="1"/>
          <p:nvPr>
            <p:ph type="body" sz="half" idx="1"/>
          </p:nvPr>
        </p:nvSpPr>
        <p:spPr>
          <a:xfrm>
            <a:off x="952500" y="2590800"/>
            <a:ext cx="598904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 for a path:</a:t>
            </a:r>
          </a:p>
          <a:p>
            <a:pPr lvl="1"/>
            <a:r>
              <a:t>Has length 5 (number of edges)</a:t>
            </a:r>
          </a:p>
          <a:p>
            <a:pPr/>
          </a:p>
          <a:p>
            <a:pPr/>
          </a:p>
          <a:p>
            <a:pPr/>
            <a:r>
              <a:t>Example for a walk that is not a path </a:t>
            </a:r>
          </a:p>
          <a:p>
            <a:pPr lvl="1"/>
            <a:r>
              <a:t>We visit the center vertex twice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8113" y="2859091"/>
            <a:ext cx="25654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670" y="6078594"/>
            <a:ext cx="25654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187" name="For directed graphs, the paths need to follow the arr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directed graphs, the paths need to follow the arrow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190" name="A directed graph (digraph) is strongly connected if there is a path from every vertex to every other vertex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directed graph (digraph) is strongly connected if there is a path from every vertex to every other vertex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5520" y="4307988"/>
            <a:ext cx="6633760" cy="4569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194" name="An undirected graph is connected if there is a path from every vertex to every other vert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An undirected graph is connected if there is a path from every vertex to every other vertex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This is not a connected graph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But it consists of two connected components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4728" y="4620482"/>
            <a:ext cx="9844383" cy="3025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23" name="A graph has a set of vertices   and a set of edg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graph has a set of vertices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and a set of edges.</a:t>
            </a:r>
          </a:p>
          <a:p>
            <a:pPr lvl="1"/>
            <a:r>
              <a:t>Directed edges are pairs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</a:p>
          <a:p>
            <a:pPr lvl="1"/>
            <a:r>
              <a:t>Undirected edges are two-sets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</a:p>
          <a:p>
            <a:pPr/>
            <a:r>
              <a:t>A graph with directed edges is called a directed graph</a:t>
            </a:r>
          </a:p>
          <a:p>
            <a:pPr/>
            <a:r>
              <a:t>A graph with undirected edges is just called a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198" name="Interesting ques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Interesting question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Is the friends graph on facebook connected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The "friend" relation is mutual, so all users are vertices and there is an edge if two users are in a friends-relation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Probably not, because we signed up my mom on facebook and she did not like it, so she is no longer friends with anyone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But how about "active users"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Could there be a republican and a democratic facebook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No, but maybe there are isolated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01" name="An Euler tour is a closed tour that traverses each edge of the graph only onc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Euler tour is a closed tour that traverses each edge of the graph only once.</a:t>
            </a:r>
          </a:p>
          <a:p>
            <a:pPr lvl="1"/>
            <a:r>
              <a:t>Graphs with an Euler tour are called Eulerian</a:t>
            </a:r>
          </a:p>
          <a:p>
            <a:pPr/>
            <a:r>
              <a:t>Theorem: An undirected, connected graph is Eulerian if each vertex has even degree.</a:t>
            </a:r>
          </a:p>
          <a:p>
            <a:pPr lvl="1"/>
            <a:r>
              <a:t>Recall: Degree is the number of edges of the vertex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04" name="Königsberg bridge problem…"/>
          <p:cNvSpPr txBox="1"/>
          <p:nvPr>
            <p:ph type="body" sz="half" idx="1"/>
          </p:nvPr>
        </p:nvSpPr>
        <p:spPr>
          <a:xfrm>
            <a:off x="952500" y="2590800"/>
            <a:ext cx="11099800" cy="22860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Königsberg bridge problem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Königsberg had seven bridges over the river Pregel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Is it possible to have an afternoon walk crossing all bridges exactly once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4475" y="4413037"/>
            <a:ext cx="6901415" cy="5340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08" name="Solved by Eul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Solved by Euler</a:t>
            </a:r>
          </a:p>
          <a:p>
            <a:pPr lvl="1"/>
            <a:r>
              <a:t>Translate into a multi-graph (multiple edges allowed)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414" y="4304362"/>
            <a:ext cx="6901415" cy="534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5608" y="4534572"/>
            <a:ext cx="3886201" cy="421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13" name="Actually, all edges have odd degree, so such a tour is not possi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Actually, </a:t>
            </a:r>
            <a:r>
              <a:rPr u="sng"/>
              <a:t>all</a:t>
            </a:r>
            <a:r>
              <a:t> edges have odd degree, so such a tour is not possible</a:t>
            </a:r>
          </a:p>
          <a:p>
            <a:pPr/>
            <a:r>
              <a:t>To show that the theorem is correct:</a:t>
            </a:r>
          </a:p>
          <a:p>
            <a:pPr lvl="1"/>
            <a:r>
              <a:t>Euler tour exists implies all vertex degrees are even</a:t>
            </a:r>
          </a:p>
          <a:p>
            <a:pPr lvl="2"/>
            <a:r>
              <a:t>Because an Euler tour visits all edges and every time it visits an edge, it needs to come and to go.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3158" y="6848501"/>
            <a:ext cx="6719497" cy="202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17" name="Other direction can be shown using Fleury's algorithm…"/>
          <p:cNvSpPr txBox="1"/>
          <p:nvPr>
            <p:ph type="body" sz="half" idx="1"/>
          </p:nvPr>
        </p:nvSpPr>
        <p:spPr>
          <a:xfrm>
            <a:off x="952500" y="2590800"/>
            <a:ext cx="11099800" cy="3744891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Other direction can be shown using </a:t>
            </a:r>
            <a:r>
              <a:rPr i="1"/>
              <a:t>Fleury's algorithm</a:t>
            </a:r>
            <a:endParaRPr i="1"/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Key observation: 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If we remove the edges from a closed tour </a:t>
            </a:r>
          </a:p>
          <a:p>
            <a:pPr lvl="3" marL="1600200" indent="-400050" defTabSz="525779">
              <a:spcBef>
                <a:spcPts val="1900"/>
              </a:spcBef>
              <a:defRPr sz="2880"/>
            </a:pPr>
            <a:r>
              <a:t>(starts and ends at the same vertex)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:r>
              <a:t>then in the remaining graph all vertices have still even degree 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4263" y="6496327"/>
            <a:ext cx="3228207" cy="2650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7562" y="6496327"/>
            <a:ext cx="3423854" cy="2811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22" name="Fleury's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Fleury's algorithm:</a:t>
            </a:r>
          </a:p>
          <a:p>
            <a:pPr lvl="1"/>
            <a:r>
              <a:t>Start at a node and walk anywhere, marking the edge</a:t>
            </a:r>
          </a:p>
          <a:p>
            <a:pPr lvl="1"/>
            <a:r>
              <a:t>Leave the node that you arrived at</a:t>
            </a:r>
          </a:p>
          <a:p>
            <a:pPr lvl="1"/>
            <a:r>
              <a:t>Continue until you can no longer find an unused edge</a:t>
            </a:r>
          </a:p>
          <a:p>
            <a:pPr lvl="2"/>
            <a:r>
              <a:t>At this point, you are back in the starting vertex</a:t>
            </a:r>
          </a:p>
          <a:p>
            <a:pPr lvl="1"/>
            <a:r>
              <a:t>If any of the vertices visited has a unused edges, start with that edge until you are back at that edge.</a:t>
            </a:r>
          </a:p>
          <a:p>
            <a:pPr lvl="1"/>
            <a:r>
              <a:t>Splice the new circuit into the old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25" name="Example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1337" y="3654053"/>
            <a:ext cx="5082127" cy="4172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29" name="Start at a random vertex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Start at a random vertex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5344" y="3650993"/>
            <a:ext cx="5074112" cy="416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33" name="Make a tou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Make a tour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0619" y="3638196"/>
            <a:ext cx="5083562" cy="4191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26" name="Graphs are represented by:…"/>
          <p:cNvSpPr txBox="1"/>
          <p:nvPr>
            <p:ph type="body" sz="half" idx="1"/>
          </p:nvPr>
        </p:nvSpPr>
        <p:spPr>
          <a:xfrm>
            <a:off x="952500" y="2590800"/>
            <a:ext cx="502764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Graphs are represented by:</a:t>
            </a:r>
          </a:p>
          <a:p>
            <a:pPr lvl="1"/>
            <a:r>
              <a:t>drawing the vertices as small circles</a:t>
            </a:r>
          </a:p>
          <a:p>
            <a:pPr lvl="1"/>
            <a:r>
              <a:t>drawing the edges as edges</a:t>
            </a:r>
          </a:p>
          <a:p>
            <a:pPr/>
            <a:r>
              <a:t>Directed edges are drawn as arrows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8853" y="2413000"/>
            <a:ext cx="2006601" cy="204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An undirected graph with 7…"/>
          <p:cNvSpPr txBox="1"/>
          <p:nvPr/>
        </p:nvSpPr>
        <p:spPr>
          <a:xfrm>
            <a:off x="7198148" y="4633143"/>
            <a:ext cx="505286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An undirected graph with 7 </a:t>
            </a:r>
          </a:p>
          <a:p>
            <a:pPr/>
            <a:r>
              <a:t>vertices and 7 edges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0164" y="5640301"/>
            <a:ext cx="2006601" cy="204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A directed graph"/>
          <p:cNvSpPr txBox="1"/>
          <p:nvPr/>
        </p:nvSpPr>
        <p:spPr>
          <a:xfrm>
            <a:off x="7988494" y="8006864"/>
            <a:ext cx="304085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 directed 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37" name="Check for vertices with unused edges and pick a random on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Check for vertices with unused edges and pick a random one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872" y="3640053"/>
            <a:ext cx="5079056" cy="4187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41" name="Start out creating a random circuit of unused edg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Start out creating a random circuit of unused edges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9741" y="3644802"/>
            <a:ext cx="5085318" cy="4178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45" name="Pick another vertex with unused edg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Pick another vertex with unused edges</a:t>
            </a: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8114" y="3659899"/>
            <a:ext cx="5048572" cy="4148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49" name="Start a new part of the circuit…"/>
          <p:cNvSpPr txBox="1"/>
          <p:nvPr>
            <p:ph type="body" idx="1"/>
          </p:nvPr>
        </p:nvSpPr>
        <p:spPr>
          <a:xfrm>
            <a:off x="952500" y="2835319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Start a new part of the circuit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Circuit so far: 1, 2, 2.1, 2.2, 2.3, 2.4, 3, 4, 5, 6, 7, 8, 8.1, 8.2, 8.3, 8.4, 8.5, 8.6, 8.7, 8.8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3968" y="3656238"/>
            <a:ext cx="4334631" cy="3549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53" name="In the new circuit, there are still vertices without all edges used.…"/>
          <p:cNvSpPr txBox="1"/>
          <p:nvPr>
            <p:ph type="body" idx="1"/>
          </p:nvPr>
        </p:nvSpPr>
        <p:spPr>
          <a:xfrm>
            <a:off x="952500" y="2753812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In the new circuit, there are still vertices without all edges used.</a:t>
            </a:r>
          </a:p>
          <a:p>
            <a:pPr/>
            <a:r>
              <a:t>Pick one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Circuit so far: 1, 2, 2.1, 2.2, 2.3, 2.4, 3, 4, 5, 6, 7, 8, 8.1, 8.2, 8.3, 8.4, 8.5, 8.6, 8.7, 8.8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3650" y="3655282"/>
            <a:ext cx="5077500" cy="4157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Euler T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Euler Tours</a:t>
            </a:r>
          </a:p>
        </p:txBody>
      </p:sp>
      <p:sp>
        <p:nvSpPr>
          <p:cNvPr id="257" name="And after this, we are done…"/>
          <p:cNvSpPr txBox="1"/>
          <p:nvPr>
            <p:ph type="body" idx="1"/>
          </p:nvPr>
        </p:nvSpPr>
        <p:spPr>
          <a:xfrm>
            <a:off x="952500" y="2106378"/>
            <a:ext cx="11099800" cy="7480018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And after this, we are done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Circuit is: 1, 2, 2.1, 2.2, 2.3, 2.4, 3, 4, 5, 6, 7, 8, 8.1, 8.2, 8.3, 8.4, 8.5, 8.5.1, 8.5.2, 8.5.3, 8.5.4, 8.5.5, 8.5.6, 8.5.7, 8.5.8 8.6, 8.7, 8.8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015" y="3044939"/>
            <a:ext cx="5778771" cy="46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Hamiltonian Circ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Hamiltonian Circuit</a:t>
            </a:r>
          </a:p>
        </p:txBody>
      </p:sp>
      <p:sp>
        <p:nvSpPr>
          <p:cNvPr id="261" name="Similar question:  Is there a circuit that goes through all verti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Similar question:  Is there a circuit that goes through all vertices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4730" y="3975029"/>
            <a:ext cx="5075340" cy="4167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Hamiltonian Circu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Hamiltonian Circuit</a:t>
            </a:r>
          </a:p>
        </p:txBody>
      </p:sp>
      <p:sp>
        <p:nvSpPr>
          <p:cNvPr id="265" name="Turns out to be very difficul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Turns out to be very difficult</a:t>
            </a:r>
          </a:p>
          <a:p>
            <a:pPr lvl="1"/>
            <a:r>
              <a:t>Can be shown to not be decidable with a polynomial time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raph Defin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Definitions</a:t>
            </a:r>
          </a:p>
        </p:txBody>
      </p:sp>
      <p:sp>
        <p:nvSpPr>
          <p:cNvPr id="268" name="Distance in a grap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Distance in a graph:</a:t>
            </a:r>
          </a:p>
          <a:p>
            <a:pPr lvl="1"/>
            <a:r>
              <a:t>Length of the shortest path between two vertices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min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∃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m:rPr>
                      <m:nor/>
                    </m:rP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such that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∈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0,...,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  <m:r>
                    <a:rPr xmlns:a="http://schemas.openxmlformats.org/drawingml/2006/main" sz="2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71" name="Want to determine the distance between a vertex   and all other vertices in an undirected grap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Want to determine the distance between a vertex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and all other vertices in an undirected graph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Dynamic programming algorithm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Add intermediate vertices one by one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Start:  Every vertex not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gets distance infinity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gets distance 0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Put all vertices into a priority heap ordered by distance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We can quickly extract a vertex with minimum distance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33" name="Computer scientist sometimes differ from mathematicians in what is called a graph…"/>
          <p:cNvSpPr txBox="1"/>
          <p:nvPr>
            <p:ph type="body" idx="1"/>
          </p:nvPr>
        </p:nvSpPr>
        <p:spPr>
          <a:xfrm>
            <a:off x="794972" y="259715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Computer scientist sometimes differ from mathematicians in what is called a graph</a:t>
            </a:r>
          </a:p>
          <a:p>
            <a:pPr lvl="1"/>
            <a:r>
              <a:t>In Mathematics, a(n undirected) graph can </a:t>
            </a:r>
          </a:p>
          <a:p>
            <a:pPr lvl="2"/>
            <a:r>
              <a:t>Have only one edge at most between two vertices</a:t>
            </a:r>
          </a:p>
          <a:p>
            <a:pPr lvl="2"/>
            <a:r>
              <a:t>Cannot have an edge to the same vertex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8200" y="6610580"/>
            <a:ext cx="1673222" cy="1415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0607" y="6610580"/>
            <a:ext cx="2522920" cy="1681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74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0524" y="3371850"/>
            <a:ext cx="4711701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78" name="Update 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Update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:</a:t>
            </a:r>
          </a:p>
          <a:p>
            <a:pPr lvl="1"/>
            <a:r>
              <a:t>Give all neighbors of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distance 1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2784" y="4443584"/>
            <a:ext cx="47117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82" name="The heap gives us one of   as a minimum distance nod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heap gives us one of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as a minimum distance node. </a:t>
            </a:r>
          </a:p>
          <a:p>
            <a:pPr lvl="1"/>
            <a:r>
              <a:t>Pick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. </a:t>
            </a:r>
          </a:p>
          <a:p>
            <a:pPr lvl="1"/>
            <a:r>
              <a:t>Update all its neighbors by giving them an updated distance</a:t>
            </a:r>
          </a:p>
          <a:p>
            <a:pPr lvl="2"/>
            <a:r>
              <a:t>Minimum of current value</a:t>
            </a:r>
          </a:p>
          <a:p>
            <a:pPr lvl="2"/>
            <a:r>
              <a:t>Value of a plus 1</a:t>
            </a:r>
          </a:p>
          <a:p>
            <a:pPr lvl="1"/>
            <a:r>
              <a:t>a is connected to b, c, and 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85" name="b gets min(1, 1+1)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 gets min(1, 1+1)</a:t>
            </a:r>
          </a:p>
          <a:p>
            <a:pPr/>
            <a:r>
              <a:t>s gets min(0, 1+1)</a:t>
            </a:r>
          </a:p>
          <a:p>
            <a:pPr/>
            <a:r>
              <a:t>d gets min(inf, 1+1)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6443" y="2908547"/>
            <a:ext cx="47117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89" name="b gets min(1, 1+1)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 gets min(1, 1+1)</a:t>
            </a:r>
          </a:p>
          <a:p>
            <a:pPr/>
            <a:r>
              <a:t>s gets min(0, 1+1)</a:t>
            </a:r>
          </a:p>
          <a:p>
            <a:pPr/>
            <a:r>
              <a:t>d gets min(inf, 1+1)</a:t>
            </a:r>
          </a:p>
          <a:p>
            <a:pPr/>
          </a:p>
          <a:p>
            <a:pPr/>
            <a:r>
              <a:t>After update, mark a as used by removing it from the priority queue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5326" y="2949300"/>
            <a:ext cx="47117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93" name="Pick the node with minimum distance that is not mark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Pick the node with minimum distance that is not marked</a:t>
            </a:r>
          </a:p>
          <a:p>
            <a:pPr/>
            <a:r>
              <a:t>Which would be b</a:t>
            </a:r>
          </a:p>
          <a:p>
            <a:pPr/>
            <a:r>
              <a:t>Update its neighbors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7196" y="3587767"/>
            <a:ext cx="47117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297" name="d gets min(2,1+1)…"/>
          <p:cNvSpPr txBox="1"/>
          <p:nvPr>
            <p:ph type="body" sz="half" idx="1"/>
          </p:nvPr>
        </p:nvSpPr>
        <p:spPr>
          <a:xfrm>
            <a:off x="952500" y="2590800"/>
            <a:ext cx="593953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 gets min(2,1+1)</a:t>
            </a:r>
          </a:p>
          <a:p>
            <a:pPr/>
            <a:r>
              <a:t>c gets min(inf, 1+1)</a:t>
            </a:r>
          </a:p>
          <a:p>
            <a:pPr/>
            <a:r>
              <a:t>e gets min(inf, 1+1)</a:t>
            </a:r>
          </a:p>
          <a:p>
            <a:pPr/>
            <a:r>
              <a:t>s gets min(0, 1+1)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47117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01" name="Select one of the vertices with minimum dista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 one of the vertices with minimum distance:</a:t>
            </a:r>
          </a:p>
          <a:p>
            <a:pPr lvl="1"/>
            <a:r>
              <a:t>Either c, d, or e</a:t>
            </a:r>
          </a:p>
          <a:p>
            <a:pPr lvl="1"/>
            <a:r>
              <a:t>Pick c</a:t>
            </a:r>
          </a:p>
          <a:p>
            <a:pPr lvl="2"/>
            <a:r>
              <a:t>b gets min(1,2+1)</a:t>
            </a:r>
          </a:p>
          <a:p>
            <a:pPr lvl="2"/>
            <a:r>
              <a:t>d gets min(2, 2+1)</a:t>
            </a:r>
          </a:p>
          <a:p>
            <a:pPr lvl="2"/>
            <a:r>
              <a:t>e gets min(2, 2+1)</a:t>
            </a:r>
          </a:p>
          <a:p>
            <a:pPr lvl="2"/>
            <a:r>
              <a:t>f gets min(inf, 2+1)</a:t>
            </a:r>
          </a:p>
          <a:p>
            <a:pPr lvl="1"/>
            <a:r>
              <a:t>Remove c from the priority heap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8312" y="3900208"/>
            <a:ext cx="47117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05" name="Select 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 e</a:t>
            </a:r>
          </a:p>
          <a:p>
            <a:pPr lvl="1"/>
            <a:r>
              <a:t>Update b with min(1,2+1)</a:t>
            </a:r>
          </a:p>
          <a:p>
            <a:pPr lvl="1"/>
            <a:r>
              <a:t>Update c with min(2,2+1)</a:t>
            </a:r>
          </a:p>
          <a:p>
            <a:pPr lvl="1"/>
            <a:r>
              <a:t>Update d with min(2, 2+1)</a:t>
            </a:r>
          </a:p>
          <a:p>
            <a:pPr lvl="1"/>
            <a:r>
              <a:t>Update f with min(3,2+1</a:t>
            </a:r>
          </a:p>
          <a:p>
            <a:pPr/>
            <a:r>
              <a:t>Remove e from priority heap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590800"/>
            <a:ext cx="47117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09" name="Select d…"/>
          <p:cNvSpPr txBox="1"/>
          <p:nvPr>
            <p:ph type="body" sz="half" idx="1"/>
          </p:nvPr>
        </p:nvSpPr>
        <p:spPr>
          <a:xfrm>
            <a:off x="952500" y="2597150"/>
            <a:ext cx="564449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d</a:t>
            </a:r>
          </a:p>
          <a:p>
            <a:pPr lvl="1"/>
            <a:r>
              <a:t>Updates have no effect</a:t>
            </a:r>
          </a:p>
          <a:p>
            <a:pPr/>
            <a:r>
              <a:t>Remove d from heap</a:t>
            </a:r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3429" y="2514600"/>
            <a:ext cx="4711701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38" name="Computer scientist sometimes differ from mathematicians in what is called a graph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Computer scientist sometimes differ from mathematicians in what is called a graph</a:t>
            </a:r>
          </a:p>
          <a:p>
            <a:pPr lvl="1"/>
            <a:r>
              <a:t>In Mathematics, a directed graph can </a:t>
            </a:r>
          </a:p>
          <a:p>
            <a:pPr lvl="2"/>
            <a:r>
              <a:t>Have only one edge at most between two vertices</a:t>
            </a:r>
          </a:p>
          <a:p>
            <a:pPr lvl="2"/>
            <a:r>
              <a:t>Cannot have an edge to the same vertex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5135" y="6610580"/>
            <a:ext cx="2609017" cy="1739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8121" y="6610580"/>
            <a:ext cx="2120649" cy="1862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13" name="Select g…"/>
          <p:cNvSpPr txBox="1"/>
          <p:nvPr>
            <p:ph type="body" sz="half" idx="1"/>
          </p:nvPr>
        </p:nvSpPr>
        <p:spPr>
          <a:xfrm>
            <a:off x="952500" y="2590800"/>
            <a:ext cx="6497395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g</a:t>
            </a:r>
          </a:p>
          <a:p>
            <a:pPr lvl="1"/>
            <a:r>
              <a:t>Only change is h gets 4</a:t>
            </a:r>
          </a:p>
          <a:p>
            <a:pPr/>
            <a:r>
              <a:t>Remove g from priority heap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590800"/>
            <a:ext cx="47117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17" name="Need to select f…"/>
          <p:cNvSpPr txBox="1"/>
          <p:nvPr>
            <p:ph type="body" sz="half" idx="1"/>
          </p:nvPr>
        </p:nvSpPr>
        <p:spPr>
          <a:xfrm>
            <a:off x="952500" y="2590800"/>
            <a:ext cx="613066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Need to select f</a:t>
            </a:r>
          </a:p>
          <a:p>
            <a:pPr lvl="1"/>
            <a:r>
              <a:t>Update only changes h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1839" y="2590800"/>
            <a:ext cx="4584701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21" name="Need to select h…"/>
          <p:cNvSpPr txBox="1"/>
          <p:nvPr>
            <p:ph type="body" sz="half" idx="1"/>
          </p:nvPr>
        </p:nvSpPr>
        <p:spPr>
          <a:xfrm>
            <a:off x="952500" y="2590800"/>
            <a:ext cx="613066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Need to select h</a:t>
            </a:r>
          </a:p>
          <a:p>
            <a:pPr lvl="1"/>
            <a:r>
              <a:t>Does not change any value</a:t>
            </a: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168" y="2514600"/>
            <a:ext cx="4584701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25" name="Need to select i as the only node left…"/>
          <p:cNvSpPr txBox="1"/>
          <p:nvPr>
            <p:ph type="body" sz="half" idx="1"/>
          </p:nvPr>
        </p:nvSpPr>
        <p:spPr>
          <a:xfrm>
            <a:off x="952500" y="2590800"/>
            <a:ext cx="613066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Need to select i as the only node left</a:t>
            </a:r>
          </a:p>
          <a:p>
            <a:pPr lvl="1"/>
            <a:r>
              <a:t>But that does not change any values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168" y="2590800"/>
            <a:ext cx="4584701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29" name="Dijkstra's algorithm can be generalized to weighted graph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Dijkstra's algorithm can be generalized to weighted graphs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32" name="Your turn…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Your turn</a:t>
            </a:r>
          </a:p>
          <a:p>
            <a:pPr/>
            <a:r>
              <a:t>Rule:</a:t>
            </a:r>
          </a:p>
          <a:p>
            <a:pPr lvl="1"/>
            <a:r>
              <a:t>Of course you choose smallest distance first, but you break ties in order of the alphabet, e.g. select a over f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464500"/>
            <a:ext cx="4635500" cy="430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36" name="Select s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s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046761"/>
            <a:ext cx="4902200" cy="459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40" name="Update a and f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Update a and f</a:t>
            </a:r>
          </a:p>
        </p:txBody>
      </p:sp>
      <p:pic>
        <p:nvPicPr>
          <p:cNvPr id="3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49022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44" name="Select a…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a</a:t>
            </a:r>
          </a:p>
          <a:p>
            <a:pPr lvl="1"/>
            <a:r>
              <a:t>Update b and d</a:t>
            </a:r>
          </a:p>
          <a:p>
            <a:pPr lvl="1"/>
            <a:r>
              <a:t>s stays the same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590800"/>
            <a:ext cx="49022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48" name="Select f (no choice here)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f (no choice here)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49022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raph 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Definition</a:t>
            </a:r>
          </a:p>
        </p:txBody>
      </p:sp>
      <p:sp>
        <p:nvSpPr>
          <p:cNvPr id="143" name="Mathematicians call a graph that allows multiple edges between the same pair of vert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Mathematicians call a graph that allows multiple edges between the same pair of vertices </a:t>
            </a:r>
          </a:p>
          <a:p>
            <a:pPr lvl="1"/>
            <a:r>
              <a:t>a multigraph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52" name="Select b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b 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590800"/>
            <a:ext cx="47752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56" name="Select d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d</a:t>
            </a: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47752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60" name="Double-click to edit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63" name="Select g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g</a:t>
            </a:r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3055" y="2413000"/>
            <a:ext cx="4775201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67" name="Select h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h</a:t>
            </a:r>
          </a:p>
        </p:txBody>
      </p:sp>
      <p:pic>
        <p:nvPicPr>
          <p:cNvPr id="3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413000"/>
            <a:ext cx="47752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2FCE6"/>
            </a:gs>
            <a:gs pos="100000">
              <a:srgbClr val="85F8C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71" name="Select c…"/>
          <p:cNvSpPr txBox="1"/>
          <p:nvPr>
            <p:ph type="body" sz="half" idx="1"/>
          </p:nvPr>
        </p:nvSpPr>
        <p:spPr>
          <a:xfrm>
            <a:off x="952500" y="2590800"/>
            <a:ext cx="487055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c</a:t>
            </a:r>
          </a:p>
          <a:p>
            <a:pPr lvl="1"/>
            <a:r>
              <a:t>We might as well stop here</a:t>
            </a:r>
          </a:p>
          <a:p>
            <a:pPr lvl="1"/>
            <a:r>
              <a:t>All updated values will be 4 or more, and every node has already a 3</a:t>
            </a: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3055" y="2590800"/>
            <a:ext cx="4775201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raph Re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Representations</a:t>
            </a:r>
          </a:p>
        </p:txBody>
      </p:sp>
      <p:sp>
        <p:nvSpPr>
          <p:cNvPr id="375" name="For computational purposes, we can use:…"/>
          <p:cNvSpPr txBox="1"/>
          <p:nvPr>
            <p:ph type="body" sz="half" idx="1"/>
          </p:nvPr>
        </p:nvSpPr>
        <p:spPr>
          <a:xfrm>
            <a:off x="952500" y="2590800"/>
            <a:ext cx="7338515" cy="6286500"/>
          </a:xfrm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For computational purposes, we can use: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List of vertices and list of edges as pairs</a:t>
            </a:r>
          </a:p>
          <a:p>
            <a:pPr lvl="1" marL="0" indent="0" defTabSz="572516">
              <a:spcBef>
                <a:spcPts val="2100"/>
              </a:spcBef>
              <a:buSzTx/>
              <a:buNone/>
              <a:defRPr sz="313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  <a:p>
            <a:pPr lvl="1" marL="0" indent="0" defTabSz="572516">
              <a:spcBef>
                <a:spcPts val="2100"/>
              </a:spcBef>
              <a:buSzTx/>
              <a:buNone/>
              <a:defRPr sz="313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  <a:p>
            <a:pPr lvl="1" marL="0" indent="0" defTabSz="572516">
              <a:spcBef>
                <a:spcPts val="2100"/>
              </a:spcBef>
              <a:buSzTx/>
              <a:buNone/>
              <a:defRPr sz="313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</m:oMath>
              </m:oMathPara>
            </a14:m>
          </a:p>
          <a:p>
            <a:pPr lvl="1" marL="0" indent="0" defTabSz="572516">
              <a:spcBef>
                <a:spcPts val="2100"/>
              </a:spcBef>
              <a:buSzTx/>
              <a:buNone/>
              <a:defRPr sz="313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3200"/>
          </a:p>
        </p:txBody>
      </p:sp>
      <p:pic>
        <p:nvPicPr>
          <p:cNvPr id="3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8900" y="3501166"/>
            <a:ext cx="4343400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Dijkstra's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Dijkstra's Algorithm</a:t>
            </a:r>
          </a:p>
        </p:txBody>
      </p:sp>
      <p:sp>
        <p:nvSpPr>
          <p:cNvPr id="379" name="Need to maintain a priority hea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maintain a priority heap</a:t>
            </a:r>
          </a:p>
          <a:p>
            <a:pPr lvl="1"/>
            <a:r>
              <a:t>Otherwise</a:t>
            </a:r>
          </a:p>
          <a:p>
            <a:pPr lvl="2"/>
            <a:r>
              <a:t>Look at every node</a:t>
            </a:r>
          </a:p>
          <a:p>
            <a:pPr lvl="2"/>
            <a:r>
              <a:t>And every edge twice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raph Re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Representations</a:t>
            </a:r>
          </a:p>
        </p:txBody>
      </p:sp>
      <p:sp>
        <p:nvSpPr>
          <p:cNvPr id="382" name="An adjacency list…"/>
          <p:cNvSpPr txBox="1"/>
          <p:nvPr>
            <p:ph type="body" sz="half" idx="1"/>
          </p:nvPr>
        </p:nvSpPr>
        <p:spPr>
          <a:xfrm>
            <a:off x="952500" y="2590800"/>
            <a:ext cx="640514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An adjacency list</a:t>
            </a:r>
          </a:p>
          <a:p>
            <a:pPr lvl="1"/>
            <a:r>
              <a:t>For every vertex the list of vertices to which there is an edge</a:t>
            </a: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265" y="2975774"/>
            <a:ext cx="4343401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a: b,e,f,i…"/>
          <p:cNvSpPr txBox="1"/>
          <p:nvPr/>
        </p:nvSpPr>
        <p:spPr>
          <a:xfrm>
            <a:off x="2211673" y="5127133"/>
            <a:ext cx="1943398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a: b,e,f,i</a:t>
            </a:r>
          </a:p>
          <a:p>
            <a:pPr/>
            <a:r>
              <a:t>b: a,c,i,j</a:t>
            </a:r>
          </a:p>
          <a:p>
            <a:pPr/>
            <a:r>
              <a:t>c: b,d,g,j</a:t>
            </a:r>
          </a:p>
          <a:p>
            <a:pPr/>
            <a:r>
              <a:t>d: c,e,g,h</a:t>
            </a:r>
          </a:p>
          <a:p>
            <a:pPr/>
            <a:r>
              <a:t>e: a,f,d,h</a:t>
            </a:r>
          </a:p>
          <a:p>
            <a:pPr/>
            <a:r>
              <a:t>f: a,e,h,i</a:t>
            </a:r>
          </a:p>
          <a:p>
            <a:pPr/>
            <a:r>
              <a:t>g: c,d,h,j</a:t>
            </a:r>
          </a:p>
          <a:p>
            <a:pPr/>
            <a:r>
              <a:t>h: d,e,f,g</a:t>
            </a:r>
          </a:p>
          <a:p>
            <a:pPr/>
            <a:r>
              <a:t>i: a,b,f,j</a:t>
            </a:r>
          </a:p>
          <a:p>
            <a:pPr/>
            <a:r>
              <a:t>j: b,c,g,i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raph Re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Representations</a:t>
            </a:r>
          </a:p>
        </p:txBody>
      </p:sp>
      <p:sp>
        <p:nvSpPr>
          <p:cNvPr id="387" name="An adjacency matrix…"/>
          <p:cNvSpPr txBox="1"/>
          <p:nvPr>
            <p:ph type="body" sz="half" idx="1"/>
          </p:nvPr>
        </p:nvSpPr>
        <p:spPr>
          <a:xfrm>
            <a:off x="952500" y="2590800"/>
            <a:ext cx="4688136" cy="6286500"/>
          </a:xfrm>
          <a:prstGeom prst="rect">
            <a:avLst/>
          </a:prstGeom>
        </p:spPr>
        <p:txBody>
          <a:bodyPr anchor="t"/>
          <a:lstStyle/>
          <a:p>
            <a:pPr marL="444499" indent="-444499">
              <a:defRPr sz="2600"/>
            </a:pPr>
            <a:r>
              <a:t>An adjacency matrix</a:t>
            </a:r>
          </a:p>
          <a:p>
            <a:pPr lvl="1">
              <a:defRPr sz="2600"/>
            </a:pPr>
            <a:r>
              <a:t>square matrix conceptually labeled with vertices</a:t>
            </a:r>
          </a:p>
          <a:p>
            <a:pPr lvl="1" marL="805656" indent="-361156"/>
            <a:r>
              <a:rPr sz="2600"/>
              <a:t>coefficient </a:t>
            </a:r>
            <a14:m>
              <m:oMath>
                <m:sSub>
                  <m:e>
                    <m: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2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eqArr>
                  <m:eqArrPr>
                    <m:ctrl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eqArrPr>
                  <m:e>
                    <m: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edge between</m:t>
                    </m:r>
                    <m:sSub>
                      <m:e>
                        <m:argPr>
                          <m:scrLvl m:val="0"/>
                        </m:argPr>
                        <m:r>
                          <a:rPr xmlns:a="http://schemas.openxmlformats.org/drawingml/2006/main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argPr>
                          <m:scrLvl m:val="0"/>
                        </m:argPr>
                        <m:r>
                          <a:rPr xmlns:a="http://schemas.openxmlformats.org/drawingml/2006/main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sSub>
                      <m:e>
                        <m:argPr>
                          <m:scrLvl m:val="0"/>
                        </m:argPr>
                        <m:r>
                          <a:rPr xmlns:a="http://schemas.openxmlformats.org/drawingml/2006/main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argPr>
                          <m:scrLvl m:val="0"/>
                        </m:argPr>
                        <m:r>
                          <a:rPr xmlns:a="http://schemas.openxmlformats.org/drawingml/2006/main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e>
                  <m:e>
                    <m: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otherwise</m:t>
                    </m:r>
                  </m:e>
                </m:eqArr>
              </m:oMath>
            </a14:m>
          </a:p>
        </p:txBody>
      </p:sp>
      <p:pic>
        <p:nvPicPr>
          <p:cNvPr id="3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0751" y="6121400"/>
            <a:ext cx="3243978" cy="30353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89" name="Table"/>
          <p:cNvGraphicFramePr/>
          <p:nvPr/>
        </p:nvGraphicFramePr>
        <p:xfrm>
          <a:off x="8355112" y="2882900"/>
          <a:ext cx="5334001" cy="62865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45209"/>
                <a:gridCol w="345209"/>
                <a:gridCol w="345209"/>
                <a:gridCol w="345209"/>
                <a:gridCol w="345209"/>
                <a:gridCol w="345209"/>
                <a:gridCol w="345209"/>
                <a:gridCol w="345209"/>
                <a:gridCol w="345209"/>
                <a:gridCol w="345209"/>
                <a:gridCol w="345209"/>
              </a:tblGrid>
              <a:tr h="34290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j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9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j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raph Re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Representations</a:t>
            </a:r>
          </a:p>
        </p:txBody>
      </p:sp>
      <p:sp>
        <p:nvSpPr>
          <p:cNvPr id="146" name="To understand graphs, we can u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understand graphs, we can use:</a:t>
            </a:r>
          </a:p>
          <a:p>
            <a:pPr lvl="1"/>
            <a:r>
              <a:t>The visual representation</a:t>
            </a:r>
          </a:p>
          <a:p>
            <a:pPr lvl="2"/>
            <a:r>
              <a:t>E.g. The neighbor graph</a:t>
            </a:r>
          </a:p>
          <a:p>
            <a:pPr lvl="2"/>
            <a:r>
              <a:t>Take a political map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8724" y="3477245"/>
            <a:ext cx="6054842" cy="4513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Number of Vertices and Ed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Number of Vertices and Edges</a:t>
            </a:r>
          </a:p>
        </p:txBody>
      </p:sp>
      <p:sp>
        <p:nvSpPr>
          <p:cNvPr id="392" name="Graph   with vertices   and ed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Graph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vertices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and edges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</a:p>
          <a:p>
            <a:pPr lvl="1"/>
            <a:r>
              <a:t>Whether directed or undirected, graph can have as many edges as there are pairs of vertices</a:t>
            </a:r>
          </a:p>
          <a:p>
            <a:pPr lvl="1"/>
            <a:r>
              <a:t>The latter is 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noBar"/>
                      </m:fPr>
                      <m:num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e>
                </m:d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</a:p>
          <a:p>
            <a:pPr lvl="1"/>
            <a:r>
              <a:t>Number of edges is at most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sSup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Number of Vertices and Ed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Number of Vertices and Edges</a:t>
            </a:r>
          </a:p>
        </p:txBody>
      </p:sp>
      <p:sp>
        <p:nvSpPr>
          <p:cNvPr id="395" name="Graph   with vertices   and ed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Graph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vertices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r>
              <a:t> and edges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</a:p>
          <a:p>
            <a:pPr lvl="1"/>
            <a:r>
              <a:t>Graph algorithms usually need to look at each edge at least once</a:t>
            </a:r>
          </a:p>
          <a:p>
            <a:pPr lvl="2"/>
            <a:r>
              <a:t>there are some idiosyncratic exceptions</a:t>
            </a:r>
          </a:p>
          <a:p>
            <a:pPr lvl="2"/>
            <a:r>
              <a:t>They usually run in time at least </a:t>
            </a:r>
            <a14:m>
              <m:oMath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However, many important graphs are </a:t>
            </a:r>
            <a:r>
              <a:rPr i="1" u="sng"/>
              <a:t>sparse</a:t>
            </a:r>
            <a:r>
              <a:t>:</a:t>
            </a:r>
          </a:p>
          <a:p>
            <a:pPr lvl="2"/>
            <a:r>
              <a:t>No edge between most pairs of vertices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398" name="We can use a directed graph in order to represent a precedence re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a directed graph in order to represent a precedence relation</a:t>
            </a:r>
          </a:p>
          <a:p>
            <a:pPr lvl="1"/>
            <a:r>
              <a:t>Topological sort:</a:t>
            </a:r>
          </a:p>
          <a:p>
            <a:pPr lvl="2"/>
            <a:r>
              <a:t>Given a directed graph:</a:t>
            </a:r>
          </a:p>
          <a:p>
            <a:pPr lvl="3"/>
            <a:r>
              <a:t>Order all vertices in an order such that an edge always goes from a preceding to a succeeding vertex</a:t>
            </a:r>
          </a:p>
          <a:p>
            <a:pPr lvl="3"/>
            <a:r>
              <a:t>Or show that this is impossible because there is a cycle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01" name="Example 1:…"/>
          <p:cNvSpPr txBox="1"/>
          <p:nvPr>
            <p:ph type="body" sz="half" idx="1"/>
          </p:nvPr>
        </p:nvSpPr>
        <p:spPr>
          <a:xfrm>
            <a:off x="952500" y="2590800"/>
            <a:ext cx="678844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 1:</a:t>
            </a:r>
          </a:p>
          <a:p>
            <a:pPr lvl="1"/>
            <a:r>
              <a:t>Can arrange all vertices such that arrows only go down</a:t>
            </a:r>
          </a:p>
          <a:p>
            <a:pPr lvl="1"/>
            <a:r>
              <a:t>Sort is a,b,c,d,e,f,g,h,i,j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5550" y="2590800"/>
            <a:ext cx="2422426" cy="599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400" y="5257173"/>
            <a:ext cx="4470400" cy="332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3"/>
      <p:bldP build="whole" bldLvl="1" animBg="1" rev="0" advAuto="0" spid="403" grpId="2"/>
      <p:bldP build="p" bldLvl="5" animBg="1" rev="0" advAuto="0" spid="401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0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There is a cycle, a topological sort is not possible</a:t>
            </a:r>
          </a:p>
        </p:txBody>
      </p:sp>
      <p:pic>
        <p:nvPicPr>
          <p:cNvPr id="4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4550719"/>
            <a:ext cx="4195118" cy="2696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4550719"/>
            <a:ext cx="4978400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1"/>
      <p:bldP build="whole" bldLvl="1" animBg="1" rev="0" advAuto="0" spid="408" grpId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11" name="A simple algorith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A simple algorithm: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Go to the adjacency list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Find a vertex with empty list, add it to a list, and remove it from the graph</a:t>
            </a:r>
          </a:p>
        </p:txBody>
      </p:sp>
      <p:pic>
        <p:nvPicPr>
          <p:cNvPr id="4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3892550"/>
            <a:ext cx="49784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a: b,c,h…"/>
          <p:cNvSpPr txBox="1"/>
          <p:nvPr/>
        </p:nvSpPr>
        <p:spPr>
          <a:xfrm>
            <a:off x="2828230" y="397510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16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List contains </a:t>
            </a:r>
            <a14:m>
              <m:oMath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17" name="a: b,c,h…"/>
          <p:cNvSpPr txBox="1"/>
          <p:nvPr/>
        </p:nvSpPr>
        <p:spPr>
          <a:xfrm>
            <a:off x="2269430" y="344170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</a:t>
            </a:r>
            <a:r>
              <a:rPr>
                <a:solidFill>
                  <a:srgbClr val="D6D5D5"/>
                </a:solidFill>
              </a:rPr>
              <a:t>c,</a:t>
            </a:r>
            <a:r>
              <a:t>h</a:t>
            </a:r>
          </a:p>
          <a:p>
            <a:pPr/>
            <a:r>
              <a:t>b: 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t>d: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4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1700" y="3270250"/>
            <a:ext cx="49784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21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g and add it to the list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22" name="a: b,c,h…"/>
          <p:cNvSpPr txBox="1"/>
          <p:nvPr/>
        </p:nvSpPr>
        <p:spPr>
          <a:xfrm>
            <a:off x="1494730" y="342900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</a:t>
            </a:r>
            <a:r>
              <a:rPr>
                <a:solidFill>
                  <a:srgbClr val="D6D5D5"/>
                </a:solidFill>
              </a:rPr>
              <a:t>c,</a:t>
            </a:r>
            <a:r>
              <a:t>h</a:t>
            </a:r>
          </a:p>
          <a:p>
            <a:pPr/>
            <a:r>
              <a:t>b: 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t>d: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e</a:t>
            </a:r>
          </a:p>
          <a:p>
            <a:pPr/>
            <a:r>
              <a:t>i: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/>
            <a:r>
              <a:t>j: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276600"/>
            <a:ext cx="49784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26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i and add it to the list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27" name="a: b,c,h…"/>
          <p:cNvSpPr txBox="1"/>
          <p:nvPr/>
        </p:nvSpPr>
        <p:spPr>
          <a:xfrm>
            <a:off x="1482030" y="339090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</a:t>
            </a:r>
            <a:r>
              <a:rPr>
                <a:solidFill>
                  <a:srgbClr val="D6D5D5"/>
                </a:solidFill>
              </a:rPr>
              <a:t>c,</a:t>
            </a:r>
            <a:r>
              <a:t>h</a:t>
            </a:r>
          </a:p>
          <a:p>
            <a:pPr/>
            <a:r>
              <a:t>b: 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t>d: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e</a:t>
            </a:r>
          </a:p>
          <a:p>
            <a:pPr/>
            <a:r>
              <a:rPr>
                <a:solidFill>
                  <a:srgbClr val="D6D5D5"/>
                </a:solidFill>
              </a:rPr>
              <a:t>i:</a:t>
            </a:r>
            <a:r>
              <a:t>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/>
            <a:r>
              <a:t>j:</a:t>
            </a:r>
          </a:p>
        </p:txBody>
      </p:sp>
      <p:pic>
        <p:nvPicPr>
          <p:cNvPr id="4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276600"/>
            <a:ext cx="36830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31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d and add it to the list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32" name="a: b,c,h…"/>
          <p:cNvSpPr txBox="1"/>
          <p:nvPr/>
        </p:nvSpPr>
        <p:spPr>
          <a:xfrm>
            <a:off x="1494730" y="34353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</a:t>
            </a:r>
            <a:r>
              <a:rPr>
                <a:solidFill>
                  <a:srgbClr val="D6D5D5"/>
                </a:solidFill>
              </a:rPr>
              <a:t>c,</a:t>
            </a:r>
            <a:r>
              <a:t>h</a:t>
            </a:r>
          </a:p>
          <a:p>
            <a:pPr/>
            <a:r>
              <a:t>b: </a:t>
            </a:r>
            <a:r>
              <a:rPr>
                <a:solidFill>
                  <a:srgbClr val="D6D5D5"/>
                </a:solidFill>
              </a:rPr>
              <a:t>d,</a:t>
            </a:r>
            <a:r>
              <a:t>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rPr>
                <a:solidFill>
                  <a:srgbClr val="D6D5D5"/>
                </a:solidFill>
              </a:rPr>
              <a:t>d:</a:t>
            </a:r>
            <a:r>
              <a:t>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e</a:t>
            </a:r>
          </a:p>
          <a:p>
            <a:pPr/>
            <a:r>
              <a:rPr>
                <a:solidFill>
                  <a:srgbClr val="D6D5D5"/>
                </a:solidFill>
              </a:rPr>
              <a:t>i:</a:t>
            </a:r>
            <a:r>
              <a:t>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/>
            <a:r>
              <a:t>j:</a:t>
            </a:r>
          </a:p>
        </p:txBody>
      </p:sp>
      <p:pic>
        <p:nvPicPr>
          <p:cNvPr id="4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00" y="3435350"/>
            <a:ext cx="36830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raph Re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Representations</a:t>
            </a:r>
          </a:p>
        </p:txBody>
      </p:sp>
      <p:sp>
        <p:nvSpPr>
          <p:cNvPr id="150" name="Examples:…"/>
          <p:cNvSpPr txBox="1"/>
          <p:nvPr>
            <p:ph type="body" sz="half" idx="1"/>
          </p:nvPr>
        </p:nvSpPr>
        <p:spPr>
          <a:xfrm>
            <a:off x="952500" y="2590800"/>
            <a:ext cx="429774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Examples:</a:t>
            </a:r>
          </a:p>
          <a:p>
            <a:pPr lvl="1"/>
            <a:r>
              <a:t>Place a vertex in every entity (state, not DDFF)</a:t>
            </a:r>
          </a:p>
          <a:p>
            <a:pPr lvl="1"/>
            <a:r>
              <a:t>Connect vertices if the entities have a common border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690" y="2329287"/>
            <a:ext cx="8433110" cy="628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36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f and add it to the list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37" name="a: b,c,h…"/>
          <p:cNvSpPr txBox="1"/>
          <p:nvPr/>
        </p:nvSpPr>
        <p:spPr>
          <a:xfrm>
            <a:off x="1494730" y="34353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</a:t>
            </a:r>
            <a:r>
              <a:rPr>
                <a:solidFill>
                  <a:srgbClr val="D6D5D5"/>
                </a:solidFill>
              </a:rPr>
              <a:t>c,</a:t>
            </a:r>
            <a:r>
              <a:t>h</a:t>
            </a:r>
          </a:p>
          <a:p>
            <a:pPr/>
            <a:r>
              <a:t>b: </a:t>
            </a:r>
            <a:r>
              <a:rPr>
                <a:solidFill>
                  <a:srgbClr val="D6D5D5"/>
                </a:solidFill>
              </a:rPr>
              <a:t>d,</a:t>
            </a:r>
            <a:r>
              <a:t>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rPr>
                <a:solidFill>
                  <a:srgbClr val="D6D5D5"/>
                </a:solidFill>
              </a:rPr>
              <a:t>d:</a:t>
            </a:r>
            <a:r>
              <a:t>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 </a:t>
            </a:r>
            <a:r>
              <a:rPr>
                <a:solidFill>
                  <a:srgbClr val="D6D5D5"/>
                </a:solidFill>
              </a:rPr>
              <a:t>f</a:t>
            </a:r>
          </a:p>
          <a:p>
            <a:pPr/>
            <a:r>
              <a:rPr>
                <a:solidFill>
                  <a:srgbClr val="D6D5D5"/>
                </a:solidFill>
              </a:rPr>
              <a:t>f:</a:t>
            </a:r>
            <a:r>
              <a:t>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e</a:t>
            </a:r>
          </a:p>
          <a:p>
            <a:pPr/>
            <a:r>
              <a:rPr>
                <a:solidFill>
                  <a:srgbClr val="D6D5D5"/>
                </a:solidFill>
              </a:rPr>
              <a:t>i: g</a:t>
            </a:r>
            <a:endParaRPr>
              <a:solidFill>
                <a:srgbClr val="D6D5D5"/>
              </a:solidFill>
            </a:endParaRPr>
          </a:p>
          <a:p>
            <a:pPr/>
            <a:r>
              <a:t>j:</a:t>
            </a:r>
          </a:p>
        </p:txBody>
      </p:sp>
      <p:pic>
        <p:nvPicPr>
          <p:cNvPr id="4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7100" y="3435350"/>
            <a:ext cx="3683000" cy="306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41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j and add it to the list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42" name="a: b,c,h…"/>
          <p:cNvSpPr txBox="1"/>
          <p:nvPr/>
        </p:nvSpPr>
        <p:spPr>
          <a:xfrm>
            <a:off x="1494730" y="34353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</a:t>
            </a:r>
            <a:r>
              <a:rPr>
                <a:solidFill>
                  <a:srgbClr val="D6D5D5"/>
                </a:solidFill>
              </a:rPr>
              <a:t>,c</a:t>
            </a:r>
            <a:r>
              <a:t>,h</a:t>
            </a:r>
          </a:p>
          <a:p>
            <a:pPr/>
            <a:r>
              <a:t>b: </a:t>
            </a:r>
            <a:r>
              <a:rPr>
                <a:solidFill>
                  <a:srgbClr val="D6D5D5"/>
                </a:solidFill>
              </a:rPr>
              <a:t>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rPr>
                <a:solidFill>
                  <a:srgbClr val="D6D5D5"/>
                </a:solidFill>
              </a:rPr>
              <a:t>d:</a:t>
            </a:r>
            <a:r>
              <a:t>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 </a:t>
            </a:r>
            <a:r>
              <a:rPr>
                <a:solidFill>
                  <a:srgbClr val="D6D5D5"/>
                </a:solidFill>
              </a:rPr>
              <a:t>f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e</a:t>
            </a:r>
          </a:p>
          <a:p>
            <a:pPr/>
            <a:r>
              <a:rPr>
                <a:solidFill>
                  <a:srgbClr val="D6D5D5"/>
                </a:solidFill>
              </a:rPr>
              <a:t>i:</a:t>
            </a:r>
            <a:r>
              <a:t>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j:</a:t>
            </a:r>
          </a:p>
        </p:txBody>
      </p:sp>
      <p:pic>
        <p:nvPicPr>
          <p:cNvPr id="4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150" y="3435350"/>
            <a:ext cx="35179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46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b and add it to the list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47" name="a: b,c,h…"/>
          <p:cNvSpPr txBox="1"/>
          <p:nvPr/>
        </p:nvSpPr>
        <p:spPr>
          <a:xfrm>
            <a:off x="1494730" y="34353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</a:t>
            </a:r>
            <a:r>
              <a:rPr>
                <a:solidFill>
                  <a:srgbClr val="D6D5D5"/>
                </a:solidFill>
              </a:rPr>
              <a:t> b,c,</a:t>
            </a:r>
            <a:r>
              <a:t>h</a:t>
            </a:r>
          </a:p>
          <a:p>
            <a:pPr/>
            <a:r>
              <a:rPr>
                <a:solidFill>
                  <a:srgbClr val="D6D5D5"/>
                </a:solidFill>
              </a:rPr>
              <a:t>b:</a:t>
            </a:r>
            <a:r>
              <a:t> </a:t>
            </a:r>
            <a:r>
              <a:rPr>
                <a:solidFill>
                  <a:srgbClr val="D6D5D5"/>
                </a:solidFill>
              </a:rPr>
              <a:t>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rPr>
                <a:solidFill>
                  <a:srgbClr val="D6D5D5"/>
                </a:solidFill>
              </a:rPr>
              <a:t>d:</a:t>
            </a:r>
            <a:r>
              <a:t>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/>
            <a:r>
              <a:t>e:</a:t>
            </a:r>
            <a:r>
              <a:rPr>
                <a:solidFill>
                  <a:srgbClr val="D6D5D5"/>
                </a:solidFill>
              </a:rPr>
              <a:t> f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e</a:t>
            </a:r>
          </a:p>
          <a:p>
            <a:pPr/>
            <a:r>
              <a:rPr>
                <a:solidFill>
                  <a:srgbClr val="D6D5D5"/>
                </a:solidFill>
              </a:rPr>
              <a:t>i:</a:t>
            </a:r>
            <a:r>
              <a:t>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j:</a:t>
            </a:r>
          </a:p>
        </p:txBody>
      </p:sp>
      <p:pic>
        <p:nvPicPr>
          <p:cNvPr id="4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7950" y="3435350"/>
            <a:ext cx="13335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51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e and add it to the list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52" name="a: b,c,h…"/>
          <p:cNvSpPr txBox="1"/>
          <p:nvPr/>
        </p:nvSpPr>
        <p:spPr>
          <a:xfrm>
            <a:off x="1494730" y="34353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</a:t>
            </a:r>
            <a:r>
              <a:rPr>
                <a:solidFill>
                  <a:srgbClr val="D6D5D5"/>
                </a:solidFill>
              </a:rPr>
              <a:t> b,c,</a:t>
            </a:r>
            <a:r>
              <a:t>h</a:t>
            </a:r>
          </a:p>
          <a:p>
            <a:pPr/>
            <a:r>
              <a:rPr>
                <a:solidFill>
                  <a:srgbClr val="D6D5D5"/>
                </a:solidFill>
              </a:rPr>
              <a:t>b:</a:t>
            </a:r>
            <a:r>
              <a:t> </a:t>
            </a:r>
            <a:r>
              <a:rPr>
                <a:solidFill>
                  <a:srgbClr val="D6D5D5"/>
                </a:solidFill>
              </a:rPr>
              <a:t>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rPr>
                <a:solidFill>
                  <a:srgbClr val="D6D5D5"/>
                </a:solidFill>
              </a:rPr>
              <a:t>d:</a:t>
            </a:r>
            <a:r>
              <a:t>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e: f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t>h: </a:t>
            </a:r>
            <a:r>
              <a:rPr>
                <a:solidFill>
                  <a:srgbClr val="D6D5D5"/>
                </a:solidFill>
              </a:rPr>
              <a:t>e</a:t>
            </a:r>
          </a:p>
          <a:p>
            <a:pPr/>
            <a:r>
              <a:rPr>
                <a:solidFill>
                  <a:srgbClr val="D6D5D5"/>
                </a:solidFill>
              </a:rPr>
              <a:t>i:</a:t>
            </a:r>
            <a:r>
              <a:t>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j:</a:t>
            </a:r>
          </a:p>
        </p:txBody>
      </p:sp>
      <p:pic>
        <p:nvPicPr>
          <p:cNvPr id="4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1650" y="3435350"/>
            <a:ext cx="1333500" cy="96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56" name="A simpl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simple algorithm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Remove a and add it to the list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</p:txBody>
      </p:sp>
      <p:sp>
        <p:nvSpPr>
          <p:cNvPr id="457" name="a: b,c,h…"/>
          <p:cNvSpPr txBox="1"/>
          <p:nvPr/>
        </p:nvSpPr>
        <p:spPr>
          <a:xfrm>
            <a:off x="1494730" y="34353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</a:t>
            </a:r>
            <a:r>
              <a:rPr>
                <a:solidFill>
                  <a:srgbClr val="D6D5D5"/>
                </a:solidFill>
              </a:rPr>
              <a:t> b,c,h</a:t>
            </a:r>
            <a:endParaRPr>
              <a:solidFill>
                <a:srgbClr val="D6D5D5"/>
              </a:solidFill>
            </a:endParaRPr>
          </a:p>
          <a:p>
            <a:pPr/>
            <a:r>
              <a:rPr>
                <a:solidFill>
                  <a:srgbClr val="D6D5D5"/>
                </a:solidFill>
              </a:rPr>
              <a:t>b:</a:t>
            </a:r>
            <a:r>
              <a:t> </a:t>
            </a:r>
            <a:r>
              <a:rPr>
                <a:solidFill>
                  <a:srgbClr val="D6D5D5"/>
                </a:solidFill>
              </a:rPr>
              <a:t>d,j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c:</a:t>
            </a:r>
          </a:p>
          <a:p>
            <a:pPr/>
            <a:r>
              <a:rPr>
                <a:solidFill>
                  <a:srgbClr val="D6D5D5"/>
                </a:solidFill>
              </a:rPr>
              <a:t>d:</a:t>
            </a:r>
            <a:r>
              <a:t> </a:t>
            </a:r>
            <a:r>
              <a:rPr>
                <a:solidFill>
                  <a:srgbClr val="D6D5D5"/>
                </a:solidFill>
              </a:rPr>
              <a:t>c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e: f</a:t>
            </a:r>
          </a:p>
          <a:p>
            <a:pPr>
              <a:defRPr>
                <a:solidFill>
                  <a:srgbClr val="D6D5D5"/>
                </a:solidFill>
              </a:defRPr>
            </a:pPr>
            <a:r>
              <a:t>f: </a:t>
            </a:r>
          </a:p>
          <a:p>
            <a:pPr/>
            <a:r>
              <a:rPr>
                <a:solidFill>
                  <a:srgbClr val="D6D5D5"/>
                </a:solidFill>
              </a:rPr>
              <a:t>g:</a:t>
            </a:r>
            <a:r>
              <a:t> </a:t>
            </a:r>
          </a:p>
          <a:p>
            <a:pPr/>
            <a:r>
              <a:rPr>
                <a:solidFill>
                  <a:srgbClr val="D6D5D5"/>
                </a:solidFill>
              </a:rPr>
              <a:t>h:</a:t>
            </a:r>
            <a:r>
              <a:t> </a:t>
            </a:r>
            <a:r>
              <a:rPr>
                <a:solidFill>
                  <a:srgbClr val="D6D5D5"/>
                </a:solidFill>
              </a:rPr>
              <a:t>e</a:t>
            </a:r>
          </a:p>
          <a:p>
            <a:pPr/>
            <a:r>
              <a:rPr>
                <a:solidFill>
                  <a:srgbClr val="D6D5D5"/>
                </a:solidFill>
              </a:rPr>
              <a:t>i:</a:t>
            </a:r>
            <a:r>
              <a:t> </a:t>
            </a:r>
            <a:r>
              <a:rPr>
                <a:solidFill>
                  <a:srgbClr val="D6D5D5"/>
                </a:solidFill>
              </a:rPr>
              <a:t>g</a:t>
            </a:r>
            <a:endParaRPr>
              <a:solidFill>
                <a:srgbClr val="D6D5D5"/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j: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1650" y="3435350"/>
            <a:ext cx="1333500" cy="96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61" name="The reverse list is the topological sort: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 reverse list is the topological sort: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  <p:pic>
        <p:nvPicPr>
          <p:cNvPr id="4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3800" y="4876800"/>
            <a:ext cx="49784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65" name="In this version, we h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this version, we have</a:t>
            </a:r>
          </a:p>
          <a:p>
            <a:pPr lvl="1"/>
            <a:r>
              <a:t>To determine the length of the adjacency list</a:t>
            </a:r>
          </a:p>
          <a:p>
            <a:pPr lvl="1"/>
            <a:r>
              <a:t>After selecting a vertex, delete that vertex from all the adjacency lists</a:t>
            </a:r>
          </a:p>
          <a:p>
            <a:pPr/>
            <a:r>
              <a:t>The latter means scanning all adjacency lists repeatedly</a:t>
            </a:r>
          </a:p>
          <a:p>
            <a:pPr/>
            <a:r>
              <a:t>This is inefficient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CCDF"/>
            </a:gs>
            <a:gs pos="100000">
              <a:srgbClr val="F6D2B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68" name="Question:  How can we do this better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Question:  How can we do this better?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71" name="Instead of optimizing the search for vertices, we can optimize the selection of the vertex for remov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Instead of optimizing the search for vertices, we can optimize the selection of the vertex for removal</a:t>
            </a:r>
          </a:p>
          <a:p>
            <a:pPr/>
            <a:r>
              <a:t>Better algorithm:</a:t>
            </a:r>
          </a:p>
          <a:p>
            <a:pPr lvl="1"/>
            <a:r>
              <a:t>Find the in-degree for all vertices</a:t>
            </a:r>
          </a:p>
          <a:p>
            <a:pPr lvl="2"/>
            <a:r>
              <a:t>That is the number of edges going into a vertex</a:t>
            </a:r>
          </a:p>
          <a:p>
            <a:pPr lvl="2"/>
            <a:r>
              <a:t>While there are vertices with in-degree 0</a:t>
            </a:r>
          </a:p>
          <a:p>
            <a:pPr lvl="3"/>
            <a:r>
              <a:t>Remove the vertex</a:t>
            </a:r>
          </a:p>
          <a:p>
            <a:pPr lvl="3"/>
            <a:r>
              <a:t>Update the in-degrees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74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Initialize in-degree 0 for all vertices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3390900"/>
            <a:ext cx="49784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a: b,c,h…"/>
          <p:cNvSpPr txBox="1"/>
          <p:nvPr/>
        </p:nvSpPr>
        <p:spPr>
          <a:xfrm>
            <a:off x="1367730" y="339090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 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raph Repres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Graph Representations</a:t>
            </a:r>
          </a:p>
        </p:txBody>
      </p:sp>
      <p:sp>
        <p:nvSpPr>
          <p:cNvPr id="154" name="Vertices are stations…"/>
          <p:cNvSpPr txBox="1"/>
          <p:nvPr>
            <p:ph type="body" sz="half" idx="1"/>
          </p:nvPr>
        </p:nvSpPr>
        <p:spPr>
          <a:xfrm>
            <a:off x="952500" y="2590800"/>
            <a:ext cx="509451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Vertices are stations</a:t>
            </a:r>
          </a:p>
          <a:p>
            <a:pPr/>
            <a:r>
              <a:t>Edges represent a connection via underground or light rail</a:t>
            </a:r>
          </a:p>
          <a:p>
            <a:pPr/>
            <a:r>
              <a:t>This is </a:t>
            </a:r>
            <a:r>
              <a:rPr u="sng"/>
              <a:t>multi-graph</a:t>
            </a:r>
            <a:r>
              <a:t> because several edges can connect a station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1189" y="2997355"/>
            <a:ext cx="5986522" cy="547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7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Initialize in-degree 0 for all vertices</a:t>
            </a:r>
          </a:p>
        </p:txBody>
      </p:sp>
      <p:sp>
        <p:nvSpPr>
          <p:cNvPr id="480" name="a: b,c,h…"/>
          <p:cNvSpPr txBox="1"/>
          <p:nvPr/>
        </p:nvSpPr>
        <p:spPr>
          <a:xfrm>
            <a:off x="1621730" y="3342783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4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3300" y="3342783"/>
            <a:ext cx="5181600" cy="344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84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Example: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Go through the adjacency list.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For each vertex in an adjacency list, add 1 to the in-degree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For a, we change three in-degrees</a:t>
            </a:r>
          </a:p>
        </p:txBody>
      </p:sp>
      <p:sp>
        <p:nvSpPr>
          <p:cNvPr id="485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4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4400" y="3022600"/>
            <a:ext cx="5181600" cy="344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8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Example: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Go through the adjacency list.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After processing all adjacency lists, we have the correct in-degrees</a:t>
            </a:r>
          </a:p>
        </p:txBody>
      </p:sp>
      <p:sp>
        <p:nvSpPr>
          <p:cNvPr id="490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4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244850"/>
            <a:ext cx="51816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7600" y="572135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49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Example: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Now we start the removal phase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We need to find a vertex with in-degree 0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How can we make this more efficient?</a:t>
            </a:r>
          </a:p>
        </p:txBody>
      </p:sp>
      <p:sp>
        <p:nvSpPr>
          <p:cNvPr id="496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4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244850"/>
            <a:ext cx="51816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4100" y="568325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0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Example: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Now we start the removal phase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We need to find a vertex with in-degree 0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Could place the vertices in a heap</a:t>
            </a:r>
          </a:p>
        </p:txBody>
      </p:sp>
      <p:sp>
        <p:nvSpPr>
          <p:cNvPr id="502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244850"/>
            <a:ext cx="51816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4100" y="568325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0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Example: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We select a for the removal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We go through its adjacency list and reset the in-degrees of the nodes there</a:t>
            </a:r>
          </a:p>
        </p:txBody>
      </p:sp>
      <p:sp>
        <p:nvSpPr>
          <p:cNvPr id="508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3244850"/>
            <a:ext cx="5181600" cy="344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8700" y="573405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13" name="Exampl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Example: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We select a for the removal: 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We go through its adjacency list and reset the in-degrees of the nodes there</a:t>
            </a:r>
          </a:p>
        </p:txBody>
      </p:sp>
      <p:sp>
        <p:nvSpPr>
          <p:cNvPr id="514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00" y="3155950"/>
            <a:ext cx="5181600" cy="320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700" y="12007850"/>
            <a:ext cx="2794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0600" y="530860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2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Example:</a:t>
            </a: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  <a:r>
              <a:t>We update our heap and select one of the 0-in-degree vertices: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b: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and update the in-degrees of d and j</a:t>
            </a:r>
          </a:p>
        </p:txBody>
      </p:sp>
      <p:sp>
        <p:nvSpPr>
          <p:cNvPr id="521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7700" y="3384550"/>
            <a:ext cx="5181600" cy="298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3841750"/>
            <a:ext cx="2794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2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Example:</a:t>
            </a: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  <a:r>
              <a:t>We update our heap and select one of the 0-in-degree vertices: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b: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and update the in-degrees of d and j</a:t>
            </a:r>
          </a:p>
        </p:txBody>
      </p:sp>
      <p:sp>
        <p:nvSpPr>
          <p:cNvPr id="527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3384550"/>
            <a:ext cx="51816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opological 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Sort</a:t>
            </a:r>
          </a:p>
        </p:txBody>
      </p:sp>
      <p:sp>
        <p:nvSpPr>
          <p:cNvPr id="53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Example: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We now randomly pick on of the vertices with degree 0, let's pick i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Deleting it means just decrementing the in-degree of g</a:t>
            </a:r>
          </a:p>
        </p:txBody>
      </p:sp>
      <p:sp>
        <p:nvSpPr>
          <p:cNvPr id="532" name="a: b,c,h…"/>
          <p:cNvSpPr txBox="1"/>
          <p:nvPr/>
        </p:nvSpPr>
        <p:spPr>
          <a:xfrm>
            <a:off x="1621730" y="3155950"/>
            <a:ext cx="1577579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D6D5D5"/>
                </a:solidFill>
              </a:defRPr>
            </a:pPr>
            <a:r>
              <a:t>a: b,c,h</a:t>
            </a:r>
            <a:endParaRPr b="1"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>
                <a:solidFill>
                  <a:srgbClr val="D6D5D5"/>
                </a:solidFill>
              </a:defRPr>
            </a:pPr>
            <a:r>
              <a:t>b: d,j</a:t>
            </a:r>
          </a:p>
          <a:p>
            <a:pPr/>
            <a:r>
              <a:t>c:</a:t>
            </a:r>
          </a:p>
          <a:p>
            <a:pPr/>
            <a:r>
              <a:t>d: c,j</a:t>
            </a:r>
          </a:p>
          <a:p>
            <a:pPr/>
            <a:r>
              <a:t>e: f</a:t>
            </a:r>
          </a:p>
          <a:p>
            <a:pPr/>
            <a:r>
              <a:t>f: </a:t>
            </a:r>
          </a:p>
          <a:p>
            <a:pPr/>
            <a:r>
              <a:t>g: </a:t>
            </a:r>
          </a:p>
          <a:p>
            <a:pPr/>
            <a:r>
              <a:t>h: e</a:t>
            </a:r>
          </a:p>
          <a:p>
            <a:pPr/>
            <a:r>
              <a:t>i: g</a:t>
            </a:r>
          </a:p>
          <a:p>
            <a:pPr/>
            <a:r>
              <a:t>j:</a:t>
            </a:r>
          </a:p>
        </p:txBody>
      </p:sp>
      <p:pic>
        <p:nvPicPr>
          <p:cNvPr id="5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3384550"/>
            <a:ext cx="51816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