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duction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Reductions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 New Formal Definition of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A New Formal Definition of </a:t>
            </a:r>
          </a:p>
          <a:p>
            <a:pPr defTabSz="443991">
              <a:defRPr sz="6080"/>
            </a:pP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- complete</a:t>
            </a:r>
            <a:endParaRPr sz="8000"/>
          </a:p>
        </p:txBody>
      </p:sp>
      <p:sp>
        <p:nvSpPr>
          <p:cNvPr id="152" name="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m:rPr>
                    <m:scr m:val="script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is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nor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complete</m:t>
                </m:r>
              </m:oMath>
            </a14:m>
          </a:p>
          <a:p>
            <a:pPr lvl="1"/>
            <a:r>
              <a:t>IF AND ONLY IF</a:t>
            </a:r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m:rPr>
                      <m:scr m:val="script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cr m:val="script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 New Formal Definition of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A New Formal Definition of </a:t>
            </a:r>
          </a:p>
          <a:p>
            <a:pPr defTabSz="443991">
              <a:defRPr sz="6080"/>
            </a:pP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- complete</a:t>
            </a:r>
            <a:endParaRPr sz="8000"/>
          </a:p>
        </p:txBody>
      </p:sp>
      <p:sp>
        <p:nvSpPr>
          <p:cNvPr id="155" name="Theore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Theorem: </a:t>
            </a:r>
          </a:p>
          <a:p>
            <a:pPr lvl="1"/>
            <a:r>
              <a:t>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m:rPr>
                    <m:scr m:val="script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AND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m:rPr>
                    <m:scr m:val="script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</a:t>
            </a:r>
          </a:p>
          <a:p>
            <a:pPr lvl="2"/>
            <a:r>
              <a:t>IMPLIES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cr m:val="script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cr m:val="script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 New Formal Definition of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A New Formal Definition of </a:t>
            </a:r>
          </a:p>
          <a:p>
            <a:pPr defTabSz="443991">
              <a:defRPr sz="6080"/>
            </a:pP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- complete</a:t>
            </a:r>
            <a:endParaRPr sz="8000"/>
          </a:p>
        </p:txBody>
      </p:sp>
      <p:sp>
        <p:nvSpPr>
          <p:cNvPr id="158" name="Proof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5604" indent="-395604" defTabSz="519937">
              <a:spcBef>
                <a:spcPts val="1900"/>
              </a:spcBef>
              <a:defRPr sz="2848"/>
            </a:pPr>
            <a:r>
              <a:t>Proof: 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If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m:rPr>
                    <m:scr m:val="script"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, then by completeness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Thus: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</a:p>
          <a:p>
            <a:pPr lvl="1" marL="791209" indent="-395604" defTabSz="519937">
              <a:spcBef>
                <a:spcPts val="1900"/>
              </a:spcBef>
              <a:defRPr sz="2848"/>
            </a:pPr>
          </a:p>
          <a:p>
            <a:pPr lvl="1" marL="791209" indent="-395604" defTabSz="519937">
              <a:spcBef>
                <a:spcPts val="1900"/>
              </a:spcBef>
              <a:defRPr sz="2848"/>
            </a:pPr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There is a polynomial time algorithm for Y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Thus: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m:rPr>
                    <m:scr m:val="script"/>
                  </m:rP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endParaRPr sz="3200"/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792" y="5322430"/>
            <a:ext cx="11131216" cy="2270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 New Formal Definition of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A New Formal Definition of </a:t>
            </a:r>
          </a:p>
          <a:p>
            <a:pPr defTabSz="443991">
              <a:defRPr sz="6080"/>
            </a:pP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- complete</a:t>
            </a:r>
            <a:endParaRPr sz="8000"/>
          </a:p>
        </p:txBody>
      </p:sp>
      <p:sp>
        <p:nvSpPr>
          <p:cNvPr id="162" name="Circuit Satisfiability is   - comple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Circuit Satisfiability is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- complete</a:t>
            </a:r>
          </a:p>
          <a:p>
            <a:pPr lvl="1"/>
            <a:r>
              <a:t>We have argued that we can express any problem in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using a circuit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7027" y="5463084"/>
            <a:ext cx="3586127" cy="341421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uessed Solution"/>
          <p:cNvSpPr txBox="1"/>
          <p:nvPr/>
        </p:nvSpPr>
        <p:spPr>
          <a:xfrm>
            <a:off x="7899014" y="4218898"/>
            <a:ext cx="304085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Guessed Solution</a:t>
            </a:r>
          </a:p>
        </p:txBody>
      </p:sp>
      <p:sp>
        <p:nvSpPr>
          <p:cNvPr id="165" name="Verifier"/>
          <p:cNvSpPr txBox="1"/>
          <p:nvPr/>
        </p:nvSpPr>
        <p:spPr>
          <a:xfrm rot="5382616">
            <a:off x="7771301" y="7088137"/>
            <a:ext cx="157757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Verifier</a:t>
            </a:r>
          </a:p>
        </p:txBody>
      </p:sp>
      <p:sp>
        <p:nvSpPr>
          <p:cNvPr id="166" name="Arrow"/>
          <p:cNvSpPr/>
          <p:nvPr/>
        </p:nvSpPr>
        <p:spPr>
          <a:xfrm rot="5462405">
            <a:off x="9026020" y="4428814"/>
            <a:ext cx="789581" cy="1279091"/>
          </a:xfrm>
          <a:prstGeom prst="rightArrow">
            <a:avLst>
              <a:gd name="adj1" fmla="val 16856"/>
              <a:gd name="adj2" fmla="val 40455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This reduces the problem to Circuit Satisfiability…"/>
          <p:cNvSpPr txBox="1"/>
          <p:nvPr/>
        </p:nvSpPr>
        <p:spPr>
          <a:xfrm>
            <a:off x="1079500" y="4975495"/>
            <a:ext cx="4796637" cy="4028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26719" indent="-426719" algn="l" defTabSz="560831">
              <a:spcBef>
                <a:spcPts val="2100"/>
              </a:spcBef>
              <a:buSzPct val="145000"/>
              <a:buChar char="•"/>
              <a:defRPr sz="307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reduces the problem to Circuit Satisfiability</a:t>
            </a:r>
          </a:p>
          <a:p>
            <a:pPr marL="426719" indent="-426719" algn="l" defTabSz="560831">
              <a:spcBef>
                <a:spcPts val="2100"/>
              </a:spcBef>
              <a:buSzPct val="145000"/>
              <a:buChar char="•"/>
              <a:defRPr sz="307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Therefore: </a:t>
            </a:r>
          </a:p>
          <a:p>
            <a:pPr lvl="1" marL="853439" indent="-426719" algn="l" defTabSz="560831">
              <a:spcBef>
                <a:spcPts val="2100"/>
              </a:spcBef>
              <a:buSzPct val="145000"/>
              <a:buChar char="•"/>
              <a:defRPr sz="307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Circuit Satisfiability remains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nor/>
                  </m:rP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complete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170" name="Boolean Formula Satisfiabilit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Boolean Formula Satisfiability:</a:t>
            </a:r>
          </a:p>
          <a:p>
            <a:pPr lvl="1"/>
            <a:r>
              <a:t>Given a boolean formula, determine whether there is an assignment to the variables such that the formula becomes true </a:t>
            </a:r>
          </a:p>
          <a:p>
            <a:pPr lvl="1"/>
          </a:p>
          <a:p>
            <a:pPr lvl="1"/>
            <a:r>
              <a:t>Given an assignment, can check the truth value of the formula in polynomial time</a:t>
            </a:r>
          </a:p>
          <a:p>
            <a:pPr lvl="1"/>
            <a:r>
              <a:t>Thus, Boolean Formula Satisfiability is in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</a:p>
        </p:txBody>
      </p:sp>
      <p:sp>
        <p:nvSpPr>
          <p:cNvPr id="171" name="Text"/>
          <p:cNvSpPr txBox="1"/>
          <p:nvPr/>
        </p:nvSpPr>
        <p:spPr>
          <a:xfrm>
            <a:off x="3964270" y="5089751"/>
            <a:ext cx="5571111" cy="459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/>
          </a:lstStyle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⇒</m:t>
                  </m:r>
                  <m:bar>
                    <m:barPr>
                      <m:ctrlPr>
                        <a:rPr xmlns:a="http://schemas.openxmlformats.org/drawingml/2006/main" sz="2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2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</m:ba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bar>
                    <m:barPr>
                      <m:ctrlPr>
                        <a:rPr xmlns:a="http://schemas.openxmlformats.org/drawingml/2006/main" sz="2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2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</m:ba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bar>
                    <m:barPr>
                      <m:ctrlPr>
                        <a:rPr xmlns:a="http://schemas.openxmlformats.org/drawingml/2006/main" sz="2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2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e>
                  </m:ba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⊕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174" name="We can reduce boolean formula satisfiability to boolean circuit satisfia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reduce boolean formula satisfiability to boolean circuit satisfiability</a:t>
            </a:r>
          </a:p>
          <a:p>
            <a:pPr lvl="1"/>
            <a:r>
              <a:t>Need to show that boolean circuit satisfiability is at least as hard as boolean formula satisfiability</a:t>
            </a:r>
          </a:p>
          <a:p>
            <a:pPr lvl="1"/>
            <a:r>
              <a:t>Given an instance of boolean circuit satisfiability, show that it can be reduced to boolean formula satisfiability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177" name="Need to &quot;translate&quot; a boolean circuit into a formul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Need to "translate" a boolean circuit into a formula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Each circuit element becomes part of a Boolean formula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14:m>
              <m:oMath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bar>
                  <m:bar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</m:bar>
              </m:oMath>
            </a14:m>
            <a:r>
              <a:t>, </a:t>
            </a:r>
            <a14:m>
              <m:oMath>
                <m:sSub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sSub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, </a:t>
            </a:r>
            <a14:m>
              <m:oMath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⊕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, </a:t>
            </a:r>
            <a14:m>
              <m:oMath>
                <m:sSub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∧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</m:oMath>
            </a14:m>
            <a:r>
              <a:t> </a:t>
            </a:r>
            <a14:m>
              <m:oMath>
                <m:sSub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Make this into a single formula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¬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</m:oMath>
              </m:oMathPara>
            </a14:m>
            <a:endParaRPr sz="3200"/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4254" y="3524250"/>
            <a:ext cx="5201035" cy="1817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181" name="Final formula is satisfiable exactly if the circuit is satisfi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formula is satisfiable exactly if the circuit is satisfiable</a:t>
            </a:r>
          </a:p>
          <a:p>
            <a:pPr/>
            <a:r>
              <a:t>Translation is in polynomial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184" name="3-SAT : Satisfiability of a boolean formula in conjunctive normal form with clauses with three literal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3-SAT : Satisfiability of a boolean formula in conjunctive normal form with clauses with three literals</a:t>
            </a:r>
          </a:p>
        </p:txBody>
      </p:sp>
      <p:sp>
        <p:nvSpPr>
          <p:cNvPr id="185" name="Text"/>
          <p:cNvSpPr txBox="1"/>
          <p:nvPr/>
        </p:nvSpPr>
        <p:spPr>
          <a:xfrm>
            <a:off x="3210617" y="4654550"/>
            <a:ext cx="658356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bar>
                    <m:barPr>
                      <m:ctrlP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</m:ba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bar>
                    <m:barPr>
                      <m:ctrlP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</m:ba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</m:ba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bar>
                    <m:barPr>
                      <m:ctrlP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</m:ba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bar>
                    <m:barPr>
                      <m:ctrlP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2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</m:ba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188" name="Reduction to Boolean Formula Satisfia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Reduction to Boolean Formula Satisfiability</a:t>
            </a:r>
          </a:p>
          <a:p>
            <a:pPr lvl="1"/>
            <a:r>
              <a:t>Need to transform the boolean circuit satisfiability problem to 3-SAT</a:t>
            </a:r>
          </a:p>
          <a:p>
            <a:pPr lvl="1"/>
            <a:r>
              <a:t>Reduction: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nor/>
                  </m:rP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SAT</m:t>
                </m:r>
                <m:sSub>
                  <m:e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e>
                  <m:sub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  <m:r>
                  <m:rPr>
                    <m:nor/>
                  </m:rP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Boolean Circuit Sat</m:t>
                </m:r>
              </m:oMath>
            </a14:m>
          </a:p>
          <a:p>
            <a:pPr lvl="1"/>
            <a:r>
              <a:t>As before, describe the circuit in a boolean formula</a:t>
            </a:r>
          </a:p>
          <a:p>
            <a:pPr lvl="1"/>
            <a:r>
              <a:t>However, now each gate can be expressed with only three-clause conditions: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Reduction</a:t>
            </a:r>
          </a:p>
        </p:txBody>
      </p:sp>
      <p:sp>
        <p:nvSpPr>
          <p:cNvPr id="123" name="So far we have show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 far we have shown:</a:t>
            </a:r>
          </a:p>
          <a:p>
            <a:pPr lvl="1"/>
            <a:r>
              <a:t>There are problems that are not tractable algorithmically</a:t>
            </a:r>
          </a:p>
          <a:p>
            <a:pPr lvl="2"/>
            <a:r>
              <a:t>Halting Problem</a:t>
            </a:r>
          </a:p>
          <a:p>
            <a:pPr lvl="1"/>
            <a:r>
              <a:t>We defined a class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of problems that are considered computationally tractable, even as the instance size scales up</a:t>
            </a:r>
          </a:p>
          <a:p>
            <a:pPr lvl="1"/>
            <a:r>
              <a:t>We have defined a class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of problems where we can verify a solution effectively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191" name="Translate the circuit into one with two-entry boolean gat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Translate the circuit into one with two-entry boolean gates</a:t>
            </a:r>
          </a:p>
        </p:txBody>
      </p:sp>
      <p:sp>
        <p:nvSpPr>
          <p:cNvPr id="192" name="Text"/>
          <p:cNvSpPr txBox="1"/>
          <p:nvPr/>
        </p:nvSpPr>
        <p:spPr>
          <a:xfrm>
            <a:off x="667117" y="8216210"/>
            <a:ext cx="10861115" cy="56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d>
                    <m:dPr>
                      <m:ctrlP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e>
                  </m:d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d>
                    <m:dPr>
                      <m:ctrlP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e>
                  </m:d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d>
                    <m:dPr>
                      <m:ctrlP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d>
                    <m:dPr>
                      <m:ctrlP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e>
                  </m:d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sub>
                  </m:sSub>
                </m:oMath>
              </m:oMathPara>
            </a14:m>
          </a:p>
        </p:txBody>
      </p:sp>
      <p:sp>
        <p:nvSpPr>
          <p:cNvPr id="193" name="Text"/>
          <p:cNvSpPr txBox="1"/>
          <p:nvPr/>
        </p:nvSpPr>
        <p:spPr>
          <a:xfrm>
            <a:off x="661068" y="7743915"/>
            <a:ext cx="10876562" cy="564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d>
                    <m:dPr>
                      <m:ctrlP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d>
                    <m:dPr>
                      <m:ctrlP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d>
                    <m:dPr>
                      <m:ctrlP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d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d>
                    <m:dPr>
                      <m:ctrlP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e>
                  </m:d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</m:oMath>
              </m:oMathPara>
            </a14:m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3405" y="3587750"/>
            <a:ext cx="10317990" cy="3605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197" name="Clauses directly represent ga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Clauses directly represent gates</a:t>
            </a:r>
          </a:p>
          <a:p>
            <a:pPr/>
            <a:r>
              <a:t>Transform the clauses into conjunctive normal form with three literals</a:t>
            </a:r>
          </a:p>
          <a:p>
            <a:pPr lvl="1"/>
            <a:r>
              <a:t>Trick</a:t>
            </a:r>
          </a:p>
          <a:p>
            <a:pPr lvl="2">
              <a:defRPr sz="26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¬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¬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¬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¬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2">
              <a:defRPr sz="26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∧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∨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¬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  <a:r>
              <a:t>This blows up the representation, but only by a constant amount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200" name="As before, the circuit is satisfiable if and only if the formula is satisfi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 before, the circuit is satisfiable if and only if the formula is satisfiable</a:t>
            </a:r>
          </a:p>
          <a:p>
            <a:pPr/>
            <a:r>
              <a:t>Ergo: We can solve 3-SAT implies we can solve Boolean Circuit Satisfiability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203" name="What about 2-SA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about 2-SAT</a:t>
            </a:r>
          </a:p>
          <a:p>
            <a:pPr lvl="1"/>
            <a:r>
              <a:t>Clauses are of the form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, which is equivalent to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 lvl="1"/>
            <a:r>
              <a:t>Create a graph:</a:t>
            </a:r>
          </a:p>
          <a:p>
            <a:pPr lvl="2"/>
            <a:r>
              <a:t>Vertices are variables and their negation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1089" y="6828366"/>
            <a:ext cx="7282622" cy="2048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207" name="Draw an edge if there is a clause equivalent to   in the formul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Draw an edge if there is a clause equivalent to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in the formula</a:t>
            </a: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522" y="4392910"/>
            <a:ext cx="9533756" cy="268228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is equivalent to"/>
          <p:cNvSpPr txBox="1"/>
          <p:nvPr/>
        </p:nvSpPr>
        <p:spPr>
          <a:xfrm>
            <a:off x="3753872" y="7736416"/>
            <a:ext cx="575105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 is equivalent to </a:t>
            </a:r>
            <a14:m>
              <m:oMath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212" name="Draw an edge if there is a clause equivalent to   in the formul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Draw an edge if there is a clause equivalent to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in the formula</a:t>
            </a:r>
          </a:p>
        </p:txBody>
      </p:sp>
      <p:sp>
        <p:nvSpPr>
          <p:cNvPr id="213" name="is equivalent to…"/>
          <p:cNvSpPr txBox="1"/>
          <p:nvPr/>
        </p:nvSpPr>
        <p:spPr>
          <a:xfrm>
            <a:off x="3546795" y="7564966"/>
            <a:ext cx="616521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 is equivalent to </a:t>
            </a:r>
            <a14:m>
              <m:oMath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which is equivalent also to </a:t>
            </a:r>
            <a14:m>
              <m:oMath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4692650"/>
            <a:ext cx="8305800" cy="233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217" name="Draw an edge if there is a clause equivalent to   in the formul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Draw an edge if there is a clause equivalent to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in the formula</a:t>
            </a:r>
          </a:p>
        </p:txBody>
      </p:sp>
      <p:sp>
        <p:nvSpPr>
          <p:cNvPr id="218" name="means…"/>
          <p:cNvSpPr txBox="1"/>
          <p:nvPr/>
        </p:nvSpPr>
        <p:spPr>
          <a:xfrm>
            <a:off x="4302587" y="7548033"/>
            <a:ext cx="439962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means </a:t>
            </a:r>
            <a14:m>
              <m:oMath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which also means </a:t>
            </a:r>
            <a14:m>
              <m:oMath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4692650"/>
            <a:ext cx="8305800" cy="233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222" name="Assume that   and   are in a cycle. Then we can conclude that   implies   that implies  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that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are in a cycle. Then we can conclude that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implies </a:t>
            </a:r>
            <a14:m>
              <m:oMath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that implies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.</a:t>
            </a:r>
          </a:p>
          <a:p>
            <a:pPr/>
            <a:r>
              <a:t>Thus, there is no possibility to find a truth assignment that works</a:t>
            </a:r>
          </a:p>
          <a:p>
            <a:pPr/>
            <a:r>
              <a:t>If there is never such a cycle, then we just start with one variable and assign it true, then we follow the implications et cet.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225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Assign b=True</a:t>
            </a:r>
          </a:p>
          <a:p>
            <a:pPr lvl="1"/>
            <a:r>
              <a:t>Then a=False</a:t>
            </a:r>
          </a:p>
          <a:p>
            <a:pPr lvl="1"/>
            <a:r>
              <a:t>Then c=True</a:t>
            </a:r>
          </a:p>
          <a:p>
            <a:pPr lvl="1"/>
            <a:r>
              <a:t>Then d=False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2478" y="3009899"/>
            <a:ext cx="6261101" cy="586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amily of  -complet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Family of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7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problems</a:t>
            </a:r>
            <a:endParaRPr sz="8000"/>
          </a:p>
        </p:txBody>
      </p:sp>
      <p:sp>
        <p:nvSpPr>
          <p:cNvPr id="229" name="To calculate this, we calculate the strongly connected compon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calculate this, we calculate the strongly connected components</a:t>
            </a:r>
          </a:p>
          <a:p>
            <a:pPr/>
            <a:r>
              <a:t>If there is a component that contains at most one of a variable and its negation, then assign those literals True</a:t>
            </a:r>
          </a:p>
          <a:p>
            <a:pPr lvl="1"/>
            <a:r>
              <a:t>By working through all the components, we obtain a satisfiable assignment</a:t>
            </a:r>
          </a:p>
          <a:p>
            <a:pPr/>
            <a:r>
              <a:t>If there is a component that contains both a variable and its negative, then the formula is not satisfiable</a:t>
            </a:r>
          </a:p>
          <a:p>
            <a:pPr/>
            <a:r>
              <a:t>ERGO: we can solve 2-SAT with DFS in polynomial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Reduction</a:t>
            </a:r>
          </a:p>
        </p:txBody>
      </p:sp>
      <p:sp>
        <p:nvSpPr>
          <p:cNvPr id="126" name="Fundamental Conjecture in Complex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Fundamental Conjecture in Complexity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≠</m:t>
                  </m:r>
                  <m:r>
                    <m:rPr>
                      <m:scr m:val="script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cr m:val="script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</m:oMath>
              </m:oMathPara>
            </a14:m>
          </a:p>
          <a:p>
            <a:pPr/>
            <a:r>
              <a:t>Reason why people believe in this conjecture</a:t>
            </a:r>
          </a:p>
          <a:p>
            <a:pPr lvl="1"/>
            <a:r>
              <a:t>There are problems that are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</a:t>
            </a:r>
          </a:p>
          <a:p>
            <a:pPr/>
            <a:r>
              <a:t>A problem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m:rPr>
                    <m:scr m:val="script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is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-complete if 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m:rPr>
                      <m:scr m:val="script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cr m:val="script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cr m:val="script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m:rPr>
                      <m:scr m:val="script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32" name="Graph 3-colora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Graph 3-colorability</a:t>
            </a:r>
          </a:p>
          <a:p>
            <a:pPr lvl="1"/>
            <a:r>
              <a:t>Given a graph, can we color its vertices with three colors such that no edge is between vertices with the same color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0000" y="5401035"/>
            <a:ext cx="4470401" cy="334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3 colorable"/>
          <p:cNvSpPr txBox="1"/>
          <p:nvPr/>
        </p:nvSpPr>
        <p:spPr>
          <a:xfrm>
            <a:off x="2572046" y="8655050"/>
            <a:ext cx="212630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3 colorable</a:t>
            </a:r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5378" y="5540071"/>
            <a:ext cx="2171701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not 3 colorable"/>
          <p:cNvSpPr txBox="1"/>
          <p:nvPr/>
        </p:nvSpPr>
        <p:spPr>
          <a:xfrm>
            <a:off x="8082255" y="8655050"/>
            <a:ext cx="285794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not 3 colorable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39" name="Clai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Claim: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nor/>
                  </m:rP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SAT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nor/>
                  </m:rP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color</m:t>
                </m:r>
              </m:oMath>
            </a14:m>
          </a:p>
          <a:p>
            <a:pPr/>
            <a:r>
              <a:t>Given a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nor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SAT</m:t>
                </m:r>
              </m:oMath>
            </a14:m>
            <a:r>
              <a:t> instance, we construct (in polynomial time) an instance of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nor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color</m:t>
                </m:r>
              </m:oMath>
            </a14:m>
            <a:r>
              <a:t> such that the graph is colorable if and only if the boolean formula is satisfiable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42" name="We create a node for each variable and its neg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create a node for each variable and its negation</a:t>
            </a:r>
          </a:p>
          <a:p>
            <a:pPr/>
            <a:r>
              <a:t>We also create a triangle with labels B, False, and True</a:t>
            </a:r>
          </a:p>
          <a:p>
            <a:pPr/>
            <a:r>
              <a:t>Connect as shown below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4149" y="5380621"/>
            <a:ext cx="10096501" cy="326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46" name="This graph is clearly color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graph is clearly colorable</a:t>
            </a:r>
          </a:p>
          <a:p>
            <a:pPr lvl="1"/>
            <a:r>
              <a:t>Start with the upper triangle</a:t>
            </a: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4150" y="4102100"/>
            <a:ext cx="10096501" cy="326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50" name="Then for each variable, we get to decide whether we want to color the variable or its negation with the same color as Tr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 for each variable, we get to decide whether we want to color the variable or its negation with the same color as True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This "encodes" a truth assignment to the variables</a:t>
            </a: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4150" y="3844621"/>
            <a:ext cx="10096500" cy="326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54" name="Add for each clause in the formula a 6-node 13-edge gadg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 for each clause in the formula a 6-node 13-edge gadget</a:t>
            </a:r>
          </a:p>
          <a:p>
            <a:pPr lvl="1"/>
            <a:r>
              <a:t>Add the six nodes, then add edges as shown below</a:t>
            </a:r>
          </a:p>
          <a:p>
            <a:pPr/>
            <a:r>
              <a:t>Example: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0528" y="5549899"/>
            <a:ext cx="77978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58" name="If the graph is three colorable, the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graph is three colorable, then:</a:t>
            </a:r>
          </a:p>
          <a:p>
            <a:pPr lvl="1"/>
            <a:r>
              <a:t>The gadget ensures that at least one element in the clause is True</a:t>
            </a:r>
          </a:p>
          <a:p>
            <a:pPr/>
            <a:r>
              <a:t>Example: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9042" y="5549899"/>
            <a:ext cx="77978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62" name="Assume that we have an assignment to the variables that satisfies the formula and all of the clau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that we have an assignment to the variables that satisfies the formula and all of the clauses</a:t>
            </a:r>
          </a:p>
          <a:p>
            <a:pPr lvl="1"/>
            <a:r>
              <a:t>Clause is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¬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∨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 and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are true and </a:t>
            </a:r>
            <a14:m>
              <m:oMath>
                <m:r>
                  <a:rPr xmlns:a="http://schemas.openxmlformats.org/drawingml/2006/main" sz="4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is false</a:t>
            </a:r>
          </a:p>
          <a:p>
            <a:pPr lvl="1"/>
            <a:r>
              <a:t>Color the variable nodes accordingly: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500" y="5904757"/>
            <a:ext cx="77978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66" name="Some node colors now follow by necessit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 node colors now follow by necessity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500" y="4070350"/>
            <a:ext cx="7797800" cy="33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70" name="Color the node under a True-colored vertex with the False color and the one underneath with Blu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Color the node under a True-colored vertex with the False color and the one underneath with Blue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8550" y="5549899"/>
            <a:ext cx="82677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Reduction</a:t>
            </a:r>
          </a:p>
        </p:txBody>
      </p:sp>
      <p:sp>
        <p:nvSpPr>
          <p:cNvPr id="129" name="Can use the solution of one problem to solve another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6715" indent="-386715" defTabSz="508254">
              <a:spcBef>
                <a:spcPts val="1900"/>
              </a:spcBef>
              <a:defRPr sz="2784"/>
            </a:pPr>
            <a:r>
              <a:t>Can use the solution of one problem to solve another problem</a:t>
            </a:r>
          </a:p>
          <a:p>
            <a:pPr marL="386715" indent="-386715" defTabSz="508254">
              <a:spcBef>
                <a:spcPts val="1900"/>
              </a:spcBef>
              <a:defRPr sz="2784"/>
            </a:pPr>
            <a:r>
              <a:t>Example: Matrix multiplication and Matrix Squaring</a:t>
            </a:r>
          </a:p>
          <a:p>
            <a:pPr lvl="1" marL="773430" indent="-386715" defTabSz="508254">
              <a:spcBef>
                <a:spcPts val="1900"/>
              </a:spcBef>
              <a:defRPr sz="2784"/>
            </a:pPr>
            <a:r>
              <a:t>If you can solve matrix multiplication, you can certainly solve matrix squaring</a:t>
            </a:r>
          </a:p>
          <a:p>
            <a:pPr lvl="1" marL="773430" indent="-386715" defTabSz="508254">
              <a:spcBef>
                <a:spcPts val="1900"/>
              </a:spcBef>
              <a:defRPr sz="2784"/>
            </a:pPr>
            <a:r>
              <a:t>However, it also works the other way around:</a:t>
            </a:r>
          </a:p>
          <a:p>
            <a:pPr lvl="2" marL="1160144" indent="-386715" defTabSz="508254">
              <a:spcBef>
                <a:spcPts val="1900"/>
              </a:spcBef>
              <a:defRPr sz="2784"/>
            </a:pPr>
            <a:r>
              <a:t>Multiply square matrix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with square matrix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 lvl="2" marL="1160144" indent="-386715" defTabSz="508254">
              <a:spcBef>
                <a:spcPts val="1900"/>
              </a:spcBef>
              <a:defRPr sz="2784"/>
            </a:pPr>
            <a:r>
              <a:t>Calculate left side of  </a:t>
            </a:r>
            <a14:m>
              <m:oMath>
                <m:sSup>
                  <m:e>
                    <m:d>
                      <m:dPr>
                        <m:ctrlPr>
                          <a:rPr xmlns:a="http://schemas.openxmlformats.org/drawingml/2006/main" sz="3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ctrlPr>
                              <a:rPr xmlns:a="http://schemas.openxmlformats.org/drawingml/2006/main" sz="33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baseJc m:val="center"/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</m:mPr>
                          <m:mr>
                            <m:e>
                              <m:r>
                                <a:rPr xmlns:a="http://schemas.openxmlformats.org/drawingml/2006/main" sz="3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xmlns:a="http://schemas.openxmlformats.org/drawingml/2006/main" sz="3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mr>
                          <m:mr>
                            <m:e>
                              <m:r>
                                <a:rPr xmlns:a="http://schemas.openxmlformats.org/drawingml/2006/main" sz="3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e>
                              <m:r>
                                <a:rPr xmlns:a="http://schemas.openxmlformats.org/drawingml/2006/main" sz="3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e>
                  <m:sup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e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mr>
                    </m:m>
                  </m:e>
                </m:d>
              </m:oMath>
            </a14:m>
          </a:p>
          <a:p>
            <a:pPr lvl="1" marL="773430" indent="-386715" defTabSz="508254">
              <a:spcBef>
                <a:spcPts val="1900"/>
              </a:spcBef>
              <a:defRPr sz="2784"/>
            </a:pPr>
            <a:r>
              <a:t>From the algorithmic standpoint: squaring a matrix is exactly as complicated as multiplying two matrices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74" name="The last vertex color follow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last vertex color follows</a:t>
            </a:r>
          </a:p>
        </p:txBody>
      </p:sp>
      <p:pic>
        <p:nvPicPr>
          <p:cNvPr id="2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5550" y="4197350"/>
            <a:ext cx="8267700" cy="33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78" name="This gadget is now three-color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gadget is now three-colored</a:t>
            </a:r>
          </a:p>
          <a:p>
            <a:pPr lvl="1"/>
            <a:r>
              <a:t>Do the same thing for all gadgets</a:t>
            </a:r>
          </a:p>
          <a:p>
            <a:pPr lvl="1"/>
            <a:r>
              <a:t>Get a three coloring of the graph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81" name="Vice versa, assume that you have a three color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Vice versa, assume that you have a three coloring</a:t>
            </a:r>
          </a:p>
          <a:p>
            <a:pPr/>
            <a:r>
              <a:t>The base part of the graph assures that each literal is colored either with Red (for True) or with Green (for False)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4149" y="4876799"/>
            <a:ext cx="10096501" cy="326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85" name="If the three coloring where to assign Green (the color of Falsehood) to the literal nodes, then what would happ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three coloring where to assign Green (the color of Falsehood) to the literal nodes, then what would happen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8550" y="4646700"/>
            <a:ext cx="82677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89" name="We can deduce some col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deduce some colors</a:t>
            </a:r>
          </a:p>
          <a:p>
            <a:pPr lvl="1"/>
            <a:r>
              <a:t>The middle layer of nodes has to be blue, because they have a Red neighbor (the true node) and a Green neighbor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8550" y="4876799"/>
            <a:ext cx="82677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93" name="The vertex on the lower row and to the left needs to be Green because it has a Blue and a Red neighb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vertex on the lower row and to the left needs to be Green because it has a Blue and a Red neighbor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8550" y="4456528"/>
            <a:ext cx="8267700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297" name="The vertex on the lower row on the right has to be R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vertex on the lower row on the right has to be Red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8550" y="4876800"/>
            <a:ext cx="82677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301" name="But now the middle node has a Red, a Green, and a Blue neighb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now the middle node has a Red, a Green, and a Blue neighbor</a:t>
            </a:r>
          </a:p>
          <a:p>
            <a:pPr/>
            <a:r>
              <a:t>Thus the graph is not 3-colorable</a:t>
            </a:r>
          </a:p>
          <a:p>
            <a:pPr/>
            <a:r>
              <a:t>Therefore: The graph is 3-colorable implies that in the gadget, one vertex is colored Red (the color of Truth)</a:t>
            </a:r>
          </a:p>
          <a:p>
            <a:pPr lvl="1"/>
            <a:r>
              <a:t>Not to be confused with https://www.youtube.com/watch?v=8epG4AezdYg which is just propaganda but the color of the Holy Spirit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raph 3-Color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3-Colorability</a:t>
            </a:r>
          </a:p>
        </p:txBody>
      </p:sp>
      <p:sp>
        <p:nvSpPr>
          <p:cNvPr id="304" name="So, the complete graph is 3-colorable if in all gadgets at least one of the literal nodes is colored R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So, the complete graph is 3-colorable if in all gadgets at least one of the literal nodes is colored Red</a:t>
            </a:r>
          </a:p>
          <a:p>
            <a:pPr/>
            <a:r>
              <a:t>Then all clauses are satisfied</a:t>
            </a:r>
          </a:p>
          <a:p>
            <a:pPr/>
            <a:r>
              <a:t>Then the formula is satisfied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onsequ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Consequences</a:t>
            </a:r>
          </a:p>
        </p:txBody>
      </p:sp>
      <p:sp>
        <p:nvSpPr>
          <p:cNvPr id="307" name="There is a large set of known NP-complete proble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There is a large set of known NP-complete problems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Many problems that appear in practice can be shown to be NP-complete 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You look through the catalogue of NP-complete problems and reduce your problem to one of them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(If I can solve my problem polynomially, then I can solve that problem polynomially, but that would mean that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cr m:val="script"/>
                  </m:rP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cr m:val="script"/>
                  </m:rP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, which we believe to be false)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If this is the case: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You cannot expect a solution that scales well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But it might be perfectly solvable for the instance sizes that you need to solve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Reduction</a:t>
            </a:r>
          </a:p>
        </p:txBody>
      </p:sp>
      <p:sp>
        <p:nvSpPr>
          <p:cNvPr id="132" name="Formally, problem X reduces to problem Y if there is a reduction that converts instances of X to instances of Y and a translation that takes a solution of Y and makes it into a solution for X that solves the original instance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Formally, problem X reduces to problem Y if there is a reduction that converts instances of X to instances of Y and a translation that takes a solution of Y and makes it into a solution for X that solves the original instance.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028" y="6718300"/>
            <a:ext cx="11680744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Reduction</a:t>
            </a:r>
          </a:p>
        </p:txBody>
      </p:sp>
      <p:sp>
        <p:nvSpPr>
          <p:cNvPr id="136" name="Matrix multiplication reduces to matrix squaring…"/>
          <p:cNvSpPr txBox="1"/>
          <p:nvPr>
            <p:ph type="body" sz="half" idx="1"/>
          </p:nvPr>
        </p:nvSpPr>
        <p:spPr>
          <a:xfrm>
            <a:off x="952500" y="2590800"/>
            <a:ext cx="11099800" cy="4298156"/>
          </a:xfrm>
          <a:prstGeom prst="rect">
            <a:avLst/>
          </a:prstGeom>
        </p:spPr>
        <p:txBody>
          <a:bodyPr anchor="t"/>
          <a:lstStyle/>
          <a:p>
            <a:pPr marL="431165" indent="-431165" defTabSz="566674">
              <a:spcBef>
                <a:spcPts val="2100"/>
              </a:spcBef>
              <a:defRPr sz="3104"/>
            </a:pPr>
            <a:r>
              <a:t>Matrix multiplication reduces to matrix squaring</a:t>
            </a:r>
          </a:p>
          <a:p>
            <a:pPr lvl="1" marL="862330" indent="-431165" defTabSz="566674">
              <a:spcBef>
                <a:spcPts val="2100"/>
              </a:spcBef>
              <a:defRPr sz="3104"/>
            </a:pPr>
            <a:r>
              <a:t>Reduce:  Given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, construct </a:t>
            </a:r>
            <a14:m>
              <m:oMath>
                <m:d>
                  <m:d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mr>
                      <m:mr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e>
                </m:d>
              </m:oMath>
            </a14:m>
          </a:p>
          <a:p>
            <a:pPr lvl="1" marL="862330" indent="-431165" defTabSz="566674">
              <a:spcBef>
                <a:spcPts val="2100"/>
              </a:spcBef>
              <a:defRPr sz="3104"/>
            </a:pPr>
            <a:r>
              <a:t>calculate the square</a:t>
            </a:r>
          </a:p>
          <a:p>
            <a:pPr lvl="1" marL="862330" indent="-431165" defTabSz="566674">
              <a:spcBef>
                <a:spcPts val="2100"/>
              </a:spcBef>
              <a:defRPr sz="3104"/>
            </a:pPr>
            <a:r>
              <a:t>translate result  </a:t>
            </a:r>
            <a14:m>
              <m:oMath>
                <m:d>
                  <m:d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mr>
                    </m:m>
                  </m:e>
                </m:d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⟶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endParaRPr sz="3200"/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028" y="6888955"/>
            <a:ext cx="11680744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Reduction</a:t>
            </a:r>
          </a:p>
        </p:txBody>
      </p:sp>
      <p:sp>
        <p:nvSpPr>
          <p:cNvPr id="140" name="We usually apply reduction to existence problems…"/>
          <p:cNvSpPr txBox="1"/>
          <p:nvPr>
            <p:ph type="body" sz="half" idx="1"/>
          </p:nvPr>
        </p:nvSpPr>
        <p:spPr>
          <a:xfrm>
            <a:off x="952500" y="2590800"/>
            <a:ext cx="11099800" cy="4298156"/>
          </a:xfrm>
          <a:prstGeom prst="rect">
            <a:avLst/>
          </a:prstGeom>
        </p:spPr>
        <p:txBody>
          <a:bodyPr anchor="t"/>
          <a:lstStyle/>
          <a:p>
            <a:pPr/>
            <a:r>
              <a:t>We usually apply reduction to existence problems</a:t>
            </a:r>
          </a:p>
          <a:p>
            <a:pPr lvl="1"/>
            <a:r>
              <a:t>Answer is True/False</a:t>
            </a:r>
          </a:p>
          <a:p>
            <a:pPr lvl="1"/>
            <a:r>
              <a:t>No translation is needed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028" y="6888955"/>
            <a:ext cx="11680744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Reduction</a:t>
            </a:r>
          </a:p>
        </p:txBody>
      </p:sp>
      <p:sp>
        <p:nvSpPr>
          <p:cNvPr id="144" name="X reduces polynomially to Y…"/>
          <p:cNvSpPr txBox="1"/>
          <p:nvPr>
            <p:ph type="body" sz="half" idx="1"/>
          </p:nvPr>
        </p:nvSpPr>
        <p:spPr>
          <a:xfrm>
            <a:off x="952500" y="2590800"/>
            <a:ext cx="11099800" cy="4298156"/>
          </a:xfrm>
          <a:prstGeom prst="rect">
            <a:avLst/>
          </a:prstGeom>
        </p:spPr>
        <p:txBody>
          <a:bodyPr anchor="t"/>
          <a:lstStyle/>
          <a:p>
            <a:pPr/>
            <a:r>
              <a:t>X reduces </a:t>
            </a:r>
            <a:r>
              <a:rPr b="1" i="1"/>
              <a:t>polynomially </a:t>
            </a:r>
            <a:r>
              <a:t>to Y</a:t>
            </a:r>
          </a:p>
          <a:p>
            <a:pPr lvl="1"/>
            <a:r>
              <a:t>Reduction works in polynomial time</a:t>
            </a:r>
          </a:p>
          <a:p>
            <a:pPr/>
            <a:r>
              <a:t>Write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</a:p>
          <a:p>
            <a:pPr lvl="1"/>
            <a:r>
              <a:t>Read( Y is at least as hard as X)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028" y="6888955"/>
            <a:ext cx="11680744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Reduction</a:t>
            </a:r>
          </a:p>
        </p:txBody>
      </p:sp>
      <p:sp>
        <p:nvSpPr>
          <p:cNvPr id="148" name="Assume   and  . Then  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m:rPr>
                    <m:scr m:val="script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. Then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m:rPr>
                    <m:scr m:val="script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. </a:t>
            </a:r>
          </a:p>
          <a:p>
            <a:pPr/>
          </a:p>
          <a:p>
            <a:pPr/>
            <a:r>
              <a:t>Proof: if we have a polynomial reduction, then the diagram below explains how we get a polynomial time algorithm for X 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028" y="6350735"/>
            <a:ext cx="11680744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