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373" r:id="rId125"/>
    <p:sldId id="374" r:id="rId126"/>
    <p:sldId id="375" r:id="rId127"/>
    <p:sldId id="376" r:id="rId128"/>
    <p:sldId id="377" r:id="rId129"/>
    <p:sldId id="378" r:id="rId130"/>
    <p:sldId id="379" r:id="rId131"/>
    <p:sldId id="380" r:id="rId132"/>
    <p:sldId id="381" r:id="rId133"/>
    <p:sldId id="382" r:id="rId134"/>
    <p:sldId id="383" r:id="rId135"/>
    <p:sldId id="384" r:id="rId136"/>
    <p:sldId id="385" r:id="rId137"/>
    <p:sldId id="386" r:id="rId138"/>
    <p:sldId id="387" r:id="rId139"/>
    <p:sldId id="388" r:id="rId140"/>
    <p:sldId id="389" r:id="rId141"/>
    <p:sldId id="390" r:id="rId142"/>
    <p:sldId id="391" r:id="rId143"/>
    <p:sldId id="392" r:id="rId144"/>
    <p:sldId id="393" r:id="rId145"/>
    <p:sldId id="394" r:id="rId146"/>
    <p:sldId id="395" r:id="rId147"/>
    <p:sldId id="396" r:id="rId148"/>
    <p:sldId id="397" r:id="rId149"/>
    <p:sldId id="398" r:id="rId150"/>
    <p:sldId id="399" r:id="rId151"/>
    <p:sldId id="400" r:id="rId152"/>
    <p:sldId id="401" r:id="rId153"/>
    <p:sldId id="402" r:id="rId154"/>
    <p:sldId id="403" r:id="rId155"/>
    <p:sldId id="404" r:id="rId156"/>
    <p:sldId id="405" r:id="rId157"/>
    <p:sldId id="406" r:id="rId158"/>
    <p:sldId id="407" r:id="rId159"/>
    <p:sldId id="408" r:id="rId160"/>
    <p:sldId id="409" r:id="rId161"/>
    <p:sldId id="410" r:id="rId162"/>
    <p:sldId id="411" r:id="rId163"/>
    <p:sldId id="412" r:id="rId164"/>
    <p:sldId id="413" r:id="rId165"/>
    <p:sldId id="414" r:id="rId166"/>
    <p:sldId id="415" r:id="rId167"/>
    <p:sldId id="416" r:id="rId168"/>
    <p:sldId id="417" r:id="rId169"/>
    <p:sldId id="418" r:id="rId170"/>
    <p:sldId id="419" r:id="rId171"/>
    <p:sldId id="420" r:id="rId172"/>
    <p:sldId id="421" r:id="rId173"/>
    <p:sldId id="422" r:id="rId174"/>
    <p:sldId id="423" r:id="rId175"/>
    <p:sldId id="424" r:id="rId176"/>
    <p:sldId id="425" r:id="rId177"/>
    <p:sldId id="426" r:id="rId178"/>
    <p:sldId id="427" r:id="rId179"/>
    <p:sldId id="428" r:id="rId180"/>
    <p:sldId id="429" r:id="rId181"/>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584200" rtl="0" fontAlgn="auto" latinLnBrk="0" hangingPunct="0">
      <a:lnSpc>
        <a:spcPct val="100000"/>
      </a:lnSpc>
      <a:spcBef>
        <a:spcPts val="0"/>
      </a:spcBef>
      <a:spcAft>
        <a:spcPts val="0"/>
      </a:spcAft>
      <a:buClrTx/>
      <a:buSzTx/>
      <a:buFontTx/>
      <a:buNone/>
      <a:tabLst/>
      <a:defRPr b="0" baseline="0" cap="none" i="0" spc="0" strike="noStrike" sz="2000" u="none" kumimoji="0" normalizeH="0">
        <a:ln>
          <a:noFill/>
        </a:ln>
        <a:solidFill>
          <a:srgbClr val="000000"/>
        </a:solidFill>
        <a:effectLst/>
        <a:uFillTx/>
        <a:latin typeface="Courier New"/>
        <a:ea typeface="Courier New"/>
        <a:cs typeface="Courier New"/>
        <a:sym typeface="Courier New"/>
      </a:defRPr>
    </a:lvl1pPr>
    <a:lvl2pPr marL="0" marR="0" indent="228600" algn="l" defTabSz="584200" rtl="0" fontAlgn="auto" latinLnBrk="0" hangingPunct="0">
      <a:lnSpc>
        <a:spcPct val="100000"/>
      </a:lnSpc>
      <a:spcBef>
        <a:spcPts val="0"/>
      </a:spcBef>
      <a:spcAft>
        <a:spcPts val="0"/>
      </a:spcAft>
      <a:buClrTx/>
      <a:buSzTx/>
      <a:buFontTx/>
      <a:buNone/>
      <a:tabLst/>
      <a:defRPr b="0" baseline="0" cap="none" i="0" spc="0" strike="noStrike" sz="2000" u="none" kumimoji="0" normalizeH="0">
        <a:ln>
          <a:noFill/>
        </a:ln>
        <a:solidFill>
          <a:srgbClr val="000000"/>
        </a:solidFill>
        <a:effectLst/>
        <a:uFillTx/>
        <a:latin typeface="Courier New"/>
        <a:ea typeface="Courier New"/>
        <a:cs typeface="Courier New"/>
        <a:sym typeface="Courier New"/>
      </a:defRPr>
    </a:lvl2pPr>
    <a:lvl3pPr marL="0" marR="0" indent="457200" algn="l" defTabSz="584200" rtl="0" fontAlgn="auto" latinLnBrk="0" hangingPunct="0">
      <a:lnSpc>
        <a:spcPct val="100000"/>
      </a:lnSpc>
      <a:spcBef>
        <a:spcPts val="0"/>
      </a:spcBef>
      <a:spcAft>
        <a:spcPts val="0"/>
      </a:spcAft>
      <a:buClrTx/>
      <a:buSzTx/>
      <a:buFontTx/>
      <a:buNone/>
      <a:tabLst/>
      <a:defRPr b="0" baseline="0" cap="none" i="0" spc="0" strike="noStrike" sz="2000" u="none" kumimoji="0" normalizeH="0">
        <a:ln>
          <a:noFill/>
        </a:ln>
        <a:solidFill>
          <a:srgbClr val="000000"/>
        </a:solidFill>
        <a:effectLst/>
        <a:uFillTx/>
        <a:latin typeface="Courier New"/>
        <a:ea typeface="Courier New"/>
        <a:cs typeface="Courier New"/>
        <a:sym typeface="Courier New"/>
      </a:defRPr>
    </a:lvl3pPr>
    <a:lvl4pPr marL="0" marR="0" indent="685800" algn="l" defTabSz="584200" rtl="0" fontAlgn="auto" latinLnBrk="0" hangingPunct="0">
      <a:lnSpc>
        <a:spcPct val="100000"/>
      </a:lnSpc>
      <a:spcBef>
        <a:spcPts val="0"/>
      </a:spcBef>
      <a:spcAft>
        <a:spcPts val="0"/>
      </a:spcAft>
      <a:buClrTx/>
      <a:buSzTx/>
      <a:buFontTx/>
      <a:buNone/>
      <a:tabLst/>
      <a:defRPr b="0" baseline="0" cap="none" i="0" spc="0" strike="noStrike" sz="2000" u="none" kumimoji="0" normalizeH="0">
        <a:ln>
          <a:noFill/>
        </a:ln>
        <a:solidFill>
          <a:srgbClr val="000000"/>
        </a:solidFill>
        <a:effectLst/>
        <a:uFillTx/>
        <a:latin typeface="Courier New"/>
        <a:ea typeface="Courier New"/>
        <a:cs typeface="Courier New"/>
        <a:sym typeface="Courier New"/>
      </a:defRPr>
    </a:lvl4pPr>
    <a:lvl5pPr marL="0" marR="0" indent="914400" algn="l" defTabSz="584200" rtl="0" fontAlgn="auto" latinLnBrk="0" hangingPunct="0">
      <a:lnSpc>
        <a:spcPct val="100000"/>
      </a:lnSpc>
      <a:spcBef>
        <a:spcPts val="0"/>
      </a:spcBef>
      <a:spcAft>
        <a:spcPts val="0"/>
      </a:spcAft>
      <a:buClrTx/>
      <a:buSzTx/>
      <a:buFontTx/>
      <a:buNone/>
      <a:tabLst/>
      <a:defRPr b="0" baseline="0" cap="none" i="0" spc="0" strike="noStrike" sz="2000" u="none" kumimoji="0" normalizeH="0">
        <a:ln>
          <a:noFill/>
        </a:ln>
        <a:solidFill>
          <a:srgbClr val="000000"/>
        </a:solidFill>
        <a:effectLst/>
        <a:uFillTx/>
        <a:latin typeface="Courier New"/>
        <a:ea typeface="Courier New"/>
        <a:cs typeface="Courier New"/>
        <a:sym typeface="Courier New"/>
      </a:defRPr>
    </a:lvl5pPr>
    <a:lvl6pPr marL="0" marR="0" indent="1143000" algn="l" defTabSz="584200" rtl="0" fontAlgn="auto" latinLnBrk="0" hangingPunct="0">
      <a:lnSpc>
        <a:spcPct val="100000"/>
      </a:lnSpc>
      <a:spcBef>
        <a:spcPts val="0"/>
      </a:spcBef>
      <a:spcAft>
        <a:spcPts val="0"/>
      </a:spcAft>
      <a:buClrTx/>
      <a:buSzTx/>
      <a:buFontTx/>
      <a:buNone/>
      <a:tabLst/>
      <a:defRPr b="0" baseline="0" cap="none" i="0" spc="0" strike="noStrike" sz="2000" u="none" kumimoji="0" normalizeH="0">
        <a:ln>
          <a:noFill/>
        </a:ln>
        <a:solidFill>
          <a:srgbClr val="000000"/>
        </a:solidFill>
        <a:effectLst/>
        <a:uFillTx/>
        <a:latin typeface="Courier New"/>
        <a:ea typeface="Courier New"/>
        <a:cs typeface="Courier New"/>
        <a:sym typeface="Courier New"/>
      </a:defRPr>
    </a:lvl6pPr>
    <a:lvl7pPr marL="0" marR="0" indent="1371600" algn="l" defTabSz="584200" rtl="0" fontAlgn="auto" latinLnBrk="0" hangingPunct="0">
      <a:lnSpc>
        <a:spcPct val="100000"/>
      </a:lnSpc>
      <a:spcBef>
        <a:spcPts val="0"/>
      </a:spcBef>
      <a:spcAft>
        <a:spcPts val="0"/>
      </a:spcAft>
      <a:buClrTx/>
      <a:buSzTx/>
      <a:buFontTx/>
      <a:buNone/>
      <a:tabLst/>
      <a:defRPr b="0" baseline="0" cap="none" i="0" spc="0" strike="noStrike" sz="2000" u="none" kumimoji="0" normalizeH="0">
        <a:ln>
          <a:noFill/>
        </a:ln>
        <a:solidFill>
          <a:srgbClr val="000000"/>
        </a:solidFill>
        <a:effectLst/>
        <a:uFillTx/>
        <a:latin typeface="Courier New"/>
        <a:ea typeface="Courier New"/>
        <a:cs typeface="Courier New"/>
        <a:sym typeface="Courier New"/>
      </a:defRPr>
    </a:lvl7pPr>
    <a:lvl8pPr marL="0" marR="0" indent="1600200" algn="l" defTabSz="584200" rtl="0" fontAlgn="auto" latinLnBrk="0" hangingPunct="0">
      <a:lnSpc>
        <a:spcPct val="100000"/>
      </a:lnSpc>
      <a:spcBef>
        <a:spcPts val="0"/>
      </a:spcBef>
      <a:spcAft>
        <a:spcPts val="0"/>
      </a:spcAft>
      <a:buClrTx/>
      <a:buSzTx/>
      <a:buFontTx/>
      <a:buNone/>
      <a:tabLst/>
      <a:defRPr b="0" baseline="0" cap="none" i="0" spc="0" strike="noStrike" sz="2000" u="none" kumimoji="0" normalizeH="0">
        <a:ln>
          <a:noFill/>
        </a:ln>
        <a:solidFill>
          <a:srgbClr val="000000"/>
        </a:solidFill>
        <a:effectLst/>
        <a:uFillTx/>
        <a:latin typeface="Courier New"/>
        <a:ea typeface="Courier New"/>
        <a:cs typeface="Courier New"/>
        <a:sym typeface="Courier New"/>
      </a:defRPr>
    </a:lvl8pPr>
    <a:lvl9pPr marL="0" marR="0" indent="1828800" algn="l" defTabSz="584200" rtl="0" fontAlgn="auto" latinLnBrk="0" hangingPunct="0">
      <a:lnSpc>
        <a:spcPct val="100000"/>
      </a:lnSpc>
      <a:spcBef>
        <a:spcPts val="0"/>
      </a:spcBef>
      <a:spcAft>
        <a:spcPts val="0"/>
      </a:spcAft>
      <a:buClrTx/>
      <a:buSzTx/>
      <a:buFontTx/>
      <a:buNone/>
      <a:tabLst/>
      <a:defRPr b="0" baseline="0" cap="none" i="0" spc="0" strike="noStrike" sz="2000" u="none" kumimoji="0" normalizeH="0">
        <a:ln>
          <a:noFill/>
        </a:ln>
        <a:solidFill>
          <a:srgbClr val="000000"/>
        </a:solidFill>
        <a:effectLst/>
        <a:uFillTx/>
        <a:latin typeface="Courier New"/>
        <a:ea typeface="Courier New"/>
        <a:cs typeface="Courier New"/>
        <a:sym typeface="Courier New"/>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 Id="rId107" Type="http://schemas.openxmlformats.org/officeDocument/2006/relationships/slide" Target="slides/slide100.xml"/><Relationship Id="rId108" Type="http://schemas.openxmlformats.org/officeDocument/2006/relationships/slide" Target="slides/slide101.xml"/><Relationship Id="rId109" Type="http://schemas.openxmlformats.org/officeDocument/2006/relationships/slide" Target="slides/slide102.xml"/><Relationship Id="rId110" Type="http://schemas.openxmlformats.org/officeDocument/2006/relationships/slide" Target="slides/slide103.xml"/><Relationship Id="rId111" Type="http://schemas.openxmlformats.org/officeDocument/2006/relationships/slide" Target="slides/slide104.xml"/><Relationship Id="rId112" Type="http://schemas.openxmlformats.org/officeDocument/2006/relationships/slide" Target="slides/slide105.xml"/><Relationship Id="rId113" Type="http://schemas.openxmlformats.org/officeDocument/2006/relationships/slide" Target="slides/slide106.xml"/><Relationship Id="rId114" Type="http://schemas.openxmlformats.org/officeDocument/2006/relationships/slide" Target="slides/slide107.xml"/><Relationship Id="rId115" Type="http://schemas.openxmlformats.org/officeDocument/2006/relationships/slide" Target="slides/slide108.xml"/><Relationship Id="rId116" Type="http://schemas.openxmlformats.org/officeDocument/2006/relationships/slide" Target="slides/slide109.xml"/><Relationship Id="rId117" Type="http://schemas.openxmlformats.org/officeDocument/2006/relationships/slide" Target="slides/slide110.xml"/><Relationship Id="rId118" Type="http://schemas.openxmlformats.org/officeDocument/2006/relationships/slide" Target="slides/slide111.xml"/><Relationship Id="rId119" Type="http://schemas.openxmlformats.org/officeDocument/2006/relationships/slide" Target="slides/slide112.xml"/><Relationship Id="rId120" Type="http://schemas.openxmlformats.org/officeDocument/2006/relationships/slide" Target="slides/slide113.xml"/><Relationship Id="rId121" Type="http://schemas.openxmlformats.org/officeDocument/2006/relationships/slide" Target="slides/slide114.xml"/><Relationship Id="rId122" Type="http://schemas.openxmlformats.org/officeDocument/2006/relationships/slide" Target="slides/slide115.xml"/><Relationship Id="rId123" Type="http://schemas.openxmlformats.org/officeDocument/2006/relationships/slide" Target="slides/slide116.xml"/><Relationship Id="rId124" Type="http://schemas.openxmlformats.org/officeDocument/2006/relationships/slide" Target="slides/slide117.xml"/><Relationship Id="rId125" Type="http://schemas.openxmlformats.org/officeDocument/2006/relationships/slide" Target="slides/slide118.xml"/><Relationship Id="rId126" Type="http://schemas.openxmlformats.org/officeDocument/2006/relationships/slide" Target="slides/slide119.xml"/><Relationship Id="rId127" Type="http://schemas.openxmlformats.org/officeDocument/2006/relationships/slide" Target="slides/slide120.xml"/><Relationship Id="rId128" Type="http://schemas.openxmlformats.org/officeDocument/2006/relationships/slide" Target="slides/slide121.xml"/><Relationship Id="rId129" Type="http://schemas.openxmlformats.org/officeDocument/2006/relationships/slide" Target="slides/slide122.xml"/><Relationship Id="rId130" Type="http://schemas.openxmlformats.org/officeDocument/2006/relationships/slide" Target="slides/slide123.xml"/><Relationship Id="rId131" Type="http://schemas.openxmlformats.org/officeDocument/2006/relationships/slide" Target="slides/slide124.xml"/><Relationship Id="rId132" Type="http://schemas.openxmlformats.org/officeDocument/2006/relationships/slide" Target="slides/slide125.xml"/><Relationship Id="rId133" Type="http://schemas.openxmlformats.org/officeDocument/2006/relationships/slide" Target="slides/slide126.xml"/><Relationship Id="rId134" Type="http://schemas.openxmlformats.org/officeDocument/2006/relationships/slide" Target="slides/slide127.xml"/><Relationship Id="rId135" Type="http://schemas.openxmlformats.org/officeDocument/2006/relationships/slide" Target="slides/slide128.xml"/><Relationship Id="rId136" Type="http://schemas.openxmlformats.org/officeDocument/2006/relationships/slide" Target="slides/slide129.xml"/><Relationship Id="rId137" Type="http://schemas.openxmlformats.org/officeDocument/2006/relationships/slide" Target="slides/slide130.xml"/><Relationship Id="rId138" Type="http://schemas.openxmlformats.org/officeDocument/2006/relationships/slide" Target="slides/slide131.xml"/><Relationship Id="rId139" Type="http://schemas.openxmlformats.org/officeDocument/2006/relationships/slide" Target="slides/slide132.xml"/><Relationship Id="rId140" Type="http://schemas.openxmlformats.org/officeDocument/2006/relationships/slide" Target="slides/slide133.xml"/><Relationship Id="rId141" Type="http://schemas.openxmlformats.org/officeDocument/2006/relationships/slide" Target="slides/slide134.xml"/><Relationship Id="rId142" Type="http://schemas.openxmlformats.org/officeDocument/2006/relationships/slide" Target="slides/slide135.xml"/><Relationship Id="rId143" Type="http://schemas.openxmlformats.org/officeDocument/2006/relationships/slide" Target="slides/slide136.xml"/><Relationship Id="rId144" Type="http://schemas.openxmlformats.org/officeDocument/2006/relationships/slide" Target="slides/slide137.xml"/><Relationship Id="rId145" Type="http://schemas.openxmlformats.org/officeDocument/2006/relationships/slide" Target="slides/slide138.xml"/><Relationship Id="rId146" Type="http://schemas.openxmlformats.org/officeDocument/2006/relationships/slide" Target="slides/slide139.xml"/><Relationship Id="rId147" Type="http://schemas.openxmlformats.org/officeDocument/2006/relationships/slide" Target="slides/slide140.xml"/><Relationship Id="rId148" Type="http://schemas.openxmlformats.org/officeDocument/2006/relationships/slide" Target="slides/slide141.xml"/><Relationship Id="rId149" Type="http://schemas.openxmlformats.org/officeDocument/2006/relationships/slide" Target="slides/slide142.xml"/><Relationship Id="rId150" Type="http://schemas.openxmlformats.org/officeDocument/2006/relationships/slide" Target="slides/slide143.xml"/><Relationship Id="rId151" Type="http://schemas.openxmlformats.org/officeDocument/2006/relationships/slide" Target="slides/slide144.xml"/><Relationship Id="rId152" Type="http://schemas.openxmlformats.org/officeDocument/2006/relationships/slide" Target="slides/slide145.xml"/><Relationship Id="rId153" Type="http://schemas.openxmlformats.org/officeDocument/2006/relationships/slide" Target="slides/slide146.xml"/><Relationship Id="rId154" Type="http://schemas.openxmlformats.org/officeDocument/2006/relationships/slide" Target="slides/slide147.xml"/><Relationship Id="rId155" Type="http://schemas.openxmlformats.org/officeDocument/2006/relationships/slide" Target="slides/slide148.xml"/><Relationship Id="rId156" Type="http://schemas.openxmlformats.org/officeDocument/2006/relationships/slide" Target="slides/slide149.xml"/><Relationship Id="rId157" Type="http://schemas.openxmlformats.org/officeDocument/2006/relationships/slide" Target="slides/slide150.xml"/><Relationship Id="rId158" Type="http://schemas.openxmlformats.org/officeDocument/2006/relationships/slide" Target="slides/slide151.xml"/><Relationship Id="rId159" Type="http://schemas.openxmlformats.org/officeDocument/2006/relationships/slide" Target="slides/slide152.xml"/><Relationship Id="rId160" Type="http://schemas.openxmlformats.org/officeDocument/2006/relationships/slide" Target="slides/slide153.xml"/><Relationship Id="rId161" Type="http://schemas.openxmlformats.org/officeDocument/2006/relationships/slide" Target="slides/slide154.xml"/><Relationship Id="rId162" Type="http://schemas.openxmlformats.org/officeDocument/2006/relationships/slide" Target="slides/slide155.xml"/><Relationship Id="rId163" Type="http://schemas.openxmlformats.org/officeDocument/2006/relationships/slide" Target="slides/slide156.xml"/><Relationship Id="rId164" Type="http://schemas.openxmlformats.org/officeDocument/2006/relationships/slide" Target="slides/slide157.xml"/><Relationship Id="rId165" Type="http://schemas.openxmlformats.org/officeDocument/2006/relationships/slide" Target="slides/slide158.xml"/><Relationship Id="rId166" Type="http://schemas.openxmlformats.org/officeDocument/2006/relationships/slide" Target="slides/slide159.xml"/><Relationship Id="rId167" Type="http://schemas.openxmlformats.org/officeDocument/2006/relationships/slide" Target="slides/slide160.xml"/><Relationship Id="rId168" Type="http://schemas.openxmlformats.org/officeDocument/2006/relationships/slide" Target="slides/slide161.xml"/><Relationship Id="rId169" Type="http://schemas.openxmlformats.org/officeDocument/2006/relationships/slide" Target="slides/slide162.xml"/><Relationship Id="rId170" Type="http://schemas.openxmlformats.org/officeDocument/2006/relationships/slide" Target="slides/slide163.xml"/><Relationship Id="rId171" Type="http://schemas.openxmlformats.org/officeDocument/2006/relationships/slide" Target="slides/slide164.xml"/><Relationship Id="rId172" Type="http://schemas.openxmlformats.org/officeDocument/2006/relationships/slide" Target="slides/slide165.xml"/><Relationship Id="rId173" Type="http://schemas.openxmlformats.org/officeDocument/2006/relationships/slide" Target="slides/slide166.xml"/><Relationship Id="rId174" Type="http://schemas.openxmlformats.org/officeDocument/2006/relationships/slide" Target="slides/slide167.xml"/><Relationship Id="rId175" Type="http://schemas.openxmlformats.org/officeDocument/2006/relationships/slide" Target="slides/slide168.xml"/><Relationship Id="rId176" Type="http://schemas.openxmlformats.org/officeDocument/2006/relationships/slide" Target="slides/slide169.xml"/><Relationship Id="rId177" Type="http://schemas.openxmlformats.org/officeDocument/2006/relationships/slide" Target="slides/slide170.xml"/><Relationship Id="rId178" Type="http://schemas.openxmlformats.org/officeDocument/2006/relationships/slide" Target="slides/slide171.xml"/><Relationship Id="rId179" Type="http://schemas.openxmlformats.org/officeDocument/2006/relationships/slide" Target="slides/slide172.xml"/><Relationship Id="rId180" Type="http://schemas.openxmlformats.org/officeDocument/2006/relationships/slide" Target="slides/slide173.xml"/><Relationship Id="rId181" Type="http://schemas.openxmlformats.org/officeDocument/2006/relationships/slide" Target="slides/slide174.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1270000" y="1638300"/>
            <a:ext cx="10464800" cy="3302000"/>
          </a:xfrm>
          <a:prstGeom prst="rect">
            <a:avLst/>
          </a:prstGeom>
        </p:spPr>
        <p:txBody>
          <a:bodyPr anchor="b"/>
          <a:lstStyle/>
          <a:p>
            <a:pPr/>
            <a:r>
              <a:t>Title Text</a:t>
            </a:r>
          </a:p>
        </p:txBody>
      </p:sp>
      <p:sp>
        <p:nvSpPr>
          <p:cNvPr id="12" name="Body Level One…"/>
          <p:cNvSpPr txBox="1"/>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1270000" y="6362700"/>
            <a:ext cx="10464800" cy="457200"/>
          </a:xfrm>
          <a:prstGeom prst="rect">
            <a:avLst/>
          </a:prstGeom>
        </p:spPr>
        <p:txBody>
          <a:bodyPr anchor="t">
            <a:spAutoFit/>
          </a:bodyPr>
          <a:lstStyle>
            <a:lvl1pPr marL="0" indent="0">
              <a:spcBef>
                <a:spcPts val="0"/>
              </a:spcBef>
              <a:buSzTx/>
              <a:buNone/>
              <a:defRPr sz="2400">
                <a:latin typeface="Courier New"/>
                <a:ea typeface="Courier New"/>
                <a:cs typeface="Courier New"/>
                <a:sym typeface="Courier New"/>
              </a:defRPr>
            </a:lvl1pPr>
          </a:lstStyle>
          <a:p>
            <a:pPr/>
            <a:r>
              <a:t>–Johnny Appleseed</a:t>
            </a:r>
          </a:p>
        </p:txBody>
      </p:sp>
      <p:sp>
        <p:nvSpPr>
          <p:cNvPr id="94" name="“Type a quote here.”"/>
          <p:cNvSpPr txBox="1"/>
          <p:nvPr>
            <p:ph type="body" sz="quarter" idx="14"/>
          </p:nvPr>
        </p:nvSpPr>
        <p:spPr>
          <a:xfrm>
            <a:off x="1270000" y="4267112"/>
            <a:ext cx="10464800" cy="609776"/>
          </a:xfrm>
          <a:prstGeom prst="rect">
            <a:avLst/>
          </a:prstGeom>
        </p:spPr>
        <p:txBody>
          <a:bodyPr>
            <a:spAutoFit/>
          </a:bodyPr>
          <a:lstStyle>
            <a:lvl1pPr marL="0" indent="0" algn="ctr">
              <a:spcBef>
                <a:spcPts val="0"/>
              </a:spcBef>
              <a:buSzTx/>
              <a:buNone/>
              <a:defRPr sz="3400">
                <a:latin typeface="+mn-lt"/>
                <a:ea typeface="+mn-ea"/>
                <a:cs typeface="+mn-cs"/>
                <a:sym typeface="Helvetica Neue Medium"/>
              </a:defRPr>
            </a:lvl1pPr>
          </a:lstStyle>
          <a:p>
            <a:pPr/>
            <a:r>
              <a:t>“Type a quote here.” </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13"/>
          </p:nvPr>
        </p:nvSpPr>
        <p:spPr>
          <a:xfrm>
            <a:off x="-949853" y="0"/>
            <a:ext cx="14904506" cy="99441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13"/>
          </p:nvPr>
        </p:nvSpPr>
        <p:spPr>
          <a:xfrm>
            <a:off x="1622088" y="289099"/>
            <a:ext cx="9753603" cy="6505789"/>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718300"/>
            <a:ext cx="10464800" cy="1422400"/>
          </a:xfrm>
          <a:prstGeom prst="rect">
            <a:avLst/>
          </a:prstGeom>
        </p:spPr>
        <p:txBody>
          <a:bodyPr anchor="b"/>
          <a:lstStyle/>
          <a:p>
            <a:pPr/>
            <a:r>
              <a:t>Title Text</a:t>
            </a:r>
          </a:p>
        </p:txBody>
      </p:sp>
      <p:sp>
        <p:nvSpPr>
          <p:cNvPr id="22" name="Body Level One…"/>
          <p:cNvSpPr txBox="1"/>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1270000" y="3225800"/>
            <a:ext cx="10464800" cy="33020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idx="13"/>
          </p:nvPr>
        </p:nvSpPr>
        <p:spPr>
          <a:xfrm>
            <a:off x="2263775" y="613833"/>
            <a:ext cx="12401550" cy="8267701"/>
          </a:xfrm>
          <a:prstGeom prst="rect">
            <a:avLst/>
          </a:prstGeom>
        </p:spPr>
        <p:txBody>
          <a:bodyPr lIns="91439" tIns="45719" rIns="91439" bIns="45719" anchor="t">
            <a:noAutofit/>
          </a:bodyPr>
          <a:lstStyle/>
          <a:p>
            <a:pPr/>
          </a:p>
        </p:txBody>
      </p:sp>
      <p:sp>
        <p:nvSpPr>
          <p:cNvPr id="39" name="Title Text"/>
          <p:cNvSpPr txBox="1"/>
          <p:nvPr>
            <p:ph type="title"/>
          </p:nvPr>
        </p:nvSpPr>
        <p:spPr>
          <a:xfrm>
            <a:off x="952500" y="635000"/>
            <a:ext cx="5334000" cy="3987800"/>
          </a:xfrm>
          <a:prstGeom prst="rect">
            <a:avLst/>
          </a:prstGeom>
        </p:spPr>
        <p:txBody>
          <a:bodyPr anchor="b"/>
          <a:lstStyle>
            <a:lvl1pPr>
              <a:defRPr sz="6000"/>
            </a:lvl1pPr>
          </a:lstStyle>
          <a:p>
            <a:pPr/>
            <a:r>
              <a:t>Title Text</a:t>
            </a:r>
          </a:p>
        </p:txBody>
      </p:sp>
      <p:sp>
        <p:nvSpPr>
          <p:cNvPr id="40" name="Body Level One…"/>
          <p:cNvSpPr txBox="1"/>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idx="13"/>
          </p:nvPr>
        </p:nvSpPr>
        <p:spPr>
          <a:xfrm>
            <a:off x="4086225" y="2586566"/>
            <a:ext cx="9429750" cy="6286501"/>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xfrm>
            <a:off x="6328884" y="9296400"/>
            <a:ext cx="340259" cy="342900"/>
          </a:xfrm>
          <a:prstGeom prst="rect">
            <a:avLst/>
          </a:prstGeom>
        </p:spPr>
        <p:txBody>
          <a:bodyPr/>
          <a:lstStyle>
            <a:lvl1pPr>
              <a:defRPr>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952500" y="1270000"/>
            <a:ext cx="11099800" cy="7213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13"/>
          </p:nvPr>
        </p:nvSpPr>
        <p:spPr>
          <a:xfrm>
            <a:off x="6680200" y="5029200"/>
            <a:ext cx="6054748" cy="4038600"/>
          </a:xfrm>
          <a:prstGeom prst="rect">
            <a:avLst/>
          </a:prstGeom>
        </p:spPr>
        <p:txBody>
          <a:bodyPr lIns="91439" tIns="45719" rIns="91439" bIns="45719" anchor="t">
            <a:noAutofit/>
          </a:bodyPr>
          <a:lstStyle/>
          <a:p>
            <a:pPr/>
          </a:p>
        </p:txBody>
      </p:sp>
      <p:sp>
        <p:nvSpPr>
          <p:cNvPr id="84" name="Image"/>
          <p:cNvSpPr/>
          <p:nvPr>
            <p:ph type="pic" sz="quarter" idx="14"/>
          </p:nvPr>
        </p:nvSpPr>
        <p:spPr>
          <a:xfrm>
            <a:off x="6502400" y="889000"/>
            <a:ext cx="5867400" cy="3911601"/>
          </a:xfrm>
          <a:prstGeom prst="rect">
            <a:avLst/>
          </a:prstGeom>
        </p:spPr>
        <p:txBody>
          <a:bodyPr lIns="91439" tIns="45719" rIns="91439" bIns="45719" anchor="t">
            <a:noAutofit/>
          </a:bodyPr>
          <a:lstStyle/>
          <a:p>
            <a:pPr/>
          </a:p>
        </p:txBody>
      </p:sp>
      <p:sp>
        <p:nvSpPr>
          <p:cNvPr id="85" name="Image"/>
          <p:cNvSpPr/>
          <p:nvPr>
            <p:ph type="pic" idx="15"/>
          </p:nvPr>
        </p:nvSpPr>
        <p:spPr>
          <a:xfrm>
            <a:off x="-2374900" y="889000"/>
            <a:ext cx="11982450" cy="7988300"/>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lgn="ctr">
              <a:defRPr sz="1600">
                <a:latin typeface="Helvetica Neue Light"/>
                <a:ea typeface="Helvetica Neue Light"/>
                <a:cs typeface="Helvetica Neue Light"/>
                <a:sym typeface="Helvetica Neue Ligh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9pPr>
    </p:titleStyle>
    <p:bodyStyle>
      <a:lvl1pPr marL="444500" marR="0" indent="-444500" algn="l" defTabSz="584200" rtl="0" latinLnBrk="0">
        <a:lnSpc>
          <a:spcPct val="100000"/>
        </a:lnSpc>
        <a:spcBef>
          <a:spcPts val="2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1pPr>
      <a:lvl2pPr marL="889000" marR="0" indent="-444500" algn="l" defTabSz="584200" rtl="0" latinLnBrk="0">
        <a:lnSpc>
          <a:spcPct val="100000"/>
        </a:lnSpc>
        <a:spcBef>
          <a:spcPts val="2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2pPr>
      <a:lvl3pPr marL="1333500" marR="0" indent="-444500" algn="l" defTabSz="584200" rtl="0" latinLnBrk="0">
        <a:lnSpc>
          <a:spcPct val="100000"/>
        </a:lnSpc>
        <a:spcBef>
          <a:spcPts val="2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3pPr>
      <a:lvl4pPr marL="1778000" marR="0" indent="-444500" algn="l" defTabSz="584200" rtl="0" latinLnBrk="0">
        <a:lnSpc>
          <a:spcPct val="100000"/>
        </a:lnSpc>
        <a:spcBef>
          <a:spcPts val="2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4pPr>
      <a:lvl5pPr marL="2222500" marR="0" indent="-444500" algn="l" defTabSz="584200" rtl="0" latinLnBrk="0">
        <a:lnSpc>
          <a:spcPct val="100000"/>
        </a:lnSpc>
        <a:spcBef>
          <a:spcPts val="2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5pPr>
      <a:lvl6pPr marL="2667000" marR="0" indent="-444500" algn="l" defTabSz="584200" rtl="0" latinLnBrk="0">
        <a:lnSpc>
          <a:spcPct val="100000"/>
        </a:lnSpc>
        <a:spcBef>
          <a:spcPts val="2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6pPr>
      <a:lvl7pPr marL="3111500" marR="0" indent="-444500" algn="l" defTabSz="584200" rtl="0" latinLnBrk="0">
        <a:lnSpc>
          <a:spcPct val="100000"/>
        </a:lnSpc>
        <a:spcBef>
          <a:spcPts val="2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7pPr>
      <a:lvl8pPr marL="3556000" marR="0" indent="-444500" algn="l" defTabSz="584200" rtl="0" latinLnBrk="0">
        <a:lnSpc>
          <a:spcPct val="100000"/>
        </a:lnSpc>
        <a:spcBef>
          <a:spcPts val="2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8pPr>
      <a:lvl9pPr marL="4000500" marR="0" indent="-444500" algn="l" defTabSz="584200" rtl="0" latinLnBrk="0">
        <a:lnSpc>
          <a:spcPct val="100000"/>
        </a:lnSpc>
        <a:spcBef>
          <a:spcPts val="2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10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2.png"/></Relationships>

</file>

<file path=ppt/slides/_rels/slide10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3.png"/></Relationships>

</file>

<file path=ppt/slides/_rels/slide10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4.png"/></Relationships>

</file>

<file path=ppt/slides/_rels/slide103.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0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5.png"/></Relationships>

</file>

<file path=ppt/slides/_rels/slide10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6.png"/></Relationships>

</file>

<file path=ppt/slides/_rels/slide10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7.png"/></Relationships>

</file>

<file path=ppt/slides/_rels/slide10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8.png"/></Relationships>

</file>

<file path=ppt/slides/_rels/slide10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9.png"/></Relationships>

</file>

<file path=ppt/slides/_rels/slide10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0.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11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1.png"/></Relationships>

</file>

<file path=ppt/slides/_rels/slide11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2.png"/></Relationships>

</file>

<file path=ppt/slides/_rels/slide11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3.png"/></Relationships>

</file>

<file path=ppt/slides/_rels/slide11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4.png"/></Relationships>

</file>

<file path=ppt/slides/_rels/slide11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5.png"/></Relationships>

</file>

<file path=ppt/slides/_rels/slide11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6.png"/></Relationships>

</file>

<file path=ppt/slides/_rels/slide116.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1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7.png"/></Relationships>

</file>

<file path=ppt/slides/_rels/slide11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8.png"/></Relationships>

</file>

<file path=ppt/slides/_rels/slide11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9.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12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0.png"/></Relationships>

</file>

<file path=ppt/slides/_rels/slide12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1.png"/></Relationships>

</file>

<file path=ppt/slides/_rels/slide12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2.png"/></Relationships>

</file>

<file path=ppt/slides/_rels/slide12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3.png"/></Relationships>

</file>

<file path=ppt/slides/_rels/slide12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4.png"/></Relationships>

</file>

<file path=ppt/slides/_rels/slide125.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2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5.png"/></Relationships>

</file>

<file path=ppt/slides/_rels/slide12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6.png"/></Relationships>

</file>

<file path=ppt/slides/_rels/slide12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7.png"/></Relationships>

</file>

<file path=ppt/slides/_rels/slide12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8.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13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9.png"/></Relationships>

</file>

<file path=ppt/slides/_rels/slide13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0.png"/></Relationships>

</file>

<file path=ppt/slides/_rels/slide13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1.png"/></Relationships>

</file>

<file path=ppt/slides/_rels/slide133.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3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2.png"/></Relationships>

</file>

<file path=ppt/slides/_rels/slide13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3.png"/></Relationships>

</file>

<file path=ppt/slides/_rels/slide136.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3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4.png"/></Relationships>

</file>

<file path=ppt/slides/_rels/slide13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5.png"/></Relationships>

</file>

<file path=ppt/slides/_rels/slide13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6.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png"/></Relationships>

</file>

<file path=ppt/slides/_rels/slide14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7.png"/></Relationships>

</file>

<file path=ppt/slides/_rels/slide14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8.png"/></Relationships>

</file>

<file path=ppt/slides/_rels/slide14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9.png"/></Relationships>

</file>

<file path=ppt/slides/_rels/slide14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0.png"/></Relationships>

</file>

<file path=ppt/slides/_rels/slide14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1.png"/></Relationships>

</file>

<file path=ppt/slides/_rels/slide14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2.png"/></Relationships>

</file>

<file path=ppt/slides/_rels/slide14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3.png"/></Relationships>

</file>

<file path=ppt/slides/_rels/slide14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4.png"/></Relationships>

</file>

<file path=ppt/slides/_rels/slide14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5.png"/></Relationships>

</file>

<file path=ppt/slides/_rels/slide149.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s>

</file>

<file path=ppt/slides/_rels/slide15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6.png"/></Relationships>

</file>

<file path=ppt/slides/_rels/slide15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7.png"/></Relationships>

</file>

<file path=ppt/slides/_rels/slide15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8.png"/></Relationships>

</file>

<file path=ppt/slides/_rels/slide15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9.png"/></Relationships>

</file>

<file path=ppt/slides/_rels/slide15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0.png"/></Relationships>

</file>

<file path=ppt/slides/_rels/slide15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1.png"/></Relationships>

</file>

<file path=ppt/slides/_rels/slide15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2.png"/></Relationships>

</file>

<file path=ppt/slides/_rels/slide15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3.png"/></Relationships>

</file>

<file path=ppt/slides/_rels/slide158.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5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4.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png"/></Relationships>

</file>

<file path=ppt/slides/_rels/slide16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5.png"/></Relationships>

</file>

<file path=ppt/slides/_rels/slide16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6.png"/></Relationships>

</file>

<file path=ppt/slides/_rels/slide16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7.png"/></Relationships>

</file>

<file path=ppt/slides/_rels/slide16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8.png"/></Relationships>

</file>

<file path=ppt/slides/_rels/slide16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9.png"/></Relationships>

</file>

<file path=ppt/slides/_rels/slide165.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66.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67.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6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0.png"/></Relationships>

</file>

<file path=ppt/slides/_rels/slide16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0.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png"/></Relationships>

</file>

<file path=ppt/slides/_rels/slide17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1.png"/></Relationships>

</file>

<file path=ppt/slides/_rels/slide17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1.png"/></Relationships>

</file>

<file path=ppt/slides/_rels/slide172.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73.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74.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png"/></Relationships>

</file>

<file path=ppt/slides/_rels/slide4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png"/></Relationships>

</file>

<file path=ppt/slides/_rels/slide5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2.png"/></Relationships>

</file>

<file path=ppt/slides/_rels/slide5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png"/></Relationships>

</file>

<file path=ppt/slides/_rels/slide5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png"/></Relationships>

</file>

<file path=ppt/slides/_rels/slide5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png"/></Relationships>

</file>

<file path=ppt/slides/_rels/slide5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png"/></Relationships>

</file>

<file path=ppt/slides/_rels/slide57.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png"/></Relationships>

</file>

<file path=ppt/slides/_rels/slide5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s>

</file>

<file path=ppt/slides/_rels/slide6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png"/></Relationships>

</file>

<file path=ppt/slides/_rels/slide61.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9.png"/></Relationships>

</file>

<file path=ppt/slides/_rels/slide63.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0.png"/></Relationships>

</file>

<file path=ppt/slides/_rels/slide6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1.png"/></Relationships>

</file>

<file path=ppt/slides/_rels/slide6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2.png"/></Relationships>

</file>

<file path=ppt/slides/_rels/slide6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2.png"/></Relationships>

</file>

<file path=ppt/slides/_rels/slide6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3.png"/></Relationships>

</file>

<file path=ppt/slides/_rels/slide6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4.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s>

</file>

<file path=ppt/slides/_rels/slide70.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5.png"/></Relationships>

</file>

<file path=ppt/slides/_rels/slide7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5.png"/><Relationship Id="rId3" Type="http://schemas.openxmlformats.org/officeDocument/2006/relationships/image" Target="../media/image46.png"/></Relationships>

</file>

<file path=ppt/slides/_rels/slide75.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7.png"/></Relationships>

</file>

<file path=ppt/slides/_rels/slide7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7.png"/></Relationships>

</file>

<file path=ppt/slides/_rels/slide7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7.png"/></Relationships>

</file>

<file path=ppt/slides/_rels/slide7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7.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s>

</file>

<file path=ppt/slides/_rels/slide8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7.png"/></Relationships>

</file>

<file path=ppt/slides/_rels/slide8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7.png"/></Relationships>

</file>

<file path=ppt/slides/_rels/slide8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7.png"/></Relationships>

</file>

<file path=ppt/slides/_rels/slide8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7.png"/></Relationships>

</file>

<file path=ppt/slides/_rels/slide8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7.png"/></Relationships>

</file>

<file path=ppt/slides/_rels/slide85.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8.png"/><Relationship Id="rId3" Type="http://schemas.openxmlformats.org/officeDocument/2006/relationships/image" Target="../media/image49.png"/></Relationships>

</file>

<file path=ppt/slides/_rels/slide87.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8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0.png"/></Relationships>

</file>

<file path=ppt/slides/_rels/slide8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1.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s>

</file>

<file path=ppt/slides/_rels/slide9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2.png"/></Relationships>

</file>

<file path=ppt/slides/_rels/slide9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3.png"/></Relationships>

</file>

<file path=ppt/slides/_rels/slide9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4.png"/></Relationships>

</file>

<file path=ppt/slides/_rels/slide9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5.png"/></Relationships>

</file>

<file path=ppt/slides/_rels/slide9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6.png"/></Relationships>

</file>

<file path=ppt/slides/_rels/slide9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7.png"/></Relationships>

</file>

<file path=ppt/slides/_rels/slide9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8.png"/></Relationships>

</file>

<file path=ppt/slides/_rels/slide9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9.png"/></Relationships>

</file>

<file path=ppt/slides/_rels/slide9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0.png"/></Relationships>

</file>

<file path=ppt/slides/_rels/slide9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1.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 name="Applications of Depth First Search"/>
          <p:cNvSpPr txBox="1"/>
          <p:nvPr>
            <p:ph type="ctrTitle"/>
          </p:nvPr>
        </p:nvSpPr>
        <p:spPr>
          <a:prstGeom prst="rect">
            <a:avLst/>
          </a:prstGeom>
        </p:spPr>
        <p:txBody>
          <a:bodyPr/>
          <a:lstStyle/>
          <a:p>
            <a:pPr/>
            <a:r>
              <a:t>Applications of Depth First Search</a:t>
            </a:r>
          </a:p>
        </p:txBody>
      </p:sp>
      <p:sp>
        <p:nvSpPr>
          <p:cNvPr id="120" name="Thomas Schwarz, SJ"/>
          <p:cNvSpPr txBox="1"/>
          <p:nvPr>
            <p:ph type="subTitle" sz="quarter" idx="1"/>
          </p:nvPr>
        </p:nvSpPr>
        <p:spPr>
          <a:prstGeom prst="rect">
            <a:avLst/>
          </a:prstGeom>
        </p:spPr>
        <p:txBody>
          <a:bodyPr/>
          <a:lstStyle/>
          <a:p>
            <a:pPr/>
            <a:r>
              <a:t>Thomas Schwarz, SJ</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3" name="Topological Sort"/>
          <p:cNvSpPr txBox="1"/>
          <p:nvPr>
            <p:ph type="title"/>
          </p:nvPr>
        </p:nvSpPr>
        <p:spPr>
          <a:prstGeom prst="rect">
            <a:avLst/>
          </a:prstGeom>
        </p:spPr>
        <p:txBody>
          <a:bodyPr/>
          <a:lstStyle/>
          <a:p>
            <a:pPr/>
            <a:r>
              <a:t>Topological Sort</a:t>
            </a:r>
          </a:p>
        </p:txBody>
      </p:sp>
      <p:sp>
        <p:nvSpPr>
          <p:cNvPr id="164" name="Visit D"/>
          <p:cNvSpPr txBox="1"/>
          <p:nvPr>
            <p:ph type="body" sz="quarter" idx="1"/>
          </p:nvPr>
        </p:nvSpPr>
        <p:spPr>
          <a:xfrm>
            <a:off x="952500" y="2590800"/>
            <a:ext cx="3567795" cy="6286500"/>
          </a:xfrm>
          <a:prstGeom prst="rect">
            <a:avLst/>
          </a:prstGeom>
        </p:spPr>
        <p:txBody>
          <a:bodyPr anchor="t"/>
          <a:lstStyle/>
          <a:p>
            <a:pPr/>
            <a:r>
              <a:t>Visit D</a:t>
            </a:r>
          </a:p>
        </p:txBody>
      </p:sp>
      <p:sp>
        <p:nvSpPr>
          <p:cNvPr id="165" name="A: B,C…"/>
          <p:cNvSpPr txBox="1"/>
          <p:nvPr/>
        </p:nvSpPr>
        <p:spPr>
          <a:xfrm>
            <a:off x="2603585" y="5734050"/>
            <a:ext cx="1333699" cy="27305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r>
              <a:t>A: B,C</a:t>
            </a:r>
          </a:p>
          <a:p>
            <a:pPr/>
            <a:r>
              <a:t>B: H</a:t>
            </a:r>
          </a:p>
          <a:p>
            <a:pPr/>
            <a:r>
              <a:t>C: E,F,H</a:t>
            </a:r>
          </a:p>
          <a:p>
            <a:pPr/>
            <a:r>
              <a:t>D: A,G</a:t>
            </a:r>
          </a:p>
          <a:p>
            <a:pPr/>
            <a:r>
              <a:t>E: F</a:t>
            </a:r>
          </a:p>
          <a:p>
            <a:pPr/>
            <a:r>
              <a:t>F: I</a:t>
            </a:r>
          </a:p>
          <a:p>
            <a:pPr/>
            <a:r>
              <a:t>G: C</a:t>
            </a:r>
          </a:p>
          <a:p>
            <a:pPr/>
            <a:r>
              <a:t>H: </a:t>
            </a:r>
          </a:p>
          <a:p>
            <a:pPr/>
            <a:r>
              <a:t>I: D</a:t>
            </a:r>
          </a:p>
        </p:txBody>
      </p:sp>
      <p:sp>
        <p:nvSpPr>
          <p:cNvPr id="166" name="visit(D)…"/>
          <p:cNvSpPr txBox="1"/>
          <p:nvPr/>
        </p:nvSpPr>
        <p:spPr>
          <a:xfrm>
            <a:off x="8188262" y="7003417"/>
            <a:ext cx="1486124" cy="2730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visit(D)</a:t>
            </a:r>
          </a:p>
          <a:p>
            <a:pPr/>
            <a:r>
              <a:t>visit(I)</a:t>
            </a:r>
          </a:p>
          <a:p>
            <a:pPr/>
            <a:r>
              <a:t>visit(F)</a:t>
            </a:r>
          </a:p>
          <a:p>
            <a:pPr/>
            <a:r>
              <a:t>visit(E)</a:t>
            </a:r>
          </a:p>
          <a:p>
            <a:pPr/>
            <a:r>
              <a:t>visit(H)</a:t>
            </a:r>
          </a:p>
          <a:p>
            <a:pPr/>
            <a:r>
              <a:t>visit(B) </a:t>
            </a:r>
          </a:p>
          <a:p>
            <a:pPr/>
            <a:r>
              <a:t>visit(A)</a:t>
            </a:r>
          </a:p>
          <a:p>
            <a:pPr/>
          </a:p>
        </p:txBody>
      </p:sp>
      <p:pic>
        <p:nvPicPr>
          <p:cNvPr id="167" name="Image" descr="Image"/>
          <p:cNvPicPr>
            <a:picLocks noChangeAspect="1"/>
          </p:cNvPicPr>
          <p:nvPr/>
        </p:nvPicPr>
        <p:blipFill>
          <a:blip r:embed="rId2">
            <a:extLst/>
          </a:blip>
          <a:stretch>
            <a:fillRect/>
          </a:stretch>
        </p:blipFill>
        <p:spPr>
          <a:xfrm>
            <a:off x="8305800" y="2590800"/>
            <a:ext cx="3746500" cy="3327400"/>
          </a:xfrm>
          <a:prstGeom prst="rect">
            <a:avLst/>
          </a:prstGeom>
          <a:ln w="12700">
            <a:miter lim="400000"/>
          </a:ln>
        </p:spPr>
      </p:pic>
    </p:spTree>
  </p:cSld>
  <p:clrMapOvr>
    <a:masterClrMapping/>
  </p:clrMapOvr>
  <p:transition xmlns:p14="http://schemas.microsoft.com/office/powerpoint/2010/main" spd="med" advClick="1"/>
</p:sld>
</file>

<file path=ppt/slides/slide1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8"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pic>
        <p:nvPicPr>
          <p:cNvPr id="559" name="Image" descr="Image"/>
          <p:cNvPicPr>
            <a:picLocks noChangeAspect="1"/>
          </p:cNvPicPr>
          <p:nvPr/>
        </p:nvPicPr>
        <p:blipFill>
          <a:blip r:embed="rId2">
            <a:extLst/>
          </a:blip>
          <a:stretch>
            <a:fillRect/>
          </a:stretch>
        </p:blipFill>
        <p:spPr>
          <a:xfrm>
            <a:off x="2260600" y="2781300"/>
            <a:ext cx="8483600" cy="5918200"/>
          </a:xfrm>
          <a:prstGeom prst="rect">
            <a:avLst/>
          </a:prstGeom>
          <a:ln w="12700">
            <a:miter lim="400000"/>
          </a:ln>
        </p:spPr>
      </p:pic>
    </p:spTree>
  </p:cSld>
  <p:clrMapOvr>
    <a:masterClrMapping/>
  </p:clrMapOvr>
  <p:transition xmlns:p14="http://schemas.microsoft.com/office/powerpoint/2010/main" spd="med" advClick="1"/>
</p:sld>
</file>

<file path=ppt/slides/slide1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1"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pic>
        <p:nvPicPr>
          <p:cNvPr id="562" name="Image" descr="Image"/>
          <p:cNvPicPr>
            <a:picLocks noChangeAspect="1"/>
          </p:cNvPicPr>
          <p:nvPr/>
        </p:nvPicPr>
        <p:blipFill>
          <a:blip r:embed="rId2">
            <a:extLst/>
          </a:blip>
          <a:stretch>
            <a:fillRect/>
          </a:stretch>
        </p:blipFill>
        <p:spPr>
          <a:xfrm>
            <a:off x="2260600" y="2781300"/>
            <a:ext cx="8483600" cy="5918200"/>
          </a:xfrm>
          <a:prstGeom prst="rect">
            <a:avLst/>
          </a:prstGeom>
          <a:ln w="12700">
            <a:miter lim="400000"/>
          </a:ln>
        </p:spPr>
      </p:pic>
    </p:spTree>
  </p:cSld>
  <p:clrMapOvr>
    <a:masterClrMapping/>
  </p:clrMapOvr>
  <p:transition xmlns:p14="http://schemas.microsoft.com/office/powerpoint/2010/main" spd="med" advClick="1"/>
</p:sld>
</file>

<file path=ppt/slides/slide1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4"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pic>
        <p:nvPicPr>
          <p:cNvPr id="565" name="Image" descr="Image"/>
          <p:cNvPicPr>
            <a:picLocks noChangeAspect="1"/>
          </p:cNvPicPr>
          <p:nvPr/>
        </p:nvPicPr>
        <p:blipFill>
          <a:blip r:embed="rId2">
            <a:extLst/>
          </a:blip>
          <a:stretch>
            <a:fillRect/>
          </a:stretch>
        </p:blipFill>
        <p:spPr>
          <a:xfrm>
            <a:off x="2260600" y="2114550"/>
            <a:ext cx="8483600" cy="5918200"/>
          </a:xfrm>
          <a:prstGeom prst="rect">
            <a:avLst/>
          </a:prstGeom>
          <a:ln w="12700">
            <a:miter lim="400000"/>
          </a:ln>
        </p:spPr>
      </p:pic>
    </p:spTree>
  </p:cSld>
  <p:clrMapOvr>
    <a:masterClrMapping/>
  </p:clrMapOvr>
  <p:transition xmlns:p14="http://schemas.microsoft.com/office/powerpoint/2010/main" spd="med" advClick="1"/>
</p:sld>
</file>

<file path=ppt/slides/slide1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7"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sp>
        <p:nvSpPr>
          <p:cNvPr id="568" name="The visit in E is done, we need to select a remaining white vertex.  We pick l"/>
          <p:cNvSpPr txBox="1"/>
          <p:nvPr>
            <p:ph type="body" idx="1"/>
          </p:nvPr>
        </p:nvSpPr>
        <p:spPr>
          <a:prstGeom prst="rect">
            <a:avLst/>
          </a:prstGeom>
        </p:spPr>
        <p:txBody>
          <a:bodyPr anchor="t"/>
          <a:lstStyle/>
          <a:p>
            <a:pPr/>
            <a:r>
              <a:t>The visit in E is done, we need to select a remaining white vertex.  We pick l</a:t>
            </a:r>
          </a:p>
        </p:txBody>
      </p:sp>
    </p:spTree>
  </p:cSld>
  <p:clrMapOvr>
    <a:masterClrMapping/>
  </p:clrMapOvr>
  <p:transition xmlns:p14="http://schemas.microsoft.com/office/powerpoint/2010/main" spd="med" advClick="1"/>
</p:sld>
</file>

<file path=ppt/slides/slide1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0"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pic>
        <p:nvPicPr>
          <p:cNvPr id="571" name="Image" descr="Image"/>
          <p:cNvPicPr>
            <a:picLocks noChangeAspect="1"/>
          </p:cNvPicPr>
          <p:nvPr/>
        </p:nvPicPr>
        <p:blipFill>
          <a:blip r:embed="rId2">
            <a:extLst/>
          </a:blip>
          <a:stretch>
            <a:fillRect/>
          </a:stretch>
        </p:blipFill>
        <p:spPr>
          <a:xfrm>
            <a:off x="2260600" y="2781300"/>
            <a:ext cx="8483600" cy="5918200"/>
          </a:xfrm>
          <a:prstGeom prst="rect">
            <a:avLst/>
          </a:prstGeom>
          <a:ln w="12700">
            <a:miter lim="400000"/>
          </a:ln>
        </p:spPr>
      </p:pic>
    </p:spTree>
  </p:cSld>
  <p:clrMapOvr>
    <a:masterClrMapping/>
  </p:clrMapOvr>
  <p:transition xmlns:p14="http://schemas.microsoft.com/office/powerpoint/2010/main" spd="med" advClick="1"/>
</p:sld>
</file>

<file path=ppt/slides/slide1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3"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pic>
        <p:nvPicPr>
          <p:cNvPr id="574" name="Image" descr="Image"/>
          <p:cNvPicPr>
            <a:picLocks noChangeAspect="1"/>
          </p:cNvPicPr>
          <p:nvPr/>
        </p:nvPicPr>
        <p:blipFill>
          <a:blip r:embed="rId2">
            <a:extLst/>
          </a:blip>
          <a:stretch>
            <a:fillRect/>
          </a:stretch>
        </p:blipFill>
        <p:spPr>
          <a:xfrm>
            <a:off x="2260600" y="2781300"/>
            <a:ext cx="8483600" cy="5918200"/>
          </a:xfrm>
          <a:prstGeom prst="rect">
            <a:avLst/>
          </a:prstGeom>
          <a:ln w="12700">
            <a:miter lim="400000"/>
          </a:ln>
        </p:spPr>
      </p:pic>
    </p:spTree>
  </p:cSld>
  <p:clrMapOvr>
    <a:masterClrMapping/>
  </p:clrMapOvr>
  <p:transition xmlns:p14="http://schemas.microsoft.com/office/powerpoint/2010/main" spd="med" advClick="1"/>
</p:sld>
</file>

<file path=ppt/slides/slide10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6"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pic>
        <p:nvPicPr>
          <p:cNvPr id="577" name="Image" descr="Image"/>
          <p:cNvPicPr>
            <a:picLocks noChangeAspect="1"/>
          </p:cNvPicPr>
          <p:nvPr/>
        </p:nvPicPr>
        <p:blipFill>
          <a:blip r:embed="rId2">
            <a:extLst/>
          </a:blip>
          <a:stretch>
            <a:fillRect/>
          </a:stretch>
        </p:blipFill>
        <p:spPr>
          <a:xfrm>
            <a:off x="2260600" y="2781300"/>
            <a:ext cx="8483600" cy="5918200"/>
          </a:xfrm>
          <a:prstGeom prst="rect">
            <a:avLst/>
          </a:prstGeom>
          <a:ln w="12700">
            <a:miter lim="400000"/>
          </a:ln>
        </p:spPr>
      </p:pic>
    </p:spTree>
  </p:cSld>
  <p:clrMapOvr>
    <a:masterClrMapping/>
  </p:clrMapOvr>
  <p:transition xmlns:p14="http://schemas.microsoft.com/office/powerpoint/2010/main" spd="med" advClick="1"/>
</p:sld>
</file>

<file path=ppt/slides/slide10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9"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pic>
        <p:nvPicPr>
          <p:cNvPr id="580" name="Image" descr="Image"/>
          <p:cNvPicPr>
            <a:picLocks noChangeAspect="1"/>
          </p:cNvPicPr>
          <p:nvPr/>
        </p:nvPicPr>
        <p:blipFill>
          <a:blip r:embed="rId2">
            <a:extLst/>
          </a:blip>
          <a:stretch>
            <a:fillRect/>
          </a:stretch>
        </p:blipFill>
        <p:spPr>
          <a:xfrm>
            <a:off x="2260600" y="2781300"/>
            <a:ext cx="8483600" cy="5918200"/>
          </a:xfrm>
          <a:prstGeom prst="rect">
            <a:avLst/>
          </a:prstGeom>
          <a:ln w="12700">
            <a:miter lim="400000"/>
          </a:ln>
        </p:spPr>
      </p:pic>
    </p:spTree>
  </p:cSld>
  <p:clrMapOvr>
    <a:masterClrMapping/>
  </p:clrMapOvr>
  <p:transition xmlns:p14="http://schemas.microsoft.com/office/powerpoint/2010/main" spd="med" advClick="1"/>
</p:sld>
</file>

<file path=ppt/slides/slide10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2"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pic>
        <p:nvPicPr>
          <p:cNvPr id="583" name="Image" descr="Image"/>
          <p:cNvPicPr>
            <a:picLocks noChangeAspect="1"/>
          </p:cNvPicPr>
          <p:nvPr/>
        </p:nvPicPr>
        <p:blipFill>
          <a:blip r:embed="rId2">
            <a:extLst/>
          </a:blip>
          <a:stretch>
            <a:fillRect/>
          </a:stretch>
        </p:blipFill>
        <p:spPr>
          <a:xfrm>
            <a:off x="2260600" y="2781300"/>
            <a:ext cx="8483600" cy="5918200"/>
          </a:xfrm>
          <a:prstGeom prst="rect">
            <a:avLst/>
          </a:prstGeom>
          <a:ln w="12700">
            <a:miter lim="400000"/>
          </a:ln>
        </p:spPr>
      </p:pic>
    </p:spTree>
  </p:cSld>
  <p:clrMapOvr>
    <a:masterClrMapping/>
  </p:clrMapOvr>
  <p:transition xmlns:p14="http://schemas.microsoft.com/office/powerpoint/2010/main" spd="med" advClick="1"/>
</p:sld>
</file>

<file path=ppt/slides/slide10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5"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pic>
        <p:nvPicPr>
          <p:cNvPr id="586" name="Image" descr="Image"/>
          <p:cNvPicPr>
            <a:picLocks noChangeAspect="1"/>
          </p:cNvPicPr>
          <p:nvPr/>
        </p:nvPicPr>
        <p:blipFill>
          <a:blip r:embed="rId2">
            <a:extLst/>
          </a:blip>
          <a:stretch>
            <a:fillRect/>
          </a:stretch>
        </p:blipFill>
        <p:spPr>
          <a:xfrm>
            <a:off x="2260600" y="2724150"/>
            <a:ext cx="8483600" cy="6032500"/>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9" name="Topological Sort"/>
          <p:cNvSpPr txBox="1"/>
          <p:nvPr>
            <p:ph type="title"/>
          </p:nvPr>
        </p:nvSpPr>
        <p:spPr>
          <a:prstGeom prst="rect">
            <a:avLst/>
          </a:prstGeom>
        </p:spPr>
        <p:txBody>
          <a:bodyPr/>
          <a:lstStyle/>
          <a:p>
            <a:pPr/>
            <a:r>
              <a:t>Topological Sort</a:t>
            </a:r>
          </a:p>
        </p:txBody>
      </p:sp>
      <p:sp>
        <p:nvSpPr>
          <p:cNvPr id="170" name="At this point:…"/>
          <p:cNvSpPr txBox="1"/>
          <p:nvPr>
            <p:ph type="body" sz="half" idx="1"/>
          </p:nvPr>
        </p:nvSpPr>
        <p:spPr>
          <a:xfrm>
            <a:off x="952500" y="2590800"/>
            <a:ext cx="7616308" cy="6286500"/>
          </a:xfrm>
          <a:prstGeom prst="rect">
            <a:avLst/>
          </a:prstGeom>
        </p:spPr>
        <p:txBody>
          <a:bodyPr anchor="t"/>
          <a:lstStyle/>
          <a:p>
            <a:pPr/>
            <a:r>
              <a:t>At this point:</a:t>
            </a:r>
          </a:p>
          <a:p>
            <a:pPr lvl="1"/>
            <a:r>
              <a:t>The adjacency list of D starts with A</a:t>
            </a:r>
          </a:p>
          <a:p>
            <a:pPr lvl="1"/>
            <a:r>
              <a:t>A is gray</a:t>
            </a:r>
          </a:p>
          <a:p>
            <a:pPr lvl="1"/>
            <a:r>
              <a:t>This edge becomes a back edge!</a:t>
            </a:r>
          </a:p>
          <a:p>
            <a:pPr lvl="1"/>
            <a:r>
              <a:t>And shows that there is a cycle</a:t>
            </a:r>
          </a:p>
        </p:txBody>
      </p:sp>
      <p:sp>
        <p:nvSpPr>
          <p:cNvPr id="171" name="A: B,C…"/>
          <p:cNvSpPr txBox="1"/>
          <p:nvPr/>
        </p:nvSpPr>
        <p:spPr>
          <a:xfrm>
            <a:off x="3988555" y="6364161"/>
            <a:ext cx="1333699" cy="2730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r>
              <a:t>A: B,C</a:t>
            </a:r>
          </a:p>
          <a:p>
            <a:pPr/>
            <a:r>
              <a:t>B: H</a:t>
            </a:r>
          </a:p>
          <a:p>
            <a:pPr/>
            <a:r>
              <a:t>C: E,F,H</a:t>
            </a:r>
          </a:p>
          <a:p>
            <a:pPr/>
            <a:r>
              <a:t>D: A,G</a:t>
            </a:r>
          </a:p>
          <a:p>
            <a:pPr/>
            <a:r>
              <a:t>E: F</a:t>
            </a:r>
          </a:p>
          <a:p>
            <a:pPr/>
            <a:r>
              <a:t>F: I</a:t>
            </a:r>
          </a:p>
          <a:p>
            <a:pPr/>
            <a:r>
              <a:t>G: C</a:t>
            </a:r>
          </a:p>
          <a:p>
            <a:pPr/>
            <a:r>
              <a:t>H: </a:t>
            </a:r>
          </a:p>
          <a:p>
            <a:pPr/>
            <a:r>
              <a:t>I: D</a:t>
            </a:r>
          </a:p>
        </p:txBody>
      </p:sp>
      <p:sp>
        <p:nvSpPr>
          <p:cNvPr id="172" name="visit(D)…"/>
          <p:cNvSpPr txBox="1"/>
          <p:nvPr/>
        </p:nvSpPr>
        <p:spPr>
          <a:xfrm>
            <a:off x="8188262" y="7003417"/>
            <a:ext cx="1486124" cy="2730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visit(D)</a:t>
            </a:r>
          </a:p>
          <a:p>
            <a:pPr/>
            <a:r>
              <a:t>visit(I)</a:t>
            </a:r>
          </a:p>
          <a:p>
            <a:pPr/>
            <a:r>
              <a:t>visit(F)</a:t>
            </a:r>
          </a:p>
          <a:p>
            <a:pPr/>
            <a:r>
              <a:t>visit(E)</a:t>
            </a:r>
          </a:p>
          <a:p>
            <a:pPr/>
            <a:r>
              <a:t>visit(H)</a:t>
            </a:r>
          </a:p>
          <a:p>
            <a:pPr/>
            <a:r>
              <a:t>visit(B) </a:t>
            </a:r>
          </a:p>
          <a:p>
            <a:pPr/>
            <a:r>
              <a:t>visit(A)</a:t>
            </a:r>
          </a:p>
          <a:p>
            <a:pPr/>
          </a:p>
        </p:txBody>
      </p:sp>
      <p:pic>
        <p:nvPicPr>
          <p:cNvPr id="173" name="Image" descr="Image"/>
          <p:cNvPicPr>
            <a:picLocks noChangeAspect="1"/>
          </p:cNvPicPr>
          <p:nvPr/>
        </p:nvPicPr>
        <p:blipFill>
          <a:blip r:embed="rId2">
            <a:extLst/>
          </a:blip>
          <a:stretch>
            <a:fillRect/>
          </a:stretch>
        </p:blipFill>
        <p:spPr>
          <a:xfrm>
            <a:off x="8305800" y="2590800"/>
            <a:ext cx="3746500" cy="3327400"/>
          </a:xfrm>
          <a:prstGeom prst="rect">
            <a:avLst/>
          </a:prstGeom>
          <a:ln w="12700">
            <a:miter lim="400000"/>
          </a:ln>
        </p:spPr>
      </p:pic>
    </p:spTree>
  </p:cSld>
  <p:clrMapOvr>
    <a:masterClrMapping/>
  </p:clrMapOvr>
  <p:transition xmlns:p14="http://schemas.microsoft.com/office/powerpoint/2010/main" spd="med" advClick="1"/>
</p:sld>
</file>

<file path=ppt/slides/slide1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8"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pic>
        <p:nvPicPr>
          <p:cNvPr id="589" name="Image" descr="Image"/>
          <p:cNvPicPr>
            <a:picLocks noChangeAspect="1"/>
          </p:cNvPicPr>
          <p:nvPr/>
        </p:nvPicPr>
        <p:blipFill>
          <a:blip r:embed="rId2">
            <a:extLst/>
          </a:blip>
          <a:stretch>
            <a:fillRect/>
          </a:stretch>
        </p:blipFill>
        <p:spPr>
          <a:xfrm>
            <a:off x="2260600" y="2705100"/>
            <a:ext cx="8483600" cy="6070600"/>
          </a:xfrm>
          <a:prstGeom prst="rect">
            <a:avLst/>
          </a:prstGeom>
          <a:ln w="12700">
            <a:miter lim="400000"/>
          </a:ln>
        </p:spPr>
      </p:pic>
    </p:spTree>
  </p:cSld>
  <p:clrMapOvr>
    <a:masterClrMapping/>
  </p:clrMapOvr>
  <p:transition xmlns:p14="http://schemas.microsoft.com/office/powerpoint/2010/main" spd="med" advClick="1"/>
</p:sld>
</file>

<file path=ppt/slides/slide1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1"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pic>
        <p:nvPicPr>
          <p:cNvPr id="592" name="Image" descr="Image"/>
          <p:cNvPicPr>
            <a:picLocks noChangeAspect="1"/>
          </p:cNvPicPr>
          <p:nvPr/>
        </p:nvPicPr>
        <p:blipFill>
          <a:blip r:embed="rId2">
            <a:extLst/>
          </a:blip>
          <a:stretch>
            <a:fillRect/>
          </a:stretch>
        </p:blipFill>
        <p:spPr>
          <a:xfrm>
            <a:off x="2260600" y="2705100"/>
            <a:ext cx="8483600" cy="6070600"/>
          </a:xfrm>
          <a:prstGeom prst="rect">
            <a:avLst/>
          </a:prstGeom>
          <a:ln w="12700">
            <a:miter lim="400000"/>
          </a:ln>
        </p:spPr>
      </p:pic>
    </p:spTree>
  </p:cSld>
  <p:clrMapOvr>
    <a:masterClrMapping/>
  </p:clrMapOvr>
  <p:transition xmlns:p14="http://schemas.microsoft.com/office/powerpoint/2010/main" spd="med" advClick="1"/>
</p:sld>
</file>

<file path=ppt/slides/slide1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4"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pic>
        <p:nvPicPr>
          <p:cNvPr id="595" name="Image" descr="Image"/>
          <p:cNvPicPr>
            <a:picLocks noChangeAspect="1"/>
          </p:cNvPicPr>
          <p:nvPr/>
        </p:nvPicPr>
        <p:blipFill>
          <a:blip r:embed="rId2">
            <a:extLst/>
          </a:blip>
          <a:stretch>
            <a:fillRect/>
          </a:stretch>
        </p:blipFill>
        <p:spPr>
          <a:xfrm>
            <a:off x="2260600" y="2705100"/>
            <a:ext cx="8483600" cy="6070600"/>
          </a:xfrm>
          <a:prstGeom prst="rect">
            <a:avLst/>
          </a:prstGeom>
          <a:ln w="12700">
            <a:miter lim="400000"/>
          </a:ln>
        </p:spPr>
      </p:pic>
    </p:spTree>
  </p:cSld>
  <p:clrMapOvr>
    <a:masterClrMapping/>
  </p:clrMapOvr>
  <p:transition xmlns:p14="http://schemas.microsoft.com/office/powerpoint/2010/main" spd="med" advClick="1"/>
</p:sld>
</file>

<file path=ppt/slides/slide1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7"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pic>
        <p:nvPicPr>
          <p:cNvPr id="598" name="Image" descr="Image"/>
          <p:cNvPicPr>
            <a:picLocks noChangeAspect="1"/>
          </p:cNvPicPr>
          <p:nvPr/>
        </p:nvPicPr>
        <p:blipFill>
          <a:blip r:embed="rId2">
            <a:extLst/>
          </a:blip>
          <a:stretch>
            <a:fillRect/>
          </a:stretch>
        </p:blipFill>
        <p:spPr>
          <a:xfrm>
            <a:off x="2260600" y="2705100"/>
            <a:ext cx="8483600" cy="6070600"/>
          </a:xfrm>
          <a:prstGeom prst="rect">
            <a:avLst/>
          </a:prstGeom>
          <a:ln w="12700">
            <a:miter lim="400000"/>
          </a:ln>
        </p:spPr>
      </p:pic>
    </p:spTree>
  </p:cSld>
  <p:clrMapOvr>
    <a:masterClrMapping/>
  </p:clrMapOvr>
  <p:transition xmlns:p14="http://schemas.microsoft.com/office/powerpoint/2010/main" spd="med" advClick="1"/>
</p:sld>
</file>

<file path=ppt/slides/slide1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0"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pic>
        <p:nvPicPr>
          <p:cNvPr id="601" name="Image" descr="Image"/>
          <p:cNvPicPr>
            <a:picLocks noChangeAspect="1"/>
          </p:cNvPicPr>
          <p:nvPr/>
        </p:nvPicPr>
        <p:blipFill>
          <a:blip r:embed="rId2">
            <a:extLst/>
          </a:blip>
          <a:stretch>
            <a:fillRect/>
          </a:stretch>
        </p:blipFill>
        <p:spPr>
          <a:xfrm>
            <a:off x="2260600" y="2705100"/>
            <a:ext cx="8483600" cy="6070600"/>
          </a:xfrm>
          <a:prstGeom prst="rect">
            <a:avLst/>
          </a:prstGeom>
          <a:ln w="12700">
            <a:miter lim="400000"/>
          </a:ln>
        </p:spPr>
      </p:pic>
    </p:spTree>
  </p:cSld>
  <p:clrMapOvr>
    <a:masterClrMapping/>
  </p:clrMapOvr>
  <p:transition xmlns:p14="http://schemas.microsoft.com/office/powerpoint/2010/main" spd="med" advClick="1"/>
</p:sld>
</file>

<file path=ppt/slides/slide1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3"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pic>
        <p:nvPicPr>
          <p:cNvPr id="604" name="Image" descr="Image"/>
          <p:cNvPicPr>
            <a:picLocks noChangeAspect="1"/>
          </p:cNvPicPr>
          <p:nvPr/>
        </p:nvPicPr>
        <p:blipFill>
          <a:blip r:embed="rId2">
            <a:extLst/>
          </a:blip>
          <a:stretch>
            <a:fillRect/>
          </a:stretch>
        </p:blipFill>
        <p:spPr>
          <a:xfrm>
            <a:off x="2260600" y="2705100"/>
            <a:ext cx="8483600" cy="6070600"/>
          </a:xfrm>
          <a:prstGeom prst="rect">
            <a:avLst/>
          </a:prstGeom>
          <a:ln w="12700">
            <a:miter lim="400000"/>
          </a:ln>
        </p:spPr>
      </p:pic>
    </p:spTree>
  </p:cSld>
  <p:clrMapOvr>
    <a:masterClrMapping/>
  </p:clrMapOvr>
  <p:transition xmlns:p14="http://schemas.microsoft.com/office/powerpoint/2010/main" spd="med" advClick="1"/>
</p:sld>
</file>

<file path=ppt/slides/slide1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6"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sp>
        <p:nvSpPr>
          <p:cNvPr id="607" name="Again, DFS will select a white node. Let it be b"/>
          <p:cNvSpPr txBox="1"/>
          <p:nvPr>
            <p:ph type="body" idx="1"/>
          </p:nvPr>
        </p:nvSpPr>
        <p:spPr>
          <a:prstGeom prst="rect">
            <a:avLst/>
          </a:prstGeom>
        </p:spPr>
        <p:txBody>
          <a:bodyPr anchor="t"/>
          <a:lstStyle/>
          <a:p>
            <a:pPr/>
            <a:r>
              <a:t>Again, DFS will select a white node. Let it be b</a:t>
            </a:r>
          </a:p>
        </p:txBody>
      </p:sp>
    </p:spTree>
  </p:cSld>
  <p:clrMapOvr>
    <a:masterClrMapping/>
  </p:clrMapOvr>
  <p:transition xmlns:p14="http://schemas.microsoft.com/office/powerpoint/2010/main" spd="med" advClick="1"/>
</p:sld>
</file>

<file path=ppt/slides/slide1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9"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pic>
        <p:nvPicPr>
          <p:cNvPr id="610" name="Image" descr="Image"/>
          <p:cNvPicPr>
            <a:picLocks noChangeAspect="1"/>
          </p:cNvPicPr>
          <p:nvPr/>
        </p:nvPicPr>
        <p:blipFill>
          <a:blip r:embed="rId2">
            <a:extLst/>
          </a:blip>
          <a:stretch>
            <a:fillRect/>
          </a:stretch>
        </p:blipFill>
        <p:spPr>
          <a:xfrm>
            <a:off x="2260600" y="2705100"/>
            <a:ext cx="8483600" cy="6070600"/>
          </a:xfrm>
          <a:prstGeom prst="rect">
            <a:avLst/>
          </a:prstGeom>
          <a:ln w="12700">
            <a:miter lim="400000"/>
          </a:ln>
        </p:spPr>
      </p:pic>
    </p:spTree>
  </p:cSld>
  <p:clrMapOvr>
    <a:masterClrMapping/>
  </p:clrMapOvr>
  <p:transition xmlns:p14="http://schemas.microsoft.com/office/powerpoint/2010/main" spd="med" advClick="1"/>
</p:sld>
</file>

<file path=ppt/slides/slide1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2"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pic>
        <p:nvPicPr>
          <p:cNvPr id="613" name="Image" descr="Image"/>
          <p:cNvPicPr>
            <a:picLocks noChangeAspect="1"/>
          </p:cNvPicPr>
          <p:nvPr/>
        </p:nvPicPr>
        <p:blipFill>
          <a:blip r:embed="rId2">
            <a:extLst/>
          </a:blip>
          <a:stretch>
            <a:fillRect/>
          </a:stretch>
        </p:blipFill>
        <p:spPr>
          <a:xfrm>
            <a:off x="2260600" y="2705100"/>
            <a:ext cx="8483600" cy="6070600"/>
          </a:xfrm>
          <a:prstGeom prst="rect">
            <a:avLst/>
          </a:prstGeom>
          <a:ln w="12700">
            <a:miter lim="400000"/>
          </a:ln>
        </p:spPr>
      </p:pic>
    </p:spTree>
  </p:cSld>
  <p:clrMapOvr>
    <a:masterClrMapping/>
  </p:clrMapOvr>
  <p:transition xmlns:p14="http://schemas.microsoft.com/office/powerpoint/2010/main" spd="med" advClick="1"/>
</p:sld>
</file>

<file path=ppt/slides/slide1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5"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pic>
        <p:nvPicPr>
          <p:cNvPr id="616" name="Image" descr="Image"/>
          <p:cNvPicPr>
            <a:picLocks noChangeAspect="1"/>
          </p:cNvPicPr>
          <p:nvPr/>
        </p:nvPicPr>
        <p:blipFill>
          <a:blip r:embed="rId2">
            <a:extLst/>
          </a:blip>
          <a:stretch>
            <a:fillRect/>
          </a:stretch>
        </p:blipFill>
        <p:spPr>
          <a:xfrm>
            <a:off x="2260600" y="2705100"/>
            <a:ext cx="8483600" cy="6070600"/>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5" name="Topological Sort"/>
          <p:cNvSpPr txBox="1"/>
          <p:nvPr>
            <p:ph type="title"/>
          </p:nvPr>
        </p:nvSpPr>
        <p:spPr>
          <a:prstGeom prst="rect">
            <a:avLst/>
          </a:prstGeom>
        </p:spPr>
        <p:txBody>
          <a:bodyPr/>
          <a:lstStyle/>
          <a:p>
            <a:pPr/>
            <a:r>
              <a:t>Topological Sort</a:t>
            </a:r>
          </a:p>
        </p:txBody>
      </p:sp>
      <p:sp>
        <p:nvSpPr>
          <p:cNvPr id="176" name="A different example…"/>
          <p:cNvSpPr txBox="1"/>
          <p:nvPr>
            <p:ph type="body" sz="half" idx="1"/>
          </p:nvPr>
        </p:nvSpPr>
        <p:spPr>
          <a:xfrm>
            <a:off x="952500" y="2590800"/>
            <a:ext cx="5549900" cy="6286500"/>
          </a:xfrm>
          <a:prstGeom prst="rect">
            <a:avLst/>
          </a:prstGeom>
        </p:spPr>
        <p:txBody>
          <a:bodyPr anchor="t"/>
          <a:lstStyle/>
          <a:p>
            <a:pPr/>
            <a:r>
              <a:t>A different example</a:t>
            </a:r>
          </a:p>
          <a:p>
            <a:pPr lvl="1"/>
            <a:r>
              <a:t>Start in A</a:t>
            </a:r>
          </a:p>
        </p:txBody>
      </p:sp>
      <p:pic>
        <p:nvPicPr>
          <p:cNvPr id="177" name="Image" descr="Image"/>
          <p:cNvPicPr>
            <a:picLocks noChangeAspect="1"/>
          </p:cNvPicPr>
          <p:nvPr/>
        </p:nvPicPr>
        <p:blipFill>
          <a:blip r:embed="rId2">
            <a:extLst/>
          </a:blip>
          <a:stretch>
            <a:fillRect/>
          </a:stretch>
        </p:blipFill>
        <p:spPr>
          <a:xfrm>
            <a:off x="6502400" y="2590800"/>
            <a:ext cx="5549900" cy="3213100"/>
          </a:xfrm>
          <a:prstGeom prst="rect">
            <a:avLst/>
          </a:prstGeom>
          <a:ln w="12700">
            <a:miter lim="400000"/>
          </a:ln>
        </p:spPr>
      </p:pic>
      <p:sp>
        <p:nvSpPr>
          <p:cNvPr id="178" name="A: B,D,G…"/>
          <p:cNvSpPr txBox="1"/>
          <p:nvPr/>
        </p:nvSpPr>
        <p:spPr>
          <a:xfrm>
            <a:off x="1769002" y="5180309"/>
            <a:ext cx="1333699" cy="243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 B,D,G</a:t>
            </a:r>
          </a:p>
          <a:p>
            <a:pPr/>
            <a:r>
              <a:t>B: H</a:t>
            </a:r>
          </a:p>
          <a:p>
            <a:pPr/>
            <a:r>
              <a:t>C: F</a:t>
            </a:r>
          </a:p>
          <a:p>
            <a:pPr/>
            <a:r>
              <a:t>D: B,H</a:t>
            </a:r>
          </a:p>
          <a:p>
            <a:pPr/>
            <a:r>
              <a:t>E: C,D,G</a:t>
            </a:r>
          </a:p>
          <a:p>
            <a:pPr/>
            <a:r>
              <a:t>F:</a:t>
            </a:r>
          </a:p>
          <a:p>
            <a:pPr/>
            <a:r>
              <a:t>G: B</a:t>
            </a:r>
          </a:p>
          <a:p>
            <a:pPr/>
            <a:r>
              <a:t>H: F</a:t>
            </a:r>
          </a:p>
        </p:txBody>
      </p:sp>
    </p:spTree>
  </p:cSld>
  <p:clrMapOvr>
    <a:masterClrMapping/>
  </p:clrMapOvr>
  <p:transition xmlns:p14="http://schemas.microsoft.com/office/powerpoint/2010/main" spd="med" advClick="1"/>
</p:sld>
</file>

<file path=ppt/slides/slide1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8"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pic>
        <p:nvPicPr>
          <p:cNvPr id="619" name="Image" descr="Image"/>
          <p:cNvPicPr>
            <a:picLocks noChangeAspect="1"/>
          </p:cNvPicPr>
          <p:nvPr/>
        </p:nvPicPr>
        <p:blipFill>
          <a:blip r:embed="rId2">
            <a:extLst/>
          </a:blip>
          <a:stretch>
            <a:fillRect/>
          </a:stretch>
        </p:blipFill>
        <p:spPr>
          <a:xfrm>
            <a:off x="2260600" y="2705100"/>
            <a:ext cx="8483600" cy="6070600"/>
          </a:xfrm>
          <a:prstGeom prst="rect">
            <a:avLst/>
          </a:prstGeom>
          <a:ln w="12700">
            <a:miter lim="400000"/>
          </a:ln>
        </p:spPr>
      </p:pic>
    </p:spTree>
  </p:cSld>
  <p:clrMapOvr>
    <a:masterClrMapping/>
  </p:clrMapOvr>
  <p:transition xmlns:p14="http://schemas.microsoft.com/office/powerpoint/2010/main" spd="med" advClick="1"/>
</p:sld>
</file>

<file path=ppt/slides/slide1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1"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pic>
        <p:nvPicPr>
          <p:cNvPr id="622" name="Image" descr="Image"/>
          <p:cNvPicPr>
            <a:picLocks noChangeAspect="1"/>
          </p:cNvPicPr>
          <p:nvPr/>
        </p:nvPicPr>
        <p:blipFill>
          <a:blip r:embed="rId2">
            <a:extLst/>
          </a:blip>
          <a:stretch>
            <a:fillRect/>
          </a:stretch>
        </p:blipFill>
        <p:spPr>
          <a:xfrm>
            <a:off x="2260600" y="2603500"/>
            <a:ext cx="8483600" cy="6273800"/>
          </a:xfrm>
          <a:prstGeom prst="rect">
            <a:avLst/>
          </a:prstGeom>
          <a:ln w="12700">
            <a:miter lim="400000"/>
          </a:ln>
        </p:spPr>
      </p:pic>
    </p:spTree>
  </p:cSld>
  <p:clrMapOvr>
    <a:masterClrMapping/>
  </p:clrMapOvr>
  <p:transition xmlns:p14="http://schemas.microsoft.com/office/powerpoint/2010/main" spd="med" advClick="1"/>
</p:sld>
</file>

<file path=ppt/slides/slide1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4"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pic>
        <p:nvPicPr>
          <p:cNvPr id="625" name="Image" descr="Image"/>
          <p:cNvPicPr>
            <a:picLocks noChangeAspect="1"/>
          </p:cNvPicPr>
          <p:nvPr/>
        </p:nvPicPr>
        <p:blipFill>
          <a:blip r:embed="rId2">
            <a:extLst/>
          </a:blip>
          <a:stretch>
            <a:fillRect/>
          </a:stretch>
        </p:blipFill>
        <p:spPr>
          <a:xfrm>
            <a:off x="2260600" y="2603500"/>
            <a:ext cx="8483600" cy="6273800"/>
          </a:xfrm>
          <a:prstGeom prst="rect">
            <a:avLst/>
          </a:prstGeom>
          <a:ln w="12700">
            <a:miter lim="400000"/>
          </a:ln>
        </p:spPr>
      </p:pic>
    </p:spTree>
  </p:cSld>
  <p:clrMapOvr>
    <a:masterClrMapping/>
  </p:clrMapOvr>
  <p:transition xmlns:p14="http://schemas.microsoft.com/office/powerpoint/2010/main" spd="med" advClick="1"/>
</p:sld>
</file>

<file path=ppt/slides/slide1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7"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pic>
        <p:nvPicPr>
          <p:cNvPr id="628" name="Image" descr="Image"/>
          <p:cNvPicPr>
            <a:picLocks noChangeAspect="1"/>
          </p:cNvPicPr>
          <p:nvPr/>
        </p:nvPicPr>
        <p:blipFill>
          <a:blip r:embed="rId2">
            <a:extLst/>
          </a:blip>
          <a:stretch>
            <a:fillRect/>
          </a:stretch>
        </p:blipFill>
        <p:spPr>
          <a:xfrm>
            <a:off x="2260600" y="2603500"/>
            <a:ext cx="8483600" cy="6273800"/>
          </a:xfrm>
          <a:prstGeom prst="rect">
            <a:avLst/>
          </a:prstGeom>
          <a:ln w="12700">
            <a:miter lim="400000"/>
          </a:ln>
        </p:spPr>
      </p:pic>
    </p:spTree>
  </p:cSld>
  <p:clrMapOvr>
    <a:masterClrMapping/>
  </p:clrMapOvr>
  <p:transition xmlns:p14="http://schemas.microsoft.com/office/powerpoint/2010/main" spd="med" advClick="1"/>
</p:sld>
</file>

<file path=ppt/slides/slide1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0"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pic>
        <p:nvPicPr>
          <p:cNvPr id="631" name="Image" descr="Image"/>
          <p:cNvPicPr>
            <a:picLocks noChangeAspect="1"/>
          </p:cNvPicPr>
          <p:nvPr/>
        </p:nvPicPr>
        <p:blipFill>
          <a:blip r:embed="rId2">
            <a:extLst/>
          </a:blip>
          <a:stretch>
            <a:fillRect/>
          </a:stretch>
        </p:blipFill>
        <p:spPr>
          <a:xfrm>
            <a:off x="2260600" y="2603500"/>
            <a:ext cx="8483600" cy="6273800"/>
          </a:xfrm>
          <a:prstGeom prst="rect">
            <a:avLst/>
          </a:prstGeom>
          <a:ln w="12700">
            <a:miter lim="400000"/>
          </a:ln>
        </p:spPr>
      </p:pic>
    </p:spTree>
  </p:cSld>
  <p:clrMapOvr>
    <a:masterClrMapping/>
  </p:clrMapOvr>
  <p:transition xmlns:p14="http://schemas.microsoft.com/office/powerpoint/2010/main" spd="med" advClick="1"/>
</p:sld>
</file>

<file path=ppt/slides/slide1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3"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sp>
        <p:nvSpPr>
          <p:cNvPr id="634" name="Now:…"/>
          <p:cNvSpPr txBox="1"/>
          <p:nvPr>
            <p:ph type="body" idx="1"/>
          </p:nvPr>
        </p:nvSpPr>
        <p:spPr>
          <a:prstGeom prst="rect">
            <a:avLst/>
          </a:prstGeom>
        </p:spPr>
        <p:txBody>
          <a:bodyPr anchor="t"/>
          <a:lstStyle/>
          <a:p>
            <a:pPr/>
            <a:r>
              <a:t>Now:</a:t>
            </a:r>
          </a:p>
          <a:p>
            <a:pPr lvl="1"/>
            <a:r>
              <a:t>Decorate each vertex with the finishing time obtained</a:t>
            </a:r>
          </a:p>
          <a:p>
            <a:pPr lvl="1"/>
            <a:r>
              <a:t>Reverse all edges (in linear time)</a:t>
            </a:r>
          </a:p>
          <a:p>
            <a:pPr lvl="1"/>
            <a:r>
              <a:t>Start DFS, but select starting vertices in decreasing order of the finishing time</a:t>
            </a:r>
          </a:p>
          <a:p>
            <a:pPr lvl="1"/>
            <a:r>
              <a:t>This means we start with b </a:t>
            </a:r>
          </a:p>
        </p:txBody>
      </p:sp>
    </p:spTree>
  </p:cSld>
  <p:clrMapOvr>
    <a:masterClrMapping/>
  </p:clrMapOvr>
  <p:transition xmlns:p14="http://schemas.microsoft.com/office/powerpoint/2010/main" spd="med" advClick="1"/>
</p:sld>
</file>

<file path=ppt/slides/slide1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6"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pic>
        <p:nvPicPr>
          <p:cNvPr id="637" name="Image" descr="Image"/>
          <p:cNvPicPr>
            <a:picLocks noChangeAspect="1"/>
          </p:cNvPicPr>
          <p:nvPr/>
        </p:nvPicPr>
        <p:blipFill>
          <a:blip r:embed="rId2">
            <a:extLst/>
          </a:blip>
          <a:stretch>
            <a:fillRect/>
          </a:stretch>
        </p:blipFill>
        <p:spPr>
          <a:xfrm>
            <a:off x="1828800" y="2781300"/>
            <a:ext cx="9347200" cy="5918200"/>
          </a:xfrm>
          <a:prstGeom prst="rect">
            <a:avLst/>
          </a:prstGeom>
          <a:ln w="12700">
            <a:miter lim="400000"/>
          </a:ln>
        </p:spPr>
      </p:pic>
    </p:spTree>
  </p:cSld>
  <p:clrMapOvr>
    <a:masterClrMapping/>
  </p:clrMapOvr>
  <p:transition xmlns:p14="http://schemas.microsoft.com/office/powerpoint/2010/main" spd="med" advClick="1"/>
</p:sld>
</file>

<file path=ppt/slides/slide1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9"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pic>
        <p:nvPicPr>
          <p:cNvPr id="640" name="Image" descr="Image"/>
          <p:cNvPicPr>
            <a:picLocks noChangeAspect="1"/>
          </p:cNvPicPr>
          <p:nvPr/>
        </p:nvPicPr>
        <p:blipFill>
          <a:blip r:embed="rId2">
            <a:extLst/>
          </a:blip>
          <a:stretch>
            <a:fillRect/>
          </a:stretch>
        </p:blipFill>
        <p:spPr>
          <a:xfrm>
            <a:off x="1828800" y="2781300"/>
            <a:ext cx="9347200" cy="5918200"/>
          </a:xfrm>
          <a:prstGeom prst="rect">
            <a:avLst/>
          </a:prstGeom>
          <a:ln w="12700">
            <a:miter lim="400000"/>
          </a:ln>
        </p:spPr>
      </p:pic>
    </p:spTree>
  </p:cSld>
  <p:clrMapOvr>
    <a:masterClrMapping/>
  </p:clrMapOvr>
  <p:transition xmlns:p14="http://schemas.microsoft.com/office/powerpoint/2010/main" spd="med" advClick="1"/>
</p:sld>
</file>

<file path=ppt/slides/slide1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2"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pic>
        <p:nvPicPr>
          <p:cNvPr id="643" name="Image" descr="Image"/>
          <p:cNvPicPr>
            <a:picLocks noChangeAspect="1"/>
          </p:cNvPicPr>
          <p:nvPr/>
        </p:nvPicPr>
        <p:blipFill>
          <a:blip r:embed="rId2">
            <a:extLst/>
          </a:blip>
          <a:stretch>
            <a:fillRect/>
          </a:stretch>
        </p:blipFill>
        <p:spPr>
          <a:xfrm>
            <a:off x="1828800" y="2717800"/>
            <a:ext cx="9347200" cy="6045200"/>
          </a:xfrm>
          <a:prstGeom prst="rect">
            <a:avLst/>
          </a:prstGeom>
          <a:ln w="12700">
            <a:miter lim="400000"/>
          </a:ln>
        </p:spPr>
      </p:pic>
    </p:spTree>
  </p:cSld>
  <p:clrMapOvr>
    <a:masterClrMapping/>
  </p:clrMapOvr>
  <p:transition xmlns:p14="http://schemas.microsoft.com/office/powerpoint/2010/main" spd="med" advClick="1"/>
</p:sld>
</file>

<file path=ppt/slides/slide1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5"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pic>
        <p:nvPicPr>
          <p:cNvPr id="646" name="Image" descr="Image"/>
          <p:cNvPicPr>
            <a:picLocks noChangeAspect="1"/>
          </p:cNvPicPr>
          <p:nvPr/>
        </p:nvPicPr>
        <p:blipFill>
          <a:blip r:embed="rId2">
            <a:extLst/>
          </a:blip>
          <a:stretch>
            <a:fillRect/>
          </a:stretch>
        </p:blipFill>
        <p:spPr>
          <a:xfrm>
            <a:off x="1828800" y="2717800"/>
            <a:ext cx="9347200" cy="6045200"/>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 name="Topological Sort"/>
          <p:cNvSpPr txBox="1"/>
          <p:nvPr>
            <p:ph type="title"/>
          </p:nvPr>
        </p:nvSpPr>
        <p:spPr>
          <a:prstGeom prst="rect">
            <a:avLst/>
          </a:prstGeom>
        </p:spPr>
        <p:txBody>
          <a:bodyPr/>
          <a:lstStyle/>
          <a:p>
            <a:pPr/>
            <a:r>
              <a:t>Topological Sort</a:t>
            </a:r>
          </a:p>
        </p:txBody>
      </p:sp>
      <p:sp>
        <p:nvSpPr>
          <p:cNvPr id="181" name="A different example…"/>
          <p:cNvSpPr txBox="1"/>
          <p:nvPr>
            <p:ph type="body" sz="half" idx="1"/>
          </p:nvPr>
        </p:nvSpPr>
        <p:spPr>
          <a:xfrm>
            <a:off x="952500" y="2590800"/>
            <a:ext cx="5549900" cy="6286500"/>
          </a:xfrm>
          <a:prstGeom prst="rect">
            <a:avLst/>
          </a:prstGeom>
        </p:spPr>
        <p:txBody>
          <a:bodyPr anchor="t"/>
          <a:lstStyle/>
          <a:p>
            <a:pPr/>
            <a:r>
              <a:t>A different example</a:t>
            </a:r>
          </a:p>
          <a:p>
            <a:pPr lvl="1"/>
            <a:r>
              <a:t>Start in A</a:t>
            </a:r>
          </a:p>
        </p:txBody>
      </p:sp>
      <p:pic>
        <p:nvPicPr>
          <p:cNvPr id="182" name="Image" descr="Image"/>
          <p:cNvPicPr>
            <a:picLocks noChangeAspect="1"/>
          </p:cNvPicPr>
          <p:nvPr/>
        </p:nvPicPr>
        <p:blipFill>
          <a:blip r:embed="rId2">
            <a:extLst/>
          </a:blip>
          <a:stretch>
            <a:fillRect/>
          </a:stretch>
        </p:blipFill>
        <p:spPr>
          <a:xfrm>
            <a:off x="6502400" y="2590800"/>
            <a:ext cx="5549900" cy="3314700"/>
          </a:xfrm>
          <a:prstGeom prst="rect">
            <a:avLst/>
          </a:prstGeom>
          <a:ln w="12700">
            <a:miter lim="400000"/>
          </a:ln>
        </p:spPr>
      </p:pic>
      <p:sp>
        <p:nvSpPr>
          <p:cNvPr id="183" name="visit(A)"/>
          <p:cNvSpPr txBox="1"/>
          <p:nvPr/>
        </p:nvSpPr>
        <p:spPr>
          <a:xfrm>
            <a:off x="7833824" y="6740939"/>
            <a:ext cx="1333700" cy="393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visit(A)</a:t>
            </a:r>
          </a:p>
        </p:txBody>
      </p:sp>
      <p:sp>
        <p:nvSpPr>
          <p:cNvPr id="184" name="A: B,D,G…"/>
          <p:cNvSpPr txBox="1"/>
          <p:nvPr/>
        </p:nvSpPr>
        <p:spPr>
          <a:xfrm>
            <a:off x="1769002" y="5180309"/>
            <a:ext cx="1333699" cy="243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 B,D,G</a:t>
            </a:r>
          </a:p>
          <a:p>
            <a:pPr/>
            <a:r>
              <a:t>B: H</a:t>
            </a:r>
          </a:p>
          <a:p>
            <a:pPr/>
            <a:r>
              <a:t>C: F</a:t>
            </a:r>
          </a:p>
          <a:p>
            <a:pPr/>
            <a:r>
              <a:t>D: B,H</a:t>
            </a:r>
          </a:p>
          <a:p>
            <a:pPr/>
            <a:r>
              <a:t>E: C,D,G</a:t>
            </a:r>
          </a:p>
          <a:p>
            <a:pPr/>
            <a:r>
              <a:t>F:</a:t>
            </a:r>
          </a:p>
          <a:p>
            <a:pPr/>
            <a:r>
              <a:t>G: B</a:t>
            </a:r>
          </a:p>
          <a:p>
            <a:pPr/>
            <a:r>
              <a:t>H: F</a:t>
            </a:r>
          </a:p>
        </p:txBody>
      </p:sp>
    </p:spTree>
  </p:cSld>
  <p:clrMapOvr>
    <a:masterClrMapping/>
  </p:clrMapOvr>
  <p:transition xmlns:p14="http://schemas.microsoft.com/office/powerpoint/2010/main" spd="med" advClick="1"/>
</p:sld>
</file>

<file path=ppt/slides/slide1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8"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pic>
        <p:nvPicPr>
          <p:cNvPr id="649" name="Image" descr="Image"/>
          <p:cNvPicPr>
            <a:picLocks noChangeAspect="1"/>
          </p:cNvPicPr>
          <p:nvPr/>
        </p:nvPicPr>
        <p:blipFill>
          <a:blip r:embed="rId2">
            <a:extLst/>
          </a:blip>
          <a:stretch>
            <a:fillRect/>
          </a:stretch>
        </p:blipFill>
        <p:spPr>
          <a:xfrm>
            <a:off x="1828800" y="2413000"/>
            <a:ext cx="9347200" cy="6045200"/>
          </a:xfrm>
          <a:prstGeom prst="rect">
            <a:avLst/>
          </a:prstGeom>
          <a:ln w="12700">
            <a:miter lim="400000"/>
          </a:ln>
        </p:spPr>
      </p:pic>
    </p:spTree>
  </p:cSld>
  <p:clrMapOvr>
    <a:masterClrMapping/>
  </p:clrMapOvr>
  <p:transition xmlns:p14="http://schemas.microsoft.com/office/powerpoint/2010/main" spd="med" advClick="1"/>
</p:sld>
</file>

<file path=ppt/slides/slide1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1"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pic>
        <p:nvPicPr>
          <p:cNvPr id="652" name="Image" descr="Image"/>
          <p:cNvPicPr>
            <a:picLocks noChangeAspect="1"/>
          </p:cNvPicPr>
          <p:nvPr/>
        </p:nvPicPr>
        <p:blipFill>
          <a:blip r:embed="rId2">
            <a:extLst/>
          </a:blip>
          <a:stretch>
            <a:fillRect/>
          </a:stretch>
        </p:blipFill>
        <p:spPr>
          <a:xfrm>
            <a:off x="1828800" y="2717800"/>
            <a:ext cx="9347200" cy="6045200"/>
          </a:xfrm>
          <a:prstGeom prst="rect">
            <a:avLst/>
          </a:prstGeom>
          <a:ln w="12700">
            <a:miter lim="400000"/>
          </a:ln>
        </p:spPr>
      </p:pic>
    </p:spTree>
  </p:cSld>
  <p:clrMapOvr>
    <a:masterClrMapping/>
  </p:clrMapOvr>
  <p:transition xmlns:p14="http://schemas.microsoft.com/office/powerpoint/2010/main" spd="med" advClick="1"/>
</p:sld>
</file>

<file path=ppt/slides/slide1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4"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pic>
        <p:nvPicPr>
          <p:cNvPr id="655" name="Image" descr="Image"/>
          <p:cNvPicPr>
            <a:picLocks noChangeAspect="1"/>
          </p:cNvPicPr>
          <p:nvPr/>
        </p:nvPicPr>
        <p:blipFill>
          <a:blip r:embed="rId2">
            <a:extLst/>
          </a:blip>
          <a:stretch>
            <a:fillRect/>
          </a:stretch>
        </p:blipFill>
        <p:spPr>
          <a:xfrm>
            <a:off x="1828800" y="2717800"/>
            <a:ext cx="9347200" cy="6045200"/>
          </a:xfrm>
          <a:prstGeom prst="rect">
            <a:avLst/>
          </a:prstGeom>
          <a:ln w="12700">
            <a:miter lim="400000"/>
          </a:ln>
        </p:spPr>
      </p:pic>
    </p:spTree>
  </p:cSld>
  <p:clrMapOvr>
    <a:masterClrMapping/>
  </p:clrMapOvr>
  <p:transition xmlns:p14="http://schemas.microsoft.com/office/powerpoint/2010/main" spd="med" advClick="1"/>
</p:sld>
</file>

<file path=ppt/slides/slide1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7"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sp>
        <p:nvSpPr>
          <p:cNvPr id="658" name="We have finished visit in b…"/>
          <p:cNvSpPr txBox="1"/>
          <p:nvPr>
            <p:ph type="body" idx="1"/>
          </p:nvPr>
        </p:nvSpPr>
        <p:spPr>
          <a:prstGeom prst="rect">
            <a:avLst/>
          </a:prstGeom>
        </p:spPr>
        <p:txBody>
          <a:bodyPr anchor="t"/>
          <a:lstStyle/>
          <a:p>
            <a:pPr/>
            <a:r>
              <a:t>We have finished visit in b</a:t>
            </a:r>
          </a:p>
          <a:p>
            <a:pPr lvl="1"/>
            <a:r>
              <a:t>We can print out its descendants</a:t>
            </a:r>
          </a:p>
          <a:p>
            <a:pPr lvl="2"/>
            <a14:m>
              <m:oMathPara>
                <m:oMathParaPr>
                  <m:jc m:val="left"/>
                </m:oMathParaPr>
                <m:oMath>
                  <m:r>
                    <a:rPr xmlns:a="http://schemas.openxmlformats.org/drawingml/2006/main" sz="4100" i="1">
                      <a:solidFill>
                        <a:srgbClr val="000000"/>
                      </a:solidFill>
                      <a:latin typeface="Cambria Math" panose="02040503050406030204" pitchFamily="18" charset="0"/>
                    </a:rPr>
                    <m:t>{</m:t>
                  </m:r>
                  <m:r>
                    <a:rPr xmlns:a="http://schemas.openxmlformats.org/drawingml/2006/main" sz="4100" i="1">
                      <a:solidFill>
                        <a:srgbClr val="000000"/>
                      </a:solidFill>
                      <a:latin typeface="Cambria Math" panose="02040503050406030204" pitchFamily="18" charset="0"/>
                    </a:rPr>
                    <m:t>a</m:t>
                  </m:r>
                  <m:r>
                    <a:rPr xmlns:a="http://schemas.openxmlformats.org/drawingml/2006/main" sz="4100" i="1">
                      <a:solidFill>
                        <a:srgbClr val="000000"/>
                      </a:solidFill>
                      <a:latin typeface="Cambria Math" panose="02040503050406030204" pitchFamily="18" charset="0"/>
                    </a:rPr>
                    <m:t>,</m:t>
                  </m:r>
                  <m:r>
                    <a:rPr xmlns:a="http://schemas.openxmlformats.org/drawingml/2006/main" sz="4100" i="1">
                      <a:solidFill>
                        <a:srgbClr val="000000"/>
                      </a:solidFill>
                      <a:latin typeface="Cambria Math" panose="02040503050406030204" pitchFamily="18" charset="0"/>
                    </a:rPr>
                    <m:t>b</m:t>
                  </m:r>
                  <m:r>
                    <a:rPr xmlns:a="http://schemas.openxmlformats.org/drawingml/2006/main" sz="4100" i="1">
                      <a:solidFill>
                        <a:srgbClr val="000000"/>
                      </a:solidFill>
                      <a:latin typeface="Cambria Math" panose="02040503050406030204" pitchFamily="18" charset="0"/>
                    </a:rPr>
                    <m:t>,</m:t>
                  </m:r>
                  <m:r>
                    <a:rPr xmlns:a="http://schemas.openxmlformats.org/drawingml/2006/main" sz="4100" i="1">
                      <a:solidFill>
                        <a:srgbClr val="000000"/>
                      </a:solidFill>
                      <a:latin typeface="Cambria Math" panose="02040503050406030204" pitchFamily="18" charset="0"/>
                    </a:rPr>
                    <m:t>c</m:t>
                  </m:r>
                  <m:r>
                    <a:rPr xmlns:a="http://schemas.openxmlformats.org/drawingml/2006/main" sz="4100" i="1">
                      <a:solidFill>
                        <a:srgbClr val="000000"/>
                      </a:solidFill>
                      <a:latin typeface="Cambria Math" panose="02040503050406030204" pitchFamily="18" charset="0"/>
                    </a:rPr>
                    <m:t>}</m:t>
                  </m:r>
                </m:oMath>
              </m:oMathPara>
            </a14:m>
          </a:p>
          <a:p>
            <a:pPr lvl="1"/>
            <a:r>
              <a:t>This is the first connected component</a:t>
            </a:r>
          </a:p>
          <a:p>
            <a:pPr lvl="1"/>
            <a:r>
              <a:t>We then select the white node with the highest finishing time from the previous run: h</a:t>
            </a:r>
          </a:p>
        </p:txBody>
      </p:sp>
    </p:spTree>
  </p:cSld>
  <p:clrMapOvr>
    <a:masterClrMapping/>
  </p:clrMapOvr>
  <p:transition xmlns:p14="http://schemas.microsoft.com/office/powerpoint/2010/main" spd="med" advClick="1"/>
</p:sld>
</file>

<file path=ppt/slides/slide1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0"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pic>
        <p:nvPicPr>
          <p:cNvPr id="661" name="Image" descr="Image"/>
          <p:cNvPicPr>
            <a:picLocks noChangeAspect="1"/>
          </p:cNvPicPr>
          <p:nvPr/>
        </p:nvPicPr>
        <p:blipFill>
          <a:blip r:embed="rId2">
            <a:extLst/>
          </a:blip>
          <a:stretch>
            <a:fillRect/>
          </a:stretch>
        </p:blipFill>
        <p:spPr>
          <a:xfrm>
            <a:off x="1828800" y="2717800"/>
            <a:ext cx="9347200" cy="6045200"/>
          </a:xfrm>
          <a:prstGeom prst="rect">
            <a:avLst/>
          </a:prstGeom>
          <a:ln w="12700">
            <a:miter lim="400000"/>
          </a:ln>
        </p:spPr>
      </p:pic>
    </p:spTree>
  </p:cSld>
  <p:clrMapOvr>
    <a:masterClrMapping/>
  </p:clrMapOvr>
  <p:transition xmlns:p14="http://schemas.microsoft.com/office/powerpoint/2010/main" spd="med" advClick="1"/>
</p:sld>
</file>

<file path=ppt/slides/slide1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3"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pic>
        <p:nvPicPr>
          <p:cNvPr id="664" name="Image" descr="Image"/>
          <p:cNvPicPr>
            <a:picLocks noChangeAspect="1"/>
          </p:cNvPicPr>
          <p:nvPr/>
        </p:nvPicPr>
        <p:blipFill>
          <a:blip r:embed="rId2">
            <a:extLst/>
          </a:blip>
          <a:stretch>
            <a:fillRect/>
          </a:stretch>
        </p:blipFill>
        <p:spPr>
          <a:xfrm>
            <a:off x="1828800" y="2717800"/>
            <a:ext cx="9347200" cy="6045200"/>
          </a:xfrm>
          <a:prstGeom prst="rect">
            <a:avLst/>
          </a:prstGeom>
          <a:ln w="12700">
            <a:miter lim="400000"/>
          </a:ln>
        </p:spPr>
      </p:pic>
    </p:spTree>
  </p:cSld>
  <p:clrMapOvr>
    <a:masterClrMapping/>
  </p:clrMapOvr>
  <p:transition xmlns:p14="http://schemas.microsoft.com/office/powerpoint/2010/main" spd="med" advClick="1"/>
</p:sld>
</file>

<file path=ppt/slides/slide1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6"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sp>
        <p:nvSpPr>
          <p:cNvPr id="667" name="Again, we print out the descendants of h and now have…"/>
          <p:cNvSpPr txBox="1"/>
          <p:nvPr>
            <p:ph type="body" idx="1"/>
          </p:nvPr>
        </p:nvSpPr>
        <p:spPr>
          <a:prstGeom prst="rect">
            <a:avLst/>
          </a:prstGeom>
        </p:spPr>
        <p:txBody>
          <a:bodyPr anchor="t"/>
          <a:lstStyle/>
          <a:p>
            <a:pPr/>
            <a:r>
              <a:t>Again, we print out the descendants of h and now have</a:t>
            </a:r>
          </a:p>
          <a:p>
            <a:pPr lvl="1"/>
            <a14:m>
              <m:oMath>
                <m:r>
                  <a:rPr xmlns:a="http://schemas.openxmlformats.org/drawingml/2006/main" sz="4100" i="1">
                    <a:solidFill>
                      <a:srgbClr val="000000"/>
                    </a:solidFill>
                    <a:latin typeface="Cambria Math" panose="02040503050406030204" pitchFamily="18" charset="0"/>
                  </a:rPr>
                  <m:t>{</m:t>
                </m:r>
                <m:r>
                  <a:rPr xmlns:a="http://schemas.openxmlformats.org/drawingml/2006/main" sz="4100" i="1">
                    <a:solidFill>
                      <a:srgbClr val="000000"/>
                    </a:solidFill>
                    <a:latin typeface="Cambria Math" panose="02040503050406030204" pitchFamily="18" charset="0"/>
                  </a:rPr>
                  <m:t>a</m:t>
                </m:r>
                <m:r>
                  <a:rPr xmlns:a="http://schemas.openxmlformats.org/drawingml/2006/main" sz="4100" i="1">
                    <a:solidFill>
                      <a:srgbClr val="000000"/>
                    </a:solidFill>
                    <a:latin typeface="Cambria Math" panose="02040503050406030204" pitchFamily="18" charset="0"/>
                  </a:rPr>
                  <m:t>,</m:t>
                </m:r>
                <m:r>
                  <a:rPr xmlns:a="http://schemas.openxmlformats.org/drawingml/2006/main" sz="4100" i="1">
                    <a:solidFill>
                      <a:srgbClr val="000000"/>
                    </a:solidFill>
                    <a:latin typeface="Cambria Math" panose="02040503050406030204" pitchFamily="18" charset="0"/>
                  </a:rPr>
                  <m:t>b</m:t>
                </m:r>
                <m:r>
                  <a:rPr xmlns:a="http://schemas.openxmlformats.org/drawingml/2006/main" sz="4100" i="1">
                    <a:solidFill>
                      <a:srgbClr val="000000"/>
                    </a:solidFill>
                    <a:latin typeface="Cambria Math" panose="02040503050406030204" pitchFamily="18" charset="0"/>
                  </a:rPr>
                  <m:t>,</m:t>
                </m:r>
                <m:r>
                  <a:rPr xmlns:a="http://schemas.openxmlformats.org/drawingml/2006/main" sz="4100" i="1">
                    <a:solidFill>
                      <a:srgbClr val="000000"/>
                    </a:solidFill>
                    <a:latin typeface="Cambria Math" panose="02040503050406030204" pitchFamily="18" charset="0"/>
                  </a:rPr>
                  <m:t>c</m:t>
                </m:r>
                <m:r>
                  <a:rPr xmlns:a="http://schemas.openxmlformats.org/drawingml/2006/main" sz="4100" i="1">
                    <a:solidFill>
                      <a:srgbClr val="000000"/>
                    </a:solidFill>
                    <a:latin typeface="Cambria Math" panose="02040503050406030204" pitchFamily="18" charset="0"/>
                  </a:rPr>
                  <m:t>}</m:t>
                </m:r>
              </m:oMath>
            </a14:m>
            <a:r>
              <a:t>, </a:t>
            </a:r>
            <a14:m>
              <m:oMath>
                <m:r>
                  <a:rPr xmlns:a="http://schemas.openxmlformats.org/drawingml/2006/main" sz="4450" i="1">
                    <a:solidFill>
                      <a:srgbClr val="000000"/>
                    </a:solidFill>
                    <a:latin typeface="Cambria Math" panose="02040503050406030204" pitchFamily="18" charset="0"/>
                  </a:rPr>
                  <m:t>{</m:t>
                </m:r>
                <m:r>
                  <a:rPr xmlns:a="http://schemas.openxmlformats.org/drawingml/2006/main" sz="4450" i="1">
                    <a:solidFill>
                      <a:srgbClr val="000000"/>
                    </a:solidFill>
                    <a:latin typeface="Cambria Math" panose="02040503050406030204" pitchFamily="18" charset="0"/>
                  </a:rPr>
                  <m:t>h</m:t>
                </m:r>
                <m:r>
                  <a:rPr xmlns:a="http://schemas.openxmlformats.org/drawingml/2006/main" sz="4450" i="1">
                    <a:solidFill>
                      <a:srgbClr val="000000"/>
                    </a:solidFill>
                    <a:latin typeface="Cambria Math" panose="02040503050406030204" pitchFamily="18" charset="0"/>
                  </a:rPr>
                  <m:t>}</m:t>
                </m:r>
              </m:oMath>
            </a14:m>
          </a:p>
          <a:p>
            <a:pPr/>
            <a:r>
              <a:t>We then select the vertex with the next highest finishing time</a:t>
            </a:r>
          </a:p>
        </p:txBody>
      </p:sp>
    </p:spTree>
  </p:cSld>
  <p:clrMapOvr>
    <a:masterClrMapping/>
  </p:clrMapOvr>
  <p:transition xmlns:p14="http://schemas.microsoft.com/office/powerpoint/2010/main" spd="med" advClick="1"/>
</p:sld>
</file>

<file path=ppt/slides/slide1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9"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pic>
        <p:nvPicPr>
          <p:cNvPr id="670" name="Image" descr="Image"/>
          <p:cNvPicPr>
            <a:picLocks noChangeAspect="1"/>
          </p:cNvPicPr>
          <p:nvPr/>
        </p:nvPicPr>
        <p:blipFill>
          <a:blip r:embed="rId2">
            <a:extLst/>
          </a:blip>
          <a:stretch>
            <a:fillRect/>
          </a:stretch>
        </p:blipFill>
        <p:spPr>
          <a:xfrm>
            <a:off x="1828800" y="2717800"/>
            <a:ext cx="9347200" cy="6045200"/>
          </a:xfrm>
          <a:prstGeom prst="rect">
            <a:avLst/>
          </a:prstGeom>
          <a:ln w="12700">
            <a:miter lim="400000"/>
          </a:ln>
        </p:spPr>
      </p:pic>
    </p:spTree>
  </p:cSld>
  <p:clrMapOvr>
    <a:masterClrMapping/>
  </p:clrMapOvr>
  <p:transition xmlns:p14="http://schemas.microsoft.com/office/powerpoint/2010/main" spd="med" advClick="1"/>
</p:sld>
</file>

<file path=ppt/slides/slide1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2"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pic>
        <p:nvPicPr>
          <p:cNvPr id="673" name="Image" descr="Image"/>
          <p:cNvPicPr>
            <a:picLocks noChangeAspect="1"/>
          </p:cNvPicPr>
          <p:nvPr/>
        </p:nvPicPr>
        <p:blipFill>
          <a:blip r:embed="rId2">
            <a:extLst/>
          </a:blip>
          <a:stretch>
            <a:fillRect/>
          </a:stretch>
        </p:blipFill>
        <p:spPr>
          <a:xfrm>
            <a:off x="1828800" y="2647950"/>
            <a:ext cx="9347200" cy="6184900"/>
          </a:xfrm>
          <a:prstGeom prst="rect">
            <a:avLst/>
          </a:prstGeom>
          <a:ln w="12700">
            <a:miter lim="400000"/>
          </a:ln>
        </p:spPr>
      </p:pic>
    </p:spTree>
  </p:cSld>
  <p:clrMapOvr>
    <a:masterClrMapping/>
  </p:clrMapOvr>
  <p:transition xmlns:p14="http://schemas.microsoft.com/office/powerpoint/2010/main" spd="med" advClick="1"/>
</p:sld>
</file>

<file path=ppt/slides/slide1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5"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pic>
        <p:nvPicPr>
          <p:cNvPr id="676" name="Image" descr="Image"/>
          <p:cNvPicPr>
            <a:picLocks noChangeAspect="1"/>
          </p:cNvPicPr>
          <p:nvPr/>
        </p:nvPicPr>
        <p:blipFill>
          <a:blip r:embed="rId2">
            <a:extLst/>
          </a:blip>
          <a:stretch>
            <a:fillRect/>
          </a:stretch>
        </p:blipFill>
        <p:spPr>
          <a:xfrm>
            <a:off x="1828800" y="2647950"/>
            <a:ext cx="9347200" cy="6184900"/>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6" name="Topological Sort"/>
          <p:cNvSpPr txBox="1"/>
          <p:nvPr>
            <p:ph type="title"/>
          </p:nvPr>
        </p:nvSpPr>
        <p:spPr>
          <a:prstGeom prst="rect">
            <a:avLst/>
          </a:prstGeom>
        </p:spPr>
        <p:txBody>
          <a:bodyPr/>
          <a:lstStyle/>
          <a:p>
            <a:pPr/>
            <a:r>
              <a:t>Topological Sort</a:t>
            </a:r>
          </a:p>
        </p:txBody>
      </p:sp>
      <p:sp>
        <p:nvSpPr>
          <p:cNvPr id="187" name="Visit B"/>
          <p:cNvSpPr txBox="1"/>
          <p:nvPr>
            <p:ph type="body" sz="half" idx="1"/>
          </p:nvPr>
        </p:nvSpPr>
        <p:spPr>
          <a:xfrm>
            <a:off x="952500" y="2590800"/>
            <a:ext cx="5549900" cy="6286500"/>
          </a:xfrm>
          <a:prstGeom prst="rect">
            <a:avLst/>
          </a:prstGeom>
        </p:spPr>
        <p:txBody>
          <a:bodyPr anchor="t"/>
          <a:lstStyle/>
          <a:p>
            <a:pPr/>
            <a:r>
              <a:t>Visit B</a:t>
            </a:r>
          </a:p>
        </p:txBody>
      </p:sp>
      <p:sp>
        <p:nvSpPr>
          <p:cNvPr id="188" name="visit(B)…"/>
          <p:cNvSpPr txBox="1"/>
          <p:nvPr/>
        </p:nvSpPr>
        <p:spPr>
          <a:xfrm>
            <a:off x="7833824" y="6594889"/>
            <a:ext cx="1333700"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visit(B)</a:t>
            </a:r>
          </a:p>
          <a:p>
            <a:pPr/>
            <a:r>
              <a:t>visit(A)</a:t>
            </a:r>
          </a:p>
        </p:txBody>
      </p:sp>
      <p:pic>
        <p:nvPicPr>
          <p:cNvPr id="189" name="Image" descr="Image"/>
          <p:cNvPicPr>
            <a:picLocks noChangeAspect="1"/>
          </p:cNvPicPr>
          <p:nvPr/>
        </p:nvPicPr>
        <p:blipFill>
          <a:blip r:embed="rId2">
            <a:extLst/>
          </a:blip>
          <a:stretch>
            <a:fillRect/>
          </a:stretch>
        </p:blipFill>
        <p:spPr>
          <a:xfrm>
            <a:off x="6502400" y="2590800"/>
            <a:ext cx="5549900" cy="3314700"/>
          </a:xfrm>
          <a:prstGeom prst="rect">
            <a:avLst/>
          </a:prstGeom>
          <a:ln w="12700">
            <a:miter lim="400000"/>
          </a:ln>
        </p:spPr>
      </p:pic>
      <p:sp>
        <p:nvSpPr>
          <p:cNvPr id="190" name="A: B,D,G…"/>
          <p:cNvSpPr txBox="1"/>
          <p:nvPr/>
        </p:nvSpPr>
        <p:spPr>
          <a:xfrm>
            <a:off x="1769002" y="5180309"/>
            <a:ext cx="1333699" cy="243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 B,D,G</a:t>
            </a:r>
          </a:p>
          <a:p>
            <a:pPr/>
            <a:r>
              <a:t>B: H</a:t>
            </a:r>
          </a:p>
          <a:p>
            <a:pPr/>
            <a:r>
              <a:t>C: F</a:t>
            </a:r>
          </a:p>
          <a:p>
            <a:pPr/>
            <a:r>
              <a:t>D: B,H</a:t>
            </a:r>
          </a:p>
          <a:p>
            <a:pPr/>
            <a:r>
              <a:t>E: C,D,G</a:t>
            </a:r>
          </a:p>
          <a:p>
            <a:pPr/>
            <a:r>
              <a:t>F:</a:t>
            </a:r>
          </a:p>
          <a:p>
            <a:pPr/>
            <a:r>
              <a:t>G: B</a:t>
            </a:r>
          </a:p>
          <a:p>
            <a:pPr/>
            <a:r>
              <a:t>H: F</a:t>
            </a:r>
          </a:p>
        </p:txBody>
      </p:sp>
    </p:spTree>
  </p:cSld>
  <p:clrMapOvr>
    <a:masterClrMapping/>
  </p:clrMapOvr>
  <p:transition xmlns:p14="http://schemas.microsoft.com/office/powerpoint/2010/main" spd="med" advClick="1"/>
</p:sld>
</file>

<file path=ppt/slides/slide1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8"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pic>
        <p:nvPicPr>
          <p:cNvPr id="679" name="Image" descr="Image"/>
          <p:cNvPicPr>
            <a:picLocks noChangeAspect="1"/>
          </p:cNvPicPr>
          <p:nvPr/>
        </p:nvPicPr>
        <p:blipFill>
          <a:blip r:embed="rId2">
            <a:extLst/>
          </a:blip>
          <a:stretch>
            <a:fillRect/>
          </a:stretch>
        </p:blipFill>
        <p:spPr>
          <a:xfrm>
            <a:off x="1828800" y="2647950"/>
            <a:ext cx="9347200" cy="6184900"/>
          </a:xfrm>
          <a:prstGeom prst="rect">
            <a:avLst/>
          </a:prstGeom>
          <a:ln w="12700">
            <a:miter lim="400000"/>
          </a:ln>
        </p:spPr>
      </p:pic>
    </p:spTree>
  </p:cSld>
  <p:clrMapOvr>
    <a:masterClrMapping/>
  </p:clrMapOvr>
  <p:transition xmlns:p14="http://schemas.microsoft.com/office/powerpoint/2010/main" spd="med" advClick="1"/>
</p:sld>
</file>

<file path=ppt/slides/slide1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1"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pic>
        <p:nvPicPr>
          <p:cNvPr id="682" name="Image" descr="Image"/>
          <p:cNvPicPr>
            <a:picLocks noChangeAspect="1"/>
          </p:cNvPicPr>
          <p:nvPr/>
        </p:nvPicPr>
        <p:blipFill>
          <a:blip r:embed="rId2">
            <a:extLst/>
          </a:blip>
          <a:stretch>
            <a:fillRect/>
          </a:stretch>
        </p:blipFill>
        <p:spPr>
          <a:xfrm>
            <a:off x="1828800" y="2647950"/>
            <a:ext cx="9347200" cy="6184900"/>
          </a:xfrm>
          <a:prstGeom prst="rect">
            <a:avLst/>
          </a:prstGeom>
          <a:ln w="12700">
            <a:miter lim="400000"/>
          </a:ln>
        </p:spPr>
      </p:pic>
    </p:spTree>
  </p:cSld>
  <p:clrMapOvr>
    <a:masterClrMapping/>
  </p:clrMapOvr>
  <p:transition xmlns:p14="http://schemas.microsoft.com/office/powerpoint/2010/main" spd="med" advClick="1"/>
</p:sld>
</file>

<file path=ppt/slides/slide1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4"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pic>
        <p:nvPicPr>
          <p:cNvPr id="685" name="Image" descr="Image"/>
          <p:cNvPicPr>
            <a:picLocks noChangeAspect="1"/>
          </p:cNvPicPr>
          <p:nvPr/>
        </p:nvPicPr>
        <p:blipFill>
          <a:blip r:embed="rId2">
            <a:extLst/>
          </a:blip>
          <a:stretch>
            <a:fillRect/>
          </a:stretch>
        </p:blipFill>
        <p:spPr>
          <a:xfrm>
            <a:off x="1828800" y="2647950"/>
            <a:ext cx="9347200" cy="6184900"/>
          </a:xfrm>
          <a:prstGeom prst="rect">
            <a:avLst/>
          </a:prstGeom>
          <a:ln w="12700">
            <a:miter lim="400000"/>
          </a:ln>
        </p:spPr>
      </p:pic>
    </p:spTree>
  </p:cSld>
  <p:clrMapOvr>
    <a:masterClrMapping/>
  </p:clrMapOvr>
  <p:transition xmlns:p14="http://schemas.microsoft.com/office/powerpoint/2010/main" spd="med" advClick="1"/>
</p:sld>
</file>

<file path=ppt/slides/slide1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7"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pic>
        <p:nvPicPr>
          <p:cNvPr id="688" name="Image" descr="Image"/>
          <p:cNvPicPr>
            <a:picLocks noChangeAspect="1"/>
          </p:cNvPicPr>
          <p:nvPr/>
        </p:nvPicPr>
        <p:blipFill>
          <a:blip r:embed="rId2">
            <a:extLst/>
          </a:blip>
          <a:stretch>
            <a:fillRect/>
          </a:stretch>
        </p:blipFill>
        <p:spPr>
          <a:xfrm>
            <a:off x="1828800" y="2647950"/>
            <a:ext cx="9347200" cy="6184900"/>
          </a:xfrm>
          <a:prstGeom prst="rect">
            <a:avLst/>
          </a:prstGeom>
          <a:ln w="12700">
            <a:miter lim="400000"/>
          </a:ln>
        </p:spPr>
      </p:pic>
    </p:spTree>
  </p:cSld>
  <p:clrMapOvr>
    <a:masterClrMapping/>
  </p:clrMapOvr>
  <p:transition xmlns:p14="http://schemas.microsoft.com/office/powerpoint/2010/main" spd="med" advClick="1"/>
</p:sld>
</file>

<file path=ppt/slides/slide1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0"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pic>
        <p:nvPicPr>
          <p:cNvPr id="691" name="Image" descr="Image"/>
          <p:cNvPicPr>
            <a:picLocks noChangeAspect="1"/>
          </p:cNvPicPr>
          <p:nvPr/>
        </p:nvPicPr>
        <p:blipFill>
          <a:blip r:embed="rId2">
            <a:extLst/>
          </a:blip>
          <a:stretch>
            <a:fillRect/>
          </a:stretch>
        </p:blipFill>
        <p:spPr>
          <a:xfrm>
            <a:off x="1828800" y="2647950"/>
            <a:ext cx="9347200" cy="6184900"/>
          </a:xfrm>
          <a:prstGeom prst="rect">
            <a:avLst/>
          </a:prstGeom>
          <a:ln w="12700">
            <a:miter lim="400000"/>
          </a:ln>
        </p:spPr>
      </p:pic>
    </p:spTree>
  </p:cSld>
  <p:clrMapOvr>
    <a:masterClrMapping/>
  </p:clrMapOvr>
  <p:transition xmlns:p14="http://schemas.microsoft.com/office/powerpoint/2010/main" spd="med" advClick="1"/>
</p:sld>
</file>

<file path=ppt/slides/slide1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3"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pic>
        <p:nvPicPr>
          <p:cNvPr id="694" name="Image" descr="Image"/>
          <p:cNvPicPr>
            <a:picLocks noChangeAspect="1"/>
          </p:cNvPicPr>
          <p:nvPr/>
        </p:nvPicPr>
        <p:blipFill>
          <a:blip r:embed="rId2">
            <a:extLst/>
          </a:blip>
          <a:stretch>
            <a:fillRect/>
          </a:stretch>
        </p:blipFill>
        <p:spPr>
          <a:xfrm>
            <a:off x="1828800" y="2647950"/>
            <a:ext cx="9347200" cy="6184900"/>
          </a:xfrm>
          <a:prstGeom prst="rect">
            <a:avLst/>
          </a:prstGeom>
          <a:ln w="12700">
            <a:miter lim="400000"/>
          </a:ln>
        </p:spPr>
      </p:pic>
    </p:spTree>
  </p:cSld>
  <p:clrMapOvr>
    <a:masterClrMapping/>
  </p:clrMapOvr>
  <p:transition xmlns:p14="http://schemas.microsoft.com/office/powerpoint/2010/main" spd="med" advClick="1"/>
</p:sld>
</file>

<file path=ppt/slides/slide1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6"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pic>
        <p:nvPicPr>
          <p:cNvPr id="697" name="Image" descr="Image"/>
          <p:cNvPicPr>
            <a:picLocks noChangeAspect="1"/>
          </p:cNvPicPr>
          <p:nvPr/>
        </p:nvPicPr>
        <p:blipFill>
          <a:blip r:embed="rId2">
            <a:extLst/>
          </a:blip>
          <a:stretch>
            <a:fillRect/>
          </a:stretch>
        </p:blipFill>
        <p:spPr>
          <a:xfrm>
            <a:off x="1828800" y="2647950"/>
            <a:ext cx="9347200" cy="6184900"/>
          </a:xfrm>
          <a:prstGeom prst="rect">
            <a:avLst/>
          </a:prstGeom>
          <a:ln w="12700">
            <a:miter lim="400000"/>
          </a:ln>
        </p:spPr>
      </p:pic>
    </p:spTree>
  </p:cSld>
  <p:clrMapOvr>
    <a:masterClrMapping/>
  </p:clrMapOvr>
  <p:transition xmlns:p14="http://schemas.microsoft.com/office/powerpoint/2010/main" spd="med" advClick="1"/>
</p:sld>
</file>

<file path=ppt/slides/slide1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9"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pic>
        <p:nvPicPr>
          <p:cNvPr id="700" name="Image" descr="Image"/>
          <p:cNvPicPr>
            <a:picLocks noChangeAspect="1"/>
          </p:cNvPicPr>
          <p:nvPr/>
        </p:nvPicPr>
        <p:blipFill>
          <a:blip r:embed="rId2">
            <a:extLst/>
          </a:blip>
          <a:stretch>
            <a:fillRect/>
          </a:stretch>
        </p:blipFill>
        <p:spPr>
          <a:xfrm>
            <a:off x="1828800" y="2647950"/>
            <a:ext cx="9347200" cy="6184900"/>
          </a:xfrm>
          <a:prstGeom prst="rect">
            <a:avLst/>
          </a:prstGeom>
          <a:ln w="12700">
            <a:miter lim="400000"/>
          </a:ln>
        </p:spPr>
      </p:pic>
    </p:spTree>
  </p:cSld>
  <p:clrMapOvr>
    <a:masterClrMapping/>
  </p:clrMapOvr>
  <p:transition xmlns:p14="http://schemas.microsoft.com/office/powerpoint/2010/main" spd="med" advClick="1"/>
</p:sld>
</file>

<file path=ppt/slides/slide1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2"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pic>
        <p:nvPicPr>
          <p:cNvPr id="703" name="Image" descr="Image"/>
          <p:cNvPicPr>
            <a:picLocks noChangeAspect="1"/>
          </p:cNvPicPr>
          <p:nvPr/>
        </p:nvPicPr>
        <p:blipFill>
          <a:blip r:embed="rId2">
            <a:extLst/>
          </a:blip>
          <a:stretch>
            <a:fillRect/>
          </a:stretch>
        </p:blipFill>
        <p:spPr>
          <a:xfrm>
            <a:off x="1828800" y="2647950"/>
            <a:ext cx="9347200" cy="6184900"/>
          </a:xfrm>
          <a:prstGeom prst="rect">
            <a:avLst/>
          </a:prstGeom>
          <a:ln w="12700">
            <a:miter lim="400000"/>
          </a:ln>
        </p:spPr>
      </p:pic>
    </p:spTree>
  </p:cSld>
  <p:clrMapOvr>
    <a:masterClrMapping/>
  </p:clrMapOvr>
  <p:transition xmlns:p14="http://schemas.microsoft.com/office/powerpoint/2010/main" spd="med" advClick="1"/>
</p:sld>
</file>

<file path=ppt/slides/slide1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5"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sp>
        <p:nvSpPr>
          <p:cNvPr id="706" name="We admit the new tree as a SCC…"/>
          <p:cNvSpPr txBox="1"/>
          <p:nvPr>
            <p:ph type="body" idx="1"/>
          </p:nvPr>
        </p:nvSpPr>
        <p:spPr>
          <a:prstGeom prst="rect">
            <a:avLst/>
          </a:prstGeom>
        </p:spPr>
        <p:txBody>
          <a:bodyPr anchor="t"/>
          <a:lstStyle/>
          <a:p>
            <a:pPr/>
            <a:r>
              <a:t>We admit the new tree as a SCC</a:t>
            </a:r>
          </a:p>
          <a:p>
            <a:pPr lvl="1"/>
            <a14:m>
              <m:oMath>
                <m:r>
                  <a:rPr xmlns:a="http://schemas.openxmlformats.org/drawingml/2006/main" sz="4100" i="1">
                    <a:solidFill>
                      <a:srgbClr val="000000"/>
                    </a:solidFill>
                    <a:latin typeface="Cambria Math" panose="02040503050406030204" pitchFamily="18" charset="0"/>
                  </a:rPr>
                  <m:t>{</m:t>
                </m:r>
                <m:r>
                  <a:rPr xmlns:a="http://schemas.openxmlformats.org/drawingml/2006/main" sz="4100" i="1">
                    <a:solidFill>
                      <a:srgbClr val="000000"/>
                    </a:solidFill>
                    <a:latin typeface="Cambria Math" panose="02040503050406030204" pitchFamily="18" charset="0"/>
                  </a:rPr>
                  <m:t>a</m:t>
                </m:r>
                <m:r>
                  <a:rPr xmlns:a="http://schemas.openxmlformats.org/drawingml/2006/main" sz="4100" i="1">
                    <a:solidFill>
                      <a:srgbClr val="000000"/>
                    </a:solidFill>
                    <a:latin typeface="Cambria Math" panose="02040503050406030204" pitchFamily="18" charset="0"/>
                  </a:rPr>
                  <m:t>,</m:t>
                </m:r>
                <m:r>
                  <a:rPr xmlns:a="http://schemas.openxmlformats.org/drawingml/2006/main" sz="4100" i="1">
                    <a:solidFill>
                      <a:srgbClr val="000000"/>
                    </a:solidFill>
                    <a:latin typeface="Cambria Math" panose="02040503050406030204" pitchFamily="18" charset="0"/>
                  </a:rPr>
                  <m:t>b</m:t>
                </m:r>
                <m:r>
                  <a:rPr xmlns:a="http://schemas.openxmlformats.org/drawingml/2006/main" sz="4100" i="1">
                    <a:solidFill>
                      <a:srgbClr val="000000"/>
                    </a:solidFill>
                    <a:latin typeface="Cambria Math" panose="02040503050406030204" pitchFamily="18" charset="0"/>
                  </a:rPr>
                  <m:t>,</m:t>
                </m:r>
                <m:r>
                  <a:rPr xmlns:a="http://schemas.openxmlformats.org/drawingml/2006/main" sz="4100" i="1">
                    <a:solidFill>
                      <a:srgbClr val="000000"/>
                    </a:solidFill>
                    <a:latin typeface="Cambria Math" panose="02040503050406030204" pitchFamily="18" charset="0"/>
                  </a:rPr>
                  <m:t>c</m:t>
                </m:r>
                <m:r>
                  <a:rPr xmlns:a="http://schemas.openxmlformats.org/drawingml/2006/main" sz="4100" i="1">
                    <a:solidFill>
                      <a:srgbClr val="000000"/>
                    </a:solidFill>
                    <a:latin typeface="Cambria Math" panose="02040503050406030204" pitchFamily="18" charset="0"/>
                  </a:rPr>
                  <m:t>}</m:t>
                </m:r>
              </m:oMath>
            </a14:m>
            <a:r>
              <a:t>, </a:t>
            </a:r>
            <a14:m>
              <m:oMath>
                <m:r>
                  <a:rPr xmlns:a="http://schemas.openxmlformats.org/drawingml/2006/main" sz="4450" i="1">
                    <a:solidFill>
                      <a:srgbClr val="000000"/>
                    </a:solidFill>
                    <a:latin typeface="Cambria Math" panose="02040503050406030204" pitchFamily="18" charset="0"/>
                  </a:rPr>
                  <m:t>{</m:t>
                </m:r>
                <m:r>
                  <a:rPr xmlns:a="http://schemas.openxmlformats.org/drawingml/2006/main" sz="4450" i="1">
                    <a:solidFill>
                      <a:srgbClr val="000000"/>
                    </a:solidFill>
                    <a:latin typeface="Cambria Math" panose="02040503050406030204" pitchFamily="18" charset="0"/>
                  </a:rPr>
                  <m:t>h</m:t>
                </m:r>
                <m:r>
                  <a:rPr xmlns:a="http://schemas.openxmlformats.org/drawingml/2006/main" sz="4450" i="1">
                    <a:solidFill>
                      <a:srgbClr val="000000"/>
                    </a:solidFill>
                    <a:latin typeface="Cambria Math" panose="02040503050406030204" pitchFamily="18" charset="0"/>
                  </a:rPr>
                  <m:t>}</m:t>
                </m:r>
              </m:oMath>
            </a14:m>
            <a:r>
              <a:t>, </a:t>
            </a:r>
            <a14:m>
              <m:oMath>
                <m:r>
                  <a:rPr xmlns:a="http://schemas.openxmlformats.org/drawingml/2006/main" sz="4000" i="1">
                    <a:solidFill>
                      <a:srgbClr val="000000"/>
                    </a:solidFill>
                    <a:latin typeface="Cambria Math" panose="02040503050406030204" pitchFamily="18" charset="0"/>
                  </a:rPr>
                  <m:t>{</m:t>
                </m:r>
                <m:r>
                  <a:rPr xmlns:a="http://schemas.openxmlformats.org/drawingml/2006/main" sz="4000" i="1">
                    <a:solidFill>
                      <a:srgbClr val="000000"/>
                    </a:solidFill>
                    <a:latin typeface="Cambria Math" panose="02040503050406030204" pitchFamily="18" charset="0"/>
                  </a:rPr>
                  <m:t>l</m:t>
                </m:r>
                <m:r>
                  <a:rPr xmlns:a="http://schemas.openxmlformats.org/drawingml/2006/main" sz="4000" i="1">
                    <a:solidFill>
                      <a:srgbClr val="000000"/>
                    </a:solidFill>
                    <a:latin typeface="Cambria Math" panose="02040503050406030204" pitchFamily="18" charset="0"/>
                  </a:rPr>
                  <m:t>,</m:t>
                </m:r>
                <m:r>
                  <a:rPr xmlns:a="http://schemas.openxmlformats.org/drawingml/2006/main" sz="4000" i="1">
                    <a:solidFill>
                      <a:srgbClr val="000000"/>
                    </a:solidFill>
                    <a:latin typeface="Cambria Math" panose="02040503050406030204" pitchFamily="18" charset="0"/>
                  </a:rPr>
                  <m:t>i</m:t>
                </m:r>
                <m:r>
                  <a:rPr xmlns:a="http://schemas.openxmlformats.org/drawingml/2006/main" sz="4000" i="1">
                    <a:solidFill>
                      <a:srgbClr val="000000"/>
                    </a:solidFill>
                    <a:latin typeface="Cambria Math" panose="02040503050406030204" pitchFamily="18" charset="0"/>
                  </a:rPr>
                  <m:t>,</m:t>
                </m:r>
                <m:r>
                  <a:rPr xmlns:a="http://schemas.openxmlformats.org/drawingml/2006/main" sz="4000" i="1">
                    <a:solidFill>
                      <a:srgbClr val="000000"/>
                    </a:solidFill>
                    <a:latin typeface="Cambria Math" panose="02040503050406030204" pitchFamily="18" charset="0"/>
                  </a:rPr>
                  <m:t>k</m:t>
                </m:r>
                <m:r>
                  <a:rPr xmlns:a="http://schemas.openxmlformats.org/drawingml/2006/main" sz="4000" i="1">
                    <a:solidFill>
                      <a:srgbClr val="000000"/>
                    </a:solidFill>
                    <a:latin typeface="Cambria Math" panose="02040503050406030204" pitchFamily="18" charset="0"/>
                  </a:rPr>
                  <m:t>,</m:t>
                </m:r>
                <m:r>
                  <a:rPr xmlns:a="http://schemas.openxmlformats.org/drawingml/2006/main" sz="4000" i="1">
                    <a:solidFill>
                      <a:srgbClr val="000000"/>
                    </a:solidFill>
                    <a:latin typeface="Cambria Math" panose="02040503050406030204" pitchFamily="18" charset="0"/>
                  </a:rPr>
                  <m:t>j</m:t>
                </m:r>
                <m:r>
                  <a:rPr xmlns:a="http://schemas.openxmlformats.org/drawingml/2006/main" sz="4000" i="1">
                    <a:solidFill>
                      <a:srgbClr val="000000"/>
                    </a:solidFill>
                    <a:latin typeface="Cambria Math" panose="02040503050406030204" pitchFamily="18" charset="0"/>
                  </a:rPr>
                  <m:t>,</m:t>
                </m:r>
                <m:r>
                  <a:rPr xmlns:a="http://schemas.openxmlformats.org/drawingml/2006/main" sz="4000" i="1">
                    <a:solidFill>
                      <a:srgbClr val="000000"/>
                    </a:solidFill>
                    <a:latin typeface="Cambria Math" panose="02040503050406030204" pitchFamily="18" charset="0"/>
                  </a:rPr>
                  <m:t>m</m:t>
                </m:r>
                <m:r>
                  <a:rPr xmlns:a="http://schemas.openxmlformats.org/drawingml/2006/main" sz="4000" i="1">
                    <a:solidFill>
                      <a:srgbClr val="000000"/>
                    </a:solidFill>
                    <a:latin typeface="Cambria Math" panose="02040503050406030204" pitchFamily="18" charset="0"/>
                  </a:rPr>
                  <m:t>,</m:t>
                </m:r>
                <m:r>
                  <a:rPr xmlns:a="http://schemas.openxmlformats.org/drawingml/2006/main" sz="4000" i="1">
                    <a:solidFill>
                      <a:srgbClr val="000000"/>
                    </a:solidFill>
                    <a:latin typeface="Cambria Math" panose="02040503050406030204" pitchFamily="18" charset="0"/>
                  </a:rPr>
                  <m:t>n</m:t>
                </m:r>
                <m:r>
                  <a:rPr xmlns:a="http://schemas.openxmlformats.org/drawingml/2006/main" sz="4000" i="1">
                    <a:solidFill>
                      <a:srgbClr val="000000"/>
                    </a:solidFill>
                    <a:latin typeface="Cambria Math" panose="02040503050406030204" pitchFamily="18" charset="0"/>
                  </a:rPr>
                  <m:t>}</m:t>
                </m:r>
              </m:oMath>
            </a14:m>
          </a:p>
          <a:p>
            <a:pPr lvl="1"/>
            <a:r>
              <a:t>Now we go with g</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2" name="Topological Sort"/>
          <p:cNvSpPr txBox="1"/>
          <p:nvPr>
            <p:ph type="title"/>
          </p:nvPr>
        </p:nvSpPr>
        <p:spPr>
          <a:prstGeom prst="rect">
            <a:avLst/>
          </a:prstGeom>
        </p:spPr>
        <p:txBody>
          <a:bodyPr/>
          <a:lstStyle/>
          <a:p>
            <a:pPr/>
            <a:r>
              <a:t>Topological Sort</a:t>
            </a:r>
          </a:p>
        </p:txBody>
      </p:sp>
      <p:sp>
        <p:nvSpPr>
          <p:cNvPr id="193" name="Visit H"/>
          <p:cNvSpPr txBox="1"/>
          <p:nvPr>
            <p:ph type="body" sz="half" idx="1"/>
          </p:nvPr>
        </p:nvSpPr>
        <p:spPr>
          <a:xfrm>
            <a:off x="952500" y="2590800"/>
            <a:ext cx="5549900" cy="6286500"/>
          </a:xfrm>
          <a:prstGeom prst="rect">
            <a:avLst/>
          </a:prstGeom>
        </p:spPr>
        <p:txBody>
          <a:bodyPr anchor="t"/>
          <a:lstStyle/>
          <a:p>
            <a:pPr/>
            <a:r>
              <a:t>Visit H</a:t>
            </a:r>
          </a:p>
        </p:txBody>
      </p:sp>
      <p:sp>
        <p:nvSpPr>
          <p:cNvPr id="194" name="visit(H)…"/>
          <p:cNvSpPr txBox="1"/>
          <p:nvPr/>
        </p:nvSpPr>
        <p:spPr>
          <a:xfrm>
            <a:off x="7833824" y="6448839"/>
            <a:ext cx="1333700" cy="977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visit(H)</a:t>
            </a:r>
          </a:p>
          <a:p>
            <a:pPr/>
            <a:r>
              <a:t>visit(B)</a:t>
            </a:r>
          </a:p>
          <a:p>
            <a:pPr/>
            <a:r>
              <a:t>visit(A)</a:t>
            </a:r>
          </a:p>
        </p:txBody>
      </p:sp>
      <p:pic>
        <p:nvPicPr>
          <p:cNvPr id="195" name="Image" descr="Image"/>
          <p:cNvPicPr>
            <a:picLocks noChangeAspect="1"/>
          </p:cNvPicPr>
          <p:nvPr/>
        </p:nvPicPr>
        <p:blipFill>
          <a:blip r:embed="rId2">
            <a:extLst/>
          </a:blip>
          <a:stretch>
            <a:fillRect/>
          </a:stretch>
        </p:blipFill>
        <p:spPr>
          <a:xfrm>
            <a:off x="6502400" y="2590800"/>
            <a:ext cx="5549900" cy="3314700"/>
          </a:xfrm>
          <a:prstGeom prst="rect">
            <a:avLst/>
          </a:prstGeom>
          <a:ln w="12700">
            <a:miter lim="400000"/>
          </a:ln>
        </p:spPr>
      </p:pic>
      <p:sp>
        <p:nvSpPr>
          <p:cNvPr id="196" name="A: B,D,G…"/>
          <p:cNvSpPr txBox="1"/>
          <p:nvPr/>
        </p:nvSpPr>
        <p:spPr>
          <a:xfrm>
            <a:off x="1769002" y="5180309"/>
            <a:ext cx="1333699" cy="243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 B,D,G</a:t>
            </a:r>
          </a:p>
          <a:p>
            <a:pPr/>
            <a:r>
              <a:t>B: H</a:t>
            </a:r>
          </a:p>
          <a:p>
            <a:pPr/>
            <a:r>
              <a:t>C: F</a:t>
            </a:r>
          </a:p>
          <a:p>
            <a:pPr/>
            <a:r>
              <a:t>D: B,H</a:t>
            </a:r>
          </a:p>
          <a:p>
            <a:pPr/>
            <a:r>
              <a:t>E: C,D,G</a:t>
            </a:r>
          </a:p>
          <a:p>
            <a:pPr/>
            <a:r>
              <a:t>F:</a:t>
            </a:r>
          </a:p>
          <a:p>
            <a:pPr/>
            <a:r>
              <a:t>G: B</a:t>
            </a:r>
          </a:p>
          <a:p>
            <a:pPr/>
            <a:r>
              <a:t>H: F</a:t>
            </a:r>
          </a:p>
        </p:txBody>
      </p:sp>
    </p:spTree>
  </p:cSld>
  <p:clrMapOvr>
    <a:masterClrMapping/>
  </p:clrMapOvr>
  <p:transition xmlns:p14="http://schemas.microsoft.com/office/powerpoint/2010/main" spd="med" advClick="1"/>
</p:sld>
</file>

<file path=ppt/slides/slide1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8"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pic>
        <p:nvPicPr>
          <p:cNvPr id="709" name="Image" descr="Image"/>
          <p:cNvPicPr>
            <a:picLocks noChangeAspect="1"/>
          </p:cNvPicPr>
          <p:nvPr/>
        </p:nvPicPr>
        <p:blipFill>
          <a:blip r:embed="rId2">
            <a:extLst/>
          </a:blip>
          <a:stretch>
            <a:fillRect/>
          </a:stretch>
        </p:blipFill>
        <p:spPr>
          <a:xfrm>
            <a:off x="1828800" y="2647950"/>
            <a:ext cx="9347200" cy="6184900"/>
          </a:xfrm>
          <a:prstGeom prst="rect">
            <a:avLst/>
          </a:prstGeom>
          <a:ln w="12700">
            <a:miter lim="400000"/>
          </a:ln>
        </p:spPr>
      </p:pic>
    </p:spTree>
  </p:cSld>
  <p:clrMapOvr>
    <a:masterClrMapping/>
  </p:clrMapOvr>
  <p:transition xmlns:p14="http://schemas.microsoft.com/office/powerpoint/2010/main" spd="med" advClick="1"/>
</p:sld>
</file>

<file path=ppt/slides/slide1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1"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pic>
        <p:nvPicPr>
          <p:cNvPr id="712" name="Image" descr="Image"/>
          <p:cNvPicPr>
            <a:picLocks noChangeAspect="1"/>
          </p:cNvPicPr>
          <p:nvPr/>
        </p:nvPicPr>
        <p:blipFill>
          <a:blip r:embed="rId2">
            <a:extLst/>
          </a:blip>
          <a:stretch>
            <a:fillRect/>
          </a:stretch>
        </p:blipFill>
        <p:spPr>
          <a:xfrm>
            <a:off x="1828800" y="2413000"/>
            <a:ext cx="9347200" cy="6184900"/>
          </a:xfrm>
          <a:prstGeom prst="rect">
            <a:avLst/>
          </a:prstGeom>
          <a:ln w="12700">
            <a:miter lim="400000"/>
          </a:ln>
        </p:spPr>
      </p:pic>
    </p:spTree>
  </p:cSld>
  <p:clrMapOvr>
    <a:masterClrMapping/>
  </p:clrMapOvr>
  <p:transition xmlns:p14="http://schemas.microsoft.com/office/powerpoint/2010/main" spd="med" advClick="1"/>
</p:sld>
</file>

<file path=ppt/slides/slide1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4"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pic>
        <p:nvPicPr>
          <p:cNvPr id="715" name="Image" descr="Image"/>
          <p:cNvPicPr>
            <a:picLocks noChangeAspect="1"/>
          </p:cNvPicPr>
          <p:nvPr/>
        </p:nvPicPr>
        <p:blipFill>
          <a:blip r:embed="rId2">
            <a:extLst/>
          </a:blip>
          <a:stretch>
            <a:fillRect/>
          </a:stretch>
        </p:blipFill>
        <p:spPr>
          <a:xfrm>
            <a:off x="1828800" y="2647950"/>
            <a:ext cx="9347200" cy="6184900"/>
          </a:xfrm>
          <a:prstGeom prst="rect">
            <a:avLst/>
          </a:prstGeom>
          <a:ln w="12700">
            <a:miter lim="400000"/>
          </a:ln>
        </p:spPr>
      </p:pic>
    </p:spTree>
  </p:cSld>
  <p:clrMapOvr>
    <a:masterClrMapping/>
  </p:clrMapOvr>
  <p:transition xmlns:p14="http://schemas.microsoft.com/office/powerpoint/2010/main" spd="med" advClick="1"/>
</p:sld>
</file>

<file path=ppt/slides/slide1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7"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pic>
        <p:nvPicPr>
          <p:cNvPr id="718" name="Image" descr="Image"/>
          <p:cNvPicPr>
            <a:picLocks noChangeAspect="1"/>
          </p:cNvPicPr>
          <p:nvPr/>
        </p:nvPicPr>
        <p:blipFill>
          <a:blip r:embed="rId2">
            <a:extLst/>
          </a:blip>
          <a:stretch>
            <a:fillRect/>
          </a:stretch>
        </p:blipFill>
        <p:spPr>
          <a:xfrm>
            <a:off x="1828800" y="2647950"/>
            <a:ext cx="9347200" cy="6184900"/>
          </a:xfrm>
          <a:prstGeom prst="rect">
            <a:avLst/>
          </a:prstGeom>
          <a:ln w="12700">
            <a:miter lim="400000"/>
          </a:ln>
        </p:spPr>
      </p:pic>
    </p:spTree>
  </p:cSld>
  <p:clrMapOvr>
    <a:masterClrMapping/>
  </p:clrMapOvr>
  <p:transition xmlns:p14="http://schemas.microsoft.com/office/powerpoint/2010/main" spd="med" advClick="1"/>
</p:sld>
</file>

<file path=ppt/slides/slide1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0"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pic>
        <p:nvPicPr>
          <p:cNvPr id="721" name="Image" descr="Image"/>
          <p:cNvPicPr>
            <a:picLocks noChangeAspect="1"/>
          </p:cNvPicPr>
          <p:nvPr/>
        </p:nvPicPr>
        <p:blipFill>
          <a:blip r:embed="rId2">
            <a:extLst/>
          </a:blip>
          <a:stretch>
            <a:fillRect/>
          </a:stretch>
        </p:blipFill>
        <p:spPr>
          <a:xfrm>
            <a:off x="1828800" y="2647950"/>
            <a:ext cx="9347200" cy="6184900"/>
          </a:xfrm>
          <a:prstGeom prst="rect">
            <a:avLst/>
          </a:prstGeom>
          <a:ln w="12700">
            <a:miter lim="400000"/>
          </a:ln>
        </p:spPr>
      </p:pic>
    </p:spTree>
  </p:cSld>
  <p:clrMapOvr>
    <a:masterClrMapping/>
  </p:clrMapOvr>
  <p:transition xmlns:p14="http://schemas.microsoft.com/office/powerpoint/2010/main" spd="med" advClick="1"/>
</p:sld>
</file>

<file path=ppt/slides/slide1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3"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pic>
        <p:nvPicPr>
          <p:cNvPr id="724" name="Image" descr="Image"/>
          <p:cNvPicPr>
            <a:picLocks noChangeAspect="1"/>
          </p:cNvPicPr>
          <p:nvPr/>
        </p:nvPicPr>
        <p:blipFill>
          <a:blip r:embed="rId2">
            <a:extLst/>
          </a:blip>
          <a:stretch>
            <a:fillRect/>
          </a:stretch>
        </p:blipFill>
        <p:spPr>
          <a:xfrm>
            <a:off x="1828800" y="2647950"/>
            <a:ext cx="9347200" cy="6184900"/>
          </a:xfrm>
          <a:prstGeom prst="rect">
            <a:avLst/>
          </a:prstGeom>
          <a:ln w="12700">
            <a:miter lim="400000"/>
          </a:ln>
        </p:spPr>
      </p:pic>
    </p:spTree>
  </p:cSld>
  <p:clrMapOvr>
    <a:masterClrMapping/>
  </p:clrMapOvr>
  <p:transition xmlns:p14="http://schemas.microsoft.com/office/powerpoint/2010/main" spd="med" advClick="1"/>
</p:sld>
</file>

<file path=ppt/slides/slide1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6"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pic>
        <p:nvPicPr>
          <p:cNvPr id="727" name="Image" descr="Image"/>
          <p:cNvPicPr>
            <a:picLocks noChangeAspect="1"/>
          </p:cNvPicPr>
          <p:nvPr/>
        </p:nvPicPr>
        <p:blipFill>
          <a:blip r:embed="rId2">
            <a:extLst/>
          </a:blip>
          <a:stretch>
            <a:fillRect/>
          </a:stretch>
        </p:blipFill>
        <p:spPr>
          <a:xfrm>
            <a:off x="1828800" y="2413000"/>
            <a:ext cx="9347200" cy="6184900"/>
          </a:xfrm>
          <a:prstGeom prst="rect">
            <a:avLst/>
          </a:prstGeom>
          <a:ln w="12700">
            <a:miter lim="400000"/>
          </a:ln>
        </p:spPr>
      </p:pic>
    </p:spTree>
  </p:cSld>
  <p:clrMapOvr>
    <a:masterClrMapping/>
  </p:clrMapOvr>
  <p:transition xmlns:p14="http://schemas.microsoft.com/office/powerpoint/2010/main" spd="med" advClick="1"/>
</p:sld>
</file>

<file path=ppt/slides/slide1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9"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pic>
        <p:nvPicPr>
          <p:cNvPr id="730" name="Image" descr="Image"/>
          <p:cNvPicPr>
            <a:picLocks noChangeAspect="1"/>
          </p:cNvPicPr>
          <p:nvPr/>
        </p:nvPicPr>
        <p:blipFill>
          <a:blip r:embed="rId2">
            <a:extLst/>
          </a:blip>
          <a:stretch>
            <a:fillRect/>
          </a:stretch>
        </p:blipFill>
        <p:spPr>
          <a:xfrm>
            <a:off x="1828800" y="2647950"/>
            <a:ext cx="9347200" cy="6184900"/>
          </a:xfrm>
          <a:prstGeom prst="rect">
            <a:avLst/>
          </a:prstGeom>
          <a:ln w="12700">
            <a:miter lim="400000"/>
          </a:ln>
        </p:spPr>
      </p:pic>
    </p:spTree>
  </p:cSld>
  <p:clrMapOvr>
    <a:masterClrMapping/>
  </p:clrMapOvr>
  <p:transition xmlns:p14="http://schemas.microsoft.com/office/powerpoint/2010/main" spd="med" advClick="1"/>
</p:sld>
</file>

<file path=ppt/slides/slide1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2"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sp>
        <p:nvSpPr>
          <p:cNvPr id="733" name="We add   to the list of SCC"/>
          <p:cNvSpPr txBox="1"/>
          <p:nvPr>
            <p:ph type="body" idx="1"/>
          </p:nvPr>
        </p:nvSpPr>
        <p:spPr>
          <a:prstGeom prst="rect">
            <a:avLst/>
          </a:prstGeom>
        </p:spPr>
        <p:txBody>
          <a:bodyPr anchor="t"/>
          <a:lstStyle/>
          <a:p>
            <a:pPr/>
            <a:r>
              <a:t>We add </a:t>
            </a:r>
            <a14:m>
              <m:oMath>
                <m:r>
                  <a:rPr xmlns:a="http://schemas.openxmlformats.org/drawingml/2006/main" sz="4000" i="1">
                    <a:solidFill>
                      <a:srgbClr val="000000"/>
                    </a:solidFill>
                    <a:latin typeface="Cambria Math" panose="02040503050406030204" pitchFamily="18" charset="0"/>
                  </a:rPr>
                  <m:t>{</m:t>
                </m:r>
                <m:r>
                  <a:rPr xmlns:a="http://schemas.openxmlformats.org/drawingml/2006/main" sz="4000" i="1">
                    <a:solidFill>
                      <a:srgbClr val="000000"/>
                    </a:solidFill>
                    <a:latin typeface="Cambria Math" panose="02040503050406030204" pitchFamily="18" charset="0"/>
                  </a:rPr>
                  <m:t>g</m:t>
                </m:r>
                <m:r>
                  <a:rPr xmlns:a="http://schemas.openxmlformats.org/drawingml/2006/main" sz="4000" i="1">
                    <a:solidFill>
                      <a:srgbClr val="000000"/>
                    </a:solidFill>
                    <a:latin typeface="Cambria Math" panose="02040503050406030204" pitchFamily="18" charset="0"/>
                  </a:rPr>
                  <m:t>,</m:t>
                </m:r>
                <m:r>
                  <a:rPr xmlns:a="http://schemas.openxmlformats.org/drawingml/2006/main" sz="4000" i="1">
                    <a:solidFill>
                      <a:srgbClr val="000000"/>
                    </a:solidFill>
                    <a:latin typeface="Cambria Math" panose="02040503050406030204" pitchFamily="18" charset="0"/>
                  </a:rPr>
                  <m:t>d</m:t>
                </m:r>
                <m:r>
                  <a:rPr xmlns:a="http://schemas.openxmlformats.org/drawingml/2006/main" sz="4000" i="1">
                    <a:solidFill>
                      <a:srgbClr val="000000"/>
                    </a:solidFill>
                    <a:latin typeface="Cambria Math" panose="02040503050406030204" pitchFamily="18" charset="0"/>
                  </a:rPr>
                  <m:t>,</m:t>
                </m:r>
                <m:r>
                  <a:rPr xmlns:a="http://schemas.openxmlformats.org/drawingml/2006/main" sz="4000" i="1">
                    <a:solidFill>
                      <a:srgbClr val="000000"/>
                    </a:solidFill>
                    <a:latin typeface="Cambria Math" panose="02040503050406030204" pitchFamily="18" charset="0"/>
                  </a:rPr>
                  <m:t>e</m:t>
                </m:r>
                <m:r>
                  <a:rPr xmlns:a="http://schemas.openxmlformats.org/drawingml/2006/main" sz="4000" i="1">
                    <a:solidFill>
                      <a:srgbClr val="000000"/>
                    </a:solidFill>
                    <a:latin typeface="Cambria Math" panose="02040503050406030204" pitchFamily="18" charset="0"/>
                  </a:rPr>
                  <m:t>,</m:t>
                </m:r>
                <m:r>
                  <a:rPr xmlns:a="http://schemas.openxmlformats.org/drawingml/2006/main" sz="4000" i="1">
                    <a:solidFill>
                      <a:srgbClr val="000000"/>
                    </a:solidFill>
                    <a:latin typeface="Cambria Math" panose="02040503050406030204" pitchFamily="18" charset="0"/>
                  </a:rPr>
                  <m:t>f</m:t>
                </m:r>
                <m:r>
                  <a:rPr xmlns:a="http://schemas.openxmlformats.org/drawingml/2006/main" sz="4000" i="1">
                    <a:solidFill>
                      <a:srgbClr val="000000"/>
                    </a:solidFill>
                    <a:latin typeface="Cambria Math" panose="02040503050406030204" pitchFamily="18" charset="0"/>
                  </a:rPr>
                  <m:t>}</m:t>
                </m:r>
              </m:oMath>
            </a14:m>
            <a:r>
              <a:t> to the list of SCC</a:t>
            </a:r>
          </a:p>
        </p:txBody>
      </p:sp>
    </p:spTree>
  </p:cSld>
  <p:clrMapOvr>
    <a:masterClrMapping/>
  </p:clrMapOvr>
  <p:transition xmlns:p14="http://schemas.microsoft.com/office/powerpoint/2010/main" spd="med" advClick="1"/>
</p:sld>
</file>

<file path=ppt/slides/slide1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5"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pic>
        <p:nvPicPr>
          <p:cNvPr id="736" name="Image" descr="Image"/>
          <p:cNvPicPr>
            <a:picLocks noChangeAspect="1"/>
          </p:cNvPicPr>
          <p:nvPr/>
        </p:nvPicPr>
        <p:blipFill>
          <a:blip r:embed="rId2">
            <a:extLst/>
          </a:blip>
          <a:stretch>
            <a:fillRect/>
          </a:stretch>
        </p:blipFill>
        <p:spPr>
          <a:xfrm>
            <a:off x="1828800" y="2647950"/>
            <a:ext cx="9347200" cy="6184900"/>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8" name="Topological Sort"/>
          <p:cNvSpPr txBox="1"/>
          <p:nvPr>
            <p:ph type="title"/>
          </p:nvPr>
        </p:nvSpPr>
        <p:spPr>
          <a:prstGeom prst="rect">
            <a:avLst/>
          </a:prstGeom>
        </p:spPr>
        <p:txBody>
          <a:bodyPr/>
          <a:lstStyle/>
          <a:p>
            <a:pPr/>
            <a:r>
              <a:t>Topological Sort</a:t>
            </a:r>
          </a:p>
        </p:txBody>
      </p:sp>
      <p:sp>
        <p:nvSpPr>
          <p:cNvPr id="199" name="Visit F"/>
          <p:cNvSpPr txBox="1"/>
          <p:nvPr>
            <p:ph type="body" sz="half" idx="1"/>
          </p:nvPr>
        </p:nvSpPr>
        <p:spPr>
          <a:xfrm>
            <a:off x="952500" y="2590800"/>
            <a:ext cx="5549900" cy="6286500"/>
          </a:xfrm>
          <a:prstGeom prst="rect">
            <a:avLst/>
          </a:prstGeom>
        </p:spPr>
        <p:txBody>
          <a:bodyPr anchor="t"/>
          <a:lstStyle/>
          <a:p>
            <a:pPr/>
            <a:r>
              <a:t>Visit F</a:t>
            </a:r>
          </a:p>
        </p:txBody>
      </p:sp>
      <p:sp>
        <p:nvSpPr>
          <p:cNvPr id="200" name="visit(F)…"/>
          <p:cNvSpPr txBox="1"/>
          <p:nvPr/>
        </p:nvSpPr>
        <p:spPr>
          <a:xfrm>
            <a:off x="7833824" y="6302789"/>
            <a:ext cx="1333700" cy="1270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r>
              <a:t>visit(F)</a:t>
            </a:r>
          </a:p>
          <a:p>
            <a:pPr/>
            <a:r>
              <a:t>visit(H)</a:t>
            </a:r>
          </a:p>
          <a:p>
            <a:pPr/>
            <a:r>
              <a:t>visit(B)</a:t>
            </a:r>
          </a:p>
          <a:p>
            <a:pPr/>
            <a:r>
              <a:t>visit(A)</a:t>
            </a:r>
          </a:p>
        </p:txBody>
      </p:sp>
      <p:pic>
        <p:nvPicPr>
          <p:cNvPr id="201" name="Image" descr="Image"/>
          <p:cNvPicPr>
            <a:picLocks noChangeAspect="1"/>
          </p:cNvPicPr>
          <p:nvPr/>
        </p:nvPicPr>
        <p:blipFill>
          <a:blip r:embed="rId2">
            <a:extLst/>
          </a:blip>
          <a:stretch>
            <a:fillRect/>
          </a:stretch>
        </p:blipFill>
        <p:spPr>
          <a:xfrm>
            <a:off x="6400800" y="2590800"/>
            <a:ext cx="5651500" cy="3314700"/>
          </a:xfrm>
          <a:prstGeom prst="rect">
            <a:avLst/>
          </a:prstGeom>
          <a:ln w="12700">
            <a:miter lim="400000"/>
          </a:ln>
        </p:spPr>
      </p:pic>
      <p:sp>
        <p:nvSpPr>
          <p:cNvPr id="202" name="A: B,D,G…"/>
          <p:cNvSpPr txBox="1"/>
          <p:nvPr/>
        </p:nvSpPr>
        <p:spPr>
          <a:xfrm>
            <a:off x="1769002" y="5180309"/>
            <a:ext cx="1333699" cy="243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 B,D,G</a:t>
            </a:r>
          </a:p>
          <a:p>
            <a:pPr/>
            <a:r>
              <a:t>B: H</a:t>
            </a:r>
          </a:p>
          <a:p>
            <a:pPr/>
            <a:r>
              <a:t>C: F</a:t>
            </a:r>
          </a:p>
          <a:p>
            <a:pPr/>
            <a:r>
              <a:t>D: B,H</a:t>
            </a:r>
          </a:p>
          <a:p>
            <a:pPr/>
            <a:r>
              <a:t>E: C,D,G</a:t>
            </a:r>
          </a:p>
          <a:p>
            <a:pPr/>
            <a:r>
              <a:t>F:</a:t>
            </a:r>
          </a:p>
          <a:p>
            <a:pPr/>
            <a:r>
              <a:t>G: B</a:t>
            </a:r>
          </a:p>
          <a:p>
            <a:pPr/>
            <a:r>
              <a:t>H: F</a:t>
            </a:r>
          </a:p>
        </p:txBody>
      </p:sp>
    </p:spTree>
  </p:cSld>
  <p:clrMapOvr>
    <a:masterClrMapping/>
  </p:clrMapOvr>
  <p:transition xmlns:p14="http://schemas.microsoft.com/office/powerpoint/2010/main" spd="med" advClick="1"/>
</p:sld>
</file>

<file path=ppt/slides/slide1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8"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pic>
        <p:nvPicPr>
          <p:cNvPr id="739" name="Image" descr="Image"/>
          <p:cNvPicPr>
            <a:picLocks noChangeAspect="1"/>
          </p:cNvPicPr>
          <p:nvPr/>
        </p:nvPicPr>
        <p:blipFill>
          <a:blip r:embed="rId2">
            <a:extLst/>
          </a:blip>
          <a:stretch>
            <a:fillRect/>
          </a:stretch>
        </p:blipFill>
        <p:spPr>
          <a:xfrm>
            <a:off x="1828800" y="2413000"/>
            <a:ext cx="9347200" cy="6184900"/>
          </a:xfrm>
          <a:prstGeom prst="rect">
            <a:avLst/>
          </a:prstGeom>
          <a:ln w="12700">
            <a:miter lim="400000"/>
          </a:ln>
        </p:spPr>
      </p:pic>
    </p:spTree>
  </p:cSld>
  <p:clrMapOvr>
    <a:masterClrMapping/>
  </p:clrMapOvr>
  <p:transition xmlns:p14="http://schemas.microsoft.com/office/powerpoint/2010/main" spd="med" advClick="1"/>
</p:sld>
</file>

<file path=ppt/slides/slide1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1"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pic>
        <p:nvPicPr>
          <p:cNvPr id="742" name="Image" descr="Image"/>
          <p:cNvPicPr>
            <a:picLocks noChangeAspect="1"/>
          </p:cNvPicPr>
          <p:nvPr/>
        </p:nvPicPr>
        <p:blipFill>
          <a:blip r:embed="rId2">
            <a:extLst/>
          </a:blip>
          <a:stretch>
            <a:fillRect/>
          </a:stretch>
        </p:blipFill>
        <p:spPr>
          <a:xfrm>
            <a:off x="1708150" y="2647950"/>
            <a:ext cx="9588500" cy="6184900"/>
          </a:xfrm>
          <a:prstGeom prst="rect">
            <a:avLst/>
          </a:prstGeom>
          <a:ln w="12700">
            <a:miter lim="400000"/>
          </a:ln>
        </p:spPr>
      </p:pic>
    </p:spTree>
  </p:cSld>
  <p:clrMapOvr>
    <a:masterClrMapping/>
  </p:clrMapOvr>
  <p:transition xmlns:p14="http://schemas.microsoft.com/office/powerpoint/2010/main" spd="med" advClick="1"/>
</p:sld>
</file>

<file path=ppt/slides/slide1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4"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pic>
        <p:nvPicPr>
          <p:cNvPr id="745" name="Image" descr="Image"/>
          <p:cNvPicPr>
            <a:picLocks noChangeAspect="1"/>
          </p:cNvPicPr>
          <p:nvPr/>
        </p:nvPicPr>
        <p:blipFill>
          <a:blip r:embed="rId2">
            <a:extLst/>
          </a:blip>
          <a:stretch>
            <a:fillRect/>
          </a:stretch>
        </p:blipFill>
        <p:spPr>
          <a:xfrm>
            <a:off x="1530350" y="2647950"/>
            <a:ext cx="9944100" cy="6184900"/>
          </a:xfrm>
          <a:prstGeom prst="rect">
            <a:avLst/>
          </a:prstGeom>
          <a:ln w="12700">
            <a:miter lim="400000"/>
          </a:ln>
        </p:spPr>
      </p:pic>
    </p:spTree>
  </p:cSld>
  <p:clrMapOvr>
    <a:masterClrMapping/>
  </p:clrMapOvr>
  <p:transition xmlns:p14="http://schemas.microsoft.com/office/powerpoint/2010/main" spd="med" advClick="1"/>
</p:sld>
</file>

<file path=ppt/slides/slide1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7"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pic>
        <p:nvPicPr>
          <p:cNvPr id="748" name="Image" descr="Image"/>
          <p:cNvPicPr>
            <a:picLocks noChangeAspect="1"/>
          </p:cNvPicPr>
          <p:nvPr/>
        </p:nvPicPr>
        <p:blipFill>
          <a:blip r:embed="rId2">
            <a:extLst/>
          </a:blip>
          <a:stretch>
            <a:fillRect/>
          </a:stretch>
        </p:blipFill>
        <p:spPr>
          <a:xfrm>
            <a:off x="1530350" y="2647950"/>
            <a:ext cx="9944100" cy="6184900"/>
          </a:xfrm>
          <a:prstGeom prst="rect">
            <a:avLst/>
          </a:prstGeom>
          <a:ln w="12700">
            <a:miter lim="400000"/>
          </a:ln>
        </p:spPr>
      </p:pic>
    </p:spTree>
  </p:cSld>
  <p:clrMapOvr>
    <a:masterClrMapping/>
  </p:clrMapOvr>
  <p:transition xmlns:p14="http://schemas.microsoft.com/office/powerpoint/2010/main" spd="med" advClick="1"/>
</p:sld>
</file>

<file path=ppt/slides/slide1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0"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pic>
        <p:nvPicPr>
          <p:cNvPr id="751" name="Image" descr="Image"/>
          <p:cNvPicPr>
            <a:picLocks noChangeAspect="1"/>
          </p:cNvPicPr>
          <p:nvPr/>
        </p:nvPicPr>
        <p:blipFill>
          <a:blip r:embed="rId2">
            <a:extLst/>
          </a:blip>
          <a:stretch>
            <a:fillRect/>
          </a:stretch>
        </p:blipFill>
        <p:spPr>
          <a:xfrm>
            <a:off x="1530350" y="2647950"/>
            <a:ext cx="9944100" cy="6184900"/>
          </a:xfrm>
          <a:prstGeom prst="rect">
            <a:avLst/>
          </a:prstGeom>
          <a:ln w="12700">
            <a:miter lim="400000"/>
          </a:ln>
        </p:spPr>
      </p:pic>
    </p:spTree>
  </p:cSld>
  <p:clrMapOvr>
    <a:masterClrMapping/>
  </p:clrMapOvr>
  <p:transition xmlns:p14="http://schemas.microsoft.com/office/powerpoint/2010/main" spd="med" advClick="1"/>
</p:sld>
</file>

<file path=ppt/slides/slide1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3"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sp>
        <p:nvSpPr>
          <p:cNvPr id="754" name="At this point, we emit our final SCC as"/>
          <p:cNvSpPr txBox="1"/>
          <p:nvPr>
            <p:ph type="body" idx="1"/>
          </p:nvPr>
        </p:nvSpPr>
        <p:spPr>
          <a:prstGeom prst="rect">
            <a:avLst/>
          </a:prstGeom>
        </p:spPr>
        <p:txBody>
          <a:bodyPr anchor="t"/>
          <a:lstStyle/>
          <a:p>
            <a:pPr/>
            <a:r>
              <a:t>At this point, we emit our final SCC as </a:t>
            </a:r>
            <a14:m>
              <m:oMath>
                <m:r>
                  <a:rPr xmlns:a="http://schemas.openxmlformats.org/drawingml/2006/main" sz="4100" i="1">
                    <a:solidFill>
                      <a:srgbClr val="000000"/>
                    </a:solidFill>
                    <a:latin typeface="Cambria Math" panose="02040503050406030204" pitchFamily="18" charset="0"/>
                  </a:rPr>
                  <m:t>{</m:t>
                </m:r>
                <m:r>
                  <a:rPr xmlns:a="http://schemas.openxmlformats.org/drawingml/2006/main" sz="4100" i="1">
                    <a:solidFill>
                      <a:srgbClr val="000000"/>
                    </a:solidFill>
                    <a:latin typeface="Cambria Math" panose="02040503050406030204" pitchFamily="18" charset="0"/>
                  </a:rPr>
                  <m:t>o</m:t>
                </m:r>
                <m:r>
                  <a:rPr xmlns:a="http://schemas.openxmlformats.org/drawingml/2006/main" sz="4100" i="1">
                    <a:solidFill>
                      <a:srgbClr val="000000"/>
                    </a:solidFill>
                    <a:latin typeface="Cambria Math" panose="02040503050406030204" pitchFamily="18" charset="0"/>
                  </a:rPr>
                  <m:t>,</m:t>
                </m:r>
                <m:r>
                  <a:rPr xmlns:a="http://schemas.openxmlformats.org/drawingml/2006/main" sz="4100" i="1">
                    <a:solidFill>
                      <a:srgbClr val="000000"/>
                    </a:solidFill>
                    <a:latin typeface="Cambria Math" panose="02040503050406030204" pitchFamily="18" charset="0"/>
                  </a:rPr>
                  <m:t>p</m:t>
                </m:r>
                <m:r>
                  <a:rPr xmlns:a="http://schemas.openxmlformats.org/drawingml/2006/main" sz="4100" i="1">
                    <a:solidFill>
                      <a:srgbClr val="000000"/>
                    </a:solidFill>
                    <a:latin typeface="Cambria Math" panose="02040503050406030204" pitchFamily="18" charset="0"/>
                  </a:rPr>
                  <m:t>,</m:t>
                </m:r>
                <m:r>
                  <a:rPr xmlns:a="http://schemas.openxmlformats.org/drawingml/2006/main" sz="4100" i="1">
                    <a:solidFill>
                      <a:srgbClr val="000000"/>
                    </a:solidFill>
                    <a:latin typeface="Cambria Math" panose="02040503050406030204" pitchFamily="18" charset="0"/>
                  </a:rPr>
                  <m:t>q</m:t>
                </m:r>
                <m:r>
                  <a:rPr xmlns:a="http://schemas.openxmlformats.org/drawingml/2006/main" sz="4100" i="1">
                    <a:solidFill>
                      <a:srgbClr val="000000"/>
                    </a:solidFill>
                    <a:latin typeface="Cambria Math" panose="02040503050406030204" pitchFamily="18" charset="0"/>
                  </a:rPr>
                  <m:t>}</m:t>
                </m:r>
              </m:oMath>
            </a14:m>
          </a:p>
        </p:txBody>
      </p:sp>
    </p:spTree>
  </p:cSld>
  <p:clrMapOvr>
    <a:masterClrMapping/>
  </p:clrMapOvr>
  <p:transition xmlns:p14="http://schemas.microsoft.com/office/powerpoint/2010/main" spd="med" advClick="1"/>
</p:sld>
</file>

<file path=ppt/slides/slide1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6"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sp>
        <p:nvSpPr>
          <p:cNvPr id="757" name="This example shows…"/>
          <p:cNvSpPr txBox="1"/>
          <p:nvPr>
            <p:ph type="body" idx="1"/>
          </p:nvPr>
        </p:nvSpPr>
        <p:spPr>
          <a:prstGeom prst="rect">
            <a:avLst/>
          </a:prstGeom>
        </p:spPr>
        <p:txBody>
          <a:bodyPr anchor="t"/>
          <a:lstStyle/>
          <a:p>
            <a:pPr/>
            <a:r>
              <a:t>This example shows </a:t>
            </a:r>
          </a:p>
          <a:p>
            <a:pPr lvl="1"/>
            <a:r>
              <a:t>how the first pass DFS identifies SCC that are high up in the SCC meta-graph</a:t>
            </a:r>
          </a:p>
          <a:p>
            <a:pPr lvl="1"/>
            <a:r>
              <a:t>how the DFS in the reverse graph identifies then SCC, but because of the choice of the starting points, any SCC that can be reached are already done and all blackened</a:t>
            </a:r>
          </a:p>
        </p:txBody>
      </p:sp>
    </p:spTree>
  </p:cSld>
  <p:clrMapOvr>
    <a:masterClrMapping/>
  </p:clrMapOvr>
  <p:transition xmlns:p14="http://schemas.microsoft.com/office/powerpoint/2010/main" spd="med" advClick="1"/>
</p:sld>
</file>

<file path=ppt/slides/slide1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9"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sp>
        <p:nvSpPr>
          <p:cNvPr id="760" name="For any set of nodes  , we set…"/>
          <p:cNvSpPr txBox="1"/>
          <p:nvPr>
            <p:ph type="body" idx="1"/>
          </p:nvPr>
        </p:nvSpPr>
        <p:spPr>
          <a:prstGeom prst="rect">
            <a:avLst/>
          </a:prstGeom>
        </p:spPr>
        <p:txBody>
          <a:bodyPr anchor="t"/>
          <a:lstStyle/>
          <a:p>
            <a:pPr/>
            <a:r>
              <a:t>For any set of nodes </a:t>
            </a:r>
            <a14:m>
              <m:oMath>
                <m:r>
                  <a:rPr xmlns:a="http://schemas.openxmlformats.org/drawingml/2006/main" sz="3900" i="1">
                    <a:solidFill>
                      <a:srgbClr val="000000"/>
                    </a:solidFill>
                    <a:latin typeface="Cambria Math" panose="02040503050406030204" pitchFamily="18" charset="0"/>
                  </a:rPr>
                  <m:t>U</m:t>
                </m:r>
                <m:r>
                  <a:rPr xmlns:a="http://schemas.openxmlformats.org/drawingml/2006/main" sz="3900" i="1">
                    <a:solidFill>
                      <a:srgbClr val="000000"/>
                    </a:solidFill>
                    <a:latin typeface="Cambria Math" panose="02040503050406030204" pitchFamily="18" charset="0"/>
                  </a:rPr>
                  <m:t>⊂</m:t>
                </m:r>
                <m:r>
                  <a:rPr xmlns:a="http://schemas.openxmlformats.org/drawingml/2006/main" sz="3900" i="1">
                    <a:solidFill>
                      <a:srgbClr val="000000"/>
                    </a:solidFill>
                    <a:latin typeface="Cambria Math" panose="02040503050406030204" pitchFamily="18" charset="0"/>
                  </a:rPr>
                  <m:t>V</m:t>
                </m:r>
              </m:oMath>
            </a14:m>
            <a:r>
              <a:t>, we set</a:t>
            </a:r>
          </a:p>
          <a:p>
            <a:pPr lvl="1"/>
            <a14:m>
              <m:oMathPara>
                <m:oMathParaPr>
                  <m:jc m:val="left"/>
                </m:oMathParaPr>
                <m:oMath>
                  <m:r>
                    <a:rPr xmlns:a="http://schemas.openxmlformats.org/drawingml/2006/main" sz="3900" i="1">
                      <a:solidFill>
                        <a:srgbClr val="000000"/>
                      </a:solidFill>
                      <a:latin typeface="Cambria Math" panose="02040503050406030204" pitchFamily="18" charset="0"/>
                    </a:rPr>
                    <m:t>U</m:t>
                  </m:r>
                  <m:r>
                    <a:rPr xmlns:a="http://schemas.openxmlformats.org/drawingml/2006/main" sz="3900" i="1">
                      <a:solidFill>
                        <a:srgbClr val="000000"/>
                      </a:solidFill>
                      <a:latin typeface="Cambria Math" panose="02040503050406030204" pitchFamily="18" charset="0"/>
                    </a:rPr>
                    <m:t>.</m:t>
                  </m:r>
                  <m:r>
                    <a:rPr xmlns:a="http://schemas.openxmlformats.org/drawingml/2006/main" sz="3900" i="1">
                      <a:solidFill>
                        <a:srgbClr val="000000"/>
                      </a:solidFill>
                      <a:latin typeface="Cambria Math" panose="02040503050406030204" pitchFamily="18" charset="0"/>
                    </a:rPr>
                    <m:t>d</m:t>
                  </m:r>
                  <m:r>
                    <a:rPr xmlns:a="http://schemas.openxmlformats.org/drawingml/2006/main" sz="3900" i="1">
                      <a:solidFill>
                        <a:srgbClr val="000000"/>
                      </a:solidFill>
                      <a:latin typeface="Cambria Math" panose="02040503050406030204" pitchFamily="18" charset="0"/>
                    </a:rPr>
                    <m:t>=</m:t>
                  </m:r>
                  <m:r>
                    <a:rPr xmlns:a="http://schemas.openxmlformats.org/drawingml/2006/main" sz="3900" i="1">
                      <a:solidFill>
                        <a:srgbClr val="000000"/>
                      </a:solidFill>
                      <a:latin typeface="Cambria Math" panose="02040503050406030204" pitchFamily="18" charset="0"/>
                    </a:rPr>
                    <m:t>min</m:t>
                  </m:r>
                  <m:r>
                    <a:rPr xmlns:a="http://schemas.openxmlformats.org/drawingml/2006/main" sz="3900" i="1">
                      <a:solidFill>
                        <a:srgbClr val="000000"/>
                      </a:solidFill>
                      <a:latin typeface="Cambria Math" panose="02040503050406030204" pitchFamily="18" charset="0"/>
                    </a:rPr>
                    <m:t>(</m:t>
                  </m:r>
                  <m:r>
                    <a:rPr xmlns:a="http://schemas.openxmlformats.org/drawingml/2006/main" sz="3900" i="1">
                      <a:solidFill>
                        <a:srgbClr val="000000"/>
                      </a:solidFill>
                      <a:latin typeface="Cambria Math" panose="02040503050406030204" pitchFamily="18" charset="0"/>
                    </a:rPr>
                    <m:t>{</m:t>
                  </m:r>
                  <m:r>
                    <a:rPr xmlns:a="http://schemas.openxmlformats.org/drawingml/2006/main" sz="3900" i="1">
                      <a:solidFill>
                        <a:srgbClr val="000000"/>
                      </a:solidFill>
                      <a:latin typeface="Cambria Math" panose="02040503050406030204" pitchFamily="18" charset="0"/>
                    </a:rPr>
                    <m:t>u</m:t>
                  </m:r>
                  <m:r>
                    <a:rPr xmlns:a="http://schemas.openxmlformats.org/drawingml/2006/main" sz="3900" i="1">
                      <a:solidFill>
                        <a:srgbClr val="000000"/>
                      </a:solidFill>
                      <a:latin typeface="Cambria Math" panose="02040503050406030204" pitchFamily="18" charset="0"/>
                    </a:rPr>
                    <m:t>.</m:t>
                  </m:r>
                  <m:r>
                    <a:rPr xmlns:a="http://schemas.openxmlformats.org/drawingml/2006/main" sz="3900" i="1">
                      <a:solidFill>
                        <a:srgbClr val="000000"/>
                      </a:solidFill>
                      <a:latin typeface="Cambria Math" panose="02040503050406030204" pitchFamily="18" charset="0"/>
                    </a:rPr>
                    <m:t>d</m:t>
                  </m:r>
                  <m:r>
                    <a:rPr xmlns:a="http://schemas.openxmlformats.org/drawingml/2006/main" sz="3900" i="1">
                      <a:solidFill>
                        <a:srgbClr val="000000"/>
                      </a:solidFill>
                      <a:latin typeface="Cambria Math" panose="02040503050406030204" pitchFamily="18" charset="0"/>
                    </a:rPr>
                    <m:t>|</m:t>
                  </m:r>
                  <m:r>
                    <a:rPr xmlns:a="http://schemas.openxmlformats.org/drawingml/2006/main" sz="3900" i="1">
                      <a:solidFill>
                        <a:srgbClr val="000000"/>
                      </a:solidFill>
                      <a:latin typeface="Cambria Math" panose="02040503050406030204" pitchFamily="18" charset="0"/>
                    </a:rPr>
                    <m:t>u</m:t>
                  </m:r>
                  <m:r>
                    <a:rPr xmlns:a="http://schemas.openxmlformats.org/drawingml/2006/main" sz="3900" i="1">
                      <a:solidFill>
                        <a:srgbClr val="000000"/>
                      </a:solidFill>
                      <a:latin typeface="Cambria Math" panose="02040503050406030204" pitchFamily="18" charset="0"/>
                    </a:rPr>
                    <m:t>∈</m:t>
                  </m:r>
                  <m:r>
                    <a:rPr xmlns:a="http://schemas.openxmlformats.org/drawingml/2006/main" sz="3900" i="1">
                      <a:solidFill>
                        <a:srgbClr val="000000"/>
                      </a:solidFill>
                      <a:latin typeface="Cambria Math" panose="02040503050406030204" pitchFamily="18" charset="0"/>
                    </a:rPr>
                    <m:t>U</m:t>
                  </m:r>
                  <m:r>
                    <a:rPr xmlns:a="http://schemas.openxmlformats.org/drawingml/2006/main" sz="3900" i="1">
                      <a:solidFill>
                        <a:srgbClr val="000000"/>
                      </a:solidFill>
                      <a:latin typeface="Cambria Math" panose="02040503050406030204" pitchFamily="18" charset="0"/>
                    </a:rPr>
                    <m:t>}</m:t>
                  </m:r>
                  <m:r>
                    <a:rPr xmlns:a="http://schemas.openxmlformats.org/drawingml/2006/main" sz="3900" i="1">
                      <a:solidFill>
                        <a:srgbClr val="000000"/>
                      </a:solidFill>
                      <a:latin typeface="Cambria Math" panose="02040503050406030204" pitchFamily="18" charset="0"/>
                    </a:rPr>
                    <m:t>)</m:t>
                  </m:r>
                </m:oMath>
              </m:oMathPara>
            </a14:m>
          </a:p>
          <a:p>
            <a:pPr lvl="1"/>
            <a14:m>
              <m:oMathPara>
                <m:oMathParaPr>
                  <m:jc m:val="left"/>
                </m:oMathParaPr>
                <m:oMath>
                  <m:r>
                    <a:rPr xmlns:a="http://schemas.openxmlformats.org/drawingml/2006/main" sz="3900" i="1">
                      <a:solidFill>
                        <a:srgbClr val="000000"/>
                      </a:solidFill>
                      <a:latin typeface="Cambria Math" panose="02040503050406030204" pitchFamily="18" charset="0"/>
                    </a:rPr>
                    <m:t>U</m:t>
                  </m:r>
                  <m:r>
                    <a:rPr xmlns:a="http://schemas.openxmlformats.org/drawingml/2006/main" sz="3900" i="1">
                      <a:solidFill>
                        <a:srgbClr val="000000"/>
                      </a:solidFill>
                      <a:latin typeface="Cambria Math" panose="02040503050406030204" pitchFamily="18" charset="0"/>
                    </a:rPr>
                    <m:t>.</m:t>
                  </m:r>
                  <m:r>
                    <a:rPr xmlns:a="http://schemas.openxmlformats.org/drawingml/2006/main" sz="3900" i="1">
                      <a:solidFill>
                        <a:srgbClr val="000000"/>
                      </a:solidFill>
                      <a:latin typeface="Cambria Math" panose="02040503050406030204" pitchFamily="18" charset="0"/>
                    </a:rPr>
                    <m:t>f</m:t>
                  </m:r>
                  <m:r>
                    <a:rPr xmlns:a="http://schemas.openxmlformats.org/drawingml/2006/main" sz="3900" i="1">
                      <a:solidFill>
                        <a:srgbClr val="000000"/>
                      </a:solidFill>
                      <a:latin typeface="Cambria Math" panose="02040503050406030204" pitchFamily="18" charset="0"/>
                    </a:rPr>
                    <m:t>=</m:t>
                  </m:r>
                  <m:r>
                    <a:rPr xmlns:a="http://schemas.openxmlformats.org/drawingml/2006/main" sz="3900" i="1">
                      <a:solidFill>
                        <a:srgbClr val="000000"/>
                      </a:solidFill>
                      <a:latin typeface="Cambria Math" panose="02040503050406030204" pitchFamily="18" charset="0"/>
                    </a:rPr>
                    <m:t>max</m:t>
                  </m:r>
                  <m:r>
                    <a:rPr xmlns:a="http://schemas.openxmlformats.org/drawingml/2006/main" sz="3900" i="1">
                      <a:solidFill>
                        <a:srgbClr val="000000"/>
                      </a:solidFill>
                      <a:latin typeface="Cambria Math" panose="02040503050406030204" pitchFamily="18" charset="0"/>
                    </a:rPr>
                    <m:t>(</m:t>
                  </m:r>
                  <m:r>
                    <a:rPr xmlns:a="http://schemas.openxmlformats.org/drawingml/2006/main" sz="3900" i="1">
                      <a:solidFill>
                        <a:srgbClr val="000000"/>
                      </a:solidFill>
                      <a:latin typeface="Cambria Math" panose="02040503050406030204" pitchFamily="18" charset="0"/>
                    </a:rPr>
                    <m:t>{</m:t>
                  </m:r>
                  <m:r>
                    <a:rPr xmlns:a="http://schemas.openxmlformats.org/drawingml/2006/main" sz="3900" i="1">
                      <a:solidFill>
                        <a:srgbClr val="000000"/>
                      </a:solidFill>
                      <a:latin typeface="Cambria Math" panose="02040503050406030204" pitchFamily="18" charset="0"/>
                    </a:rPr>
                    <m:t>u</m:t>
                  </m:r>
                  <m:r>
                    <a:rPr xmlns:a="http://schemas.openxmlformats.org/drawingml/2006/main" sz="3900" i="1">
                      <a:solidFill>
                        <a:srgbClr val="000000"/>
                      </a:solidFill>
                      <a:latin typeface="Cambria Math" panose="02040503050406030204" pitchFamily="18" charset="0"/>
                    </a:rPr>
                    <m:t>.</m:t>
                  </m:r>
                  <m:r>
                    <a:rPr xmlns:a="http://schemas.openxmlformats.org/drawingml/2006/main" sz="3900" i="1">
                      <a:solidFill>
                        <a:srgbClr val="000000"/>
                      </a:solidFill>
                      <a:latin typeface="Cambria Math" panose="02040503050406030204" pitchFamily="18" charset="0"/>
                    </a:rPr>
                    <m:t>f</m:t>
                  </m:r>
                  <m:r>
                    <a:rPr xmlns:a="http://schemas.openxmlformats.org/drawingml/2006/main" sz="3900" i="1">
                      <a:solidFill>
                        <a:srgbClr val="000000"/>
                      </a:solidFill>
                      <a:latin typeface="Cambria Math" panose="02040503050406030204" pitchFamily="18" charset="0"/>
                    </a:rPr>
                    <m:t>|</m:t>
                  </m:r>
                  <m:r>
                    <a:rPr xmlns:a="http://schemas.openxmlformats.org/drawingml/2006/main" sz="3900" i="1">
                      <a:solidFill>
                        <a:srgbClr val="000000"/>
                      </a:solidFill>
                      <a:latin typeface="Cambria Math" panose="02040503050406030204" pitchFamily="18" charset="0"/>
                    </a:rPr>
                    <m:t>u</m:t>
                  </m:r>
                  <m:r>
                    <a:rPr xmlns:a="http://schemas.openxmlformats.org/drawingml/2006/main" sz="3900" i="1">
                      <a:solidFill>
                        <a:srgbClr val="000000"/>
                      </a:solidFill>
                      <a:latin typeface="Cambria Math" panose="02040503050406030204" pitchFamily="18" charset="0"/>
                    </a:rPr>
                    <m:t>∈</m:t>
                  </m:r>
                  <m:r>
                    <a:rPr xmlns:a="http://schemas.openxmlformats.org/drawingml/2006/main" sz="3900" i="1">
                      <a:solidFill>
                        <a:srgbClr val="000000"/>
                      </a:solidFill>
                      <a:latin typeface="Cambria Math" panose="02040503050406030204" pitchFamily="18" charset="0"/>
                    </a:rPr>
                    <m:t>U</m:t>
                  </m:r>
                  <m:r>
                    <a:rPr xmlns:a="http://schemas.openxmlformats.org/drawingml/2006/main" sz="3900" i="1">
                      <a:solidFill>
                        <a:srgbClr val="000000"/>
                      </a:solidFill>
                      <a:latin typeface="Cambria Math" panose="02040503050406030204" pitchFamily="18" charset="0"/>
                    </a:rPr>
                    <m:t>}</m:t>
                  </m:r>
                </m:oMath>
              </m:oMathPara>
            </a14:m>
          </a:p>
          <a:p>
            <a:pPr/>
            <a:r>
              <a:t>This means:</a:t>
            </a:r>
          </a:p>
          <a:p>
            <a:pPr lvl="1"/>
            <a:r>
              <a:t>the discovery time of </a:t>
            </a:r>
            <a14:m>
              <m:oMath>
                <m:r>
                  <a:rPr xmlns:a="http://schemas.openxmlformats.org/drawingml/2006/main" sz="4200" i="1">
                    <a:solidFill>
                      <a:srgbClr val="000000"/>
                    </a:solidFill>
                    <a:latin typeface="Cambria Math" panose="02040503050406030204" pitchFamily="18" charset="0"/>
                  </a:rPr>
                  <m:t>U</m:t>
                </m:r>
              </m:oMath>
            </a14:m>
            <a:r>
              <a:t> is the earliest discovery time in </a:t>
            </a:r>
            <a14:m>
              <m:oMath>
                <m:r>
                  <a:rPr xmlns:a="http://schemas.openxmlformats.org/drawingml/2006/main" sz="4200" i="1">
                    <a:solidFill>
                      <a:srgbClr val="000000"/>
                    </a:solidFill>
                    <a:latin typeface="Cambria Math" panose="02040503050406030204" pitchFamily="18" charset="0"/>
                  </a:rPr>
                  <m:t>U</m:t>
                </m:r>
              </m:oMath>
            </a14:m>
          </a:p>
          <a:p>
            <a:pPr lvl="1"/>
            <a:r>
              <a:t>the finish time of </a:t>
            </a:r>
            <a14:m>
              <m:oMath>
                <m:r>
                  <a:rPr xmlns:a="http://schemas.openxmlformats.org/drawingml/2006/main" sz="4200" i="1">
                    <a:solidFill>
                      <a:srgbClr val="000000"/>
                    </a:solidFill>
                    <a:latin typeface="Cambria Math" panose="02040503050406030204" pitchFamily="18" charset="0"/>
                  </a:rPr>
                  <m:t>U</m:t>
                </m:r>
              </m:oMath>
            </a14:m>
            <a:r>
              <a:t> is the latest finish time of a node in </a:t>
            </a:r>
            <a14:m>
              <m:oMath>
                <m:r>
                  <a:rPr xmlns:a="http://schemas.openxmlformats.org/drawingml/2006/main" sz="4200" i="1">
                    <a:solidFill>
                      <a:srgbClr val="000000"/>
                    </a:solidFill>
                    <a:latin typeface="Cambria Math" panose="02040503050406030204" pitchFamily="18" charset="0"/>
                  </a:rPr>
                  <m:t>U</m:t>
                </m:r>
              </m:oMath>
            </a14:m>
          </a:p>
        </p:txBody>
      </p:sp>
    </p:spTree>
  </p:cSld>
  <p:clrMapOvr>
    <a:masterClrMapping/>
  </p:clrMapOvr>
  <p:transition xmlns:p14="http://schemas.microsoft.com/office/powerpoint/2010/main" spd="med" advClick="1"/>
</p:sld>
</file>

<file path=ppt/slides/slide1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2"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sp>
        <p:nvSpPr>
          <p:cNvPr id="763" name="Lemma:…"/>
          <p:cNvSpPr txBox="1"/>
          <p:nvPr>
            <p:ph type="body" idx="1"/>
          </p:nvPr>
        </p:nvSpPr>
        <p:spPr>
          <a:prstGeom prst="rect">
            <a:avLst/>
          </a:prstGeom>
        </p:spPr>
        <p:txBody>
          <a:bodyPr anchor="t"/>
          <a:lstStyle/>
          <a:p>
            <a:pPr/>
            <a:r>
              <a:t>Lemma:</a:t>
            </a:r>
          </a:p>
          <a:p>
            <a:pPr lvl="1"/>
            <a:r>
              <a:t>Let C and C' be two strongly connected components of the directed graph </a:t>
            </a:r>
            <a14:m>
              <m:oMath>
                <m:r>
                  <a:rPr xmlns:a="http://schemas.openxmlformats.org/drawingml/2006/main" sz="3900" i="1">
                    <a:solidFill>
                      <a:srgbClr val="000000"/>
                    </a:solidFill>
                    <a:latin typeface="Cambria Math" panose="02040503050406030204" pitchFamily="18" charset="0"/>
                  </a:rPr>
                  <m:t>G</m:t>
                </m:r>
                <m:r>
                  <a:rPr xmlns:a="http://schemas.openxmlformats.org/drawingml/2006/main" sz="3900" i="1">
                    <a:solidFill>
                      <a:srgbClr val="000000"/>
                    </a:solidFill>
                    <a:latin typeface="Cambria Math" panose="02040503050406030204" pitchFamily="18" charset="0"/>
                  </a:rPr>
                  <m:t>=</m:t>
                </m:r>
                <m:r>
                  <a:rPr xmlns:a="http://schemas.openxmlformats.org/drawingml/2006/main" sz="3900" i="1">
                    <a:solidFill>
                      <a:srgbClr val="000000"/>
                    </a:solidFill>
                    <a:latin typeface="Cambria Math" panose="02040503050406030204" pitchFamily="18" charset="0"/>
                  </a:rPr>
                  <m:t>(</m:t>
                </m:r>
                <m:r>
                  <a:rPr xmlns:a="http://schemas.openxmlformats.org/drawingml/2006/main" sz="3900" i="1">
                    <a:solidFill>
                      <a:srgbClr val="000000"/>
                    </a:solidFill>
                    <a:latin typeface="Cambria Math" panose="02040503050406030204" pitchFamily="18" charset="0"/>
                  </a:rPr>
                  <m:t>V</m:t>
                </m:r>
                <m:r>
                  <a:rPr xmlns:a="http://schemas.openxmlformats.org/drawingml/2006/main" sz="3900" i="1">
                    <a:solidFill>
                      <a:srgbClr val="000000"/>
                    </a:solidFill>
                    <a:latin typeface="Cambria Math" panose="02040503050406030204" pitchFamily="18" charset="0"/>
                  </a:rPr>
                  <m:t>,</m:t>
                </m:r>
                <m:r>
                  <a:rPr xmlns:a="http://schemas.openxmlformats.org/drawingml/2006/main" sz="3900" i="1">
                    <a:solidFill>
                      <a:srgbClr val="000000"/>
                    </a:solidFill>
                    <a:latin typeface="Cambria Math" panose="02040503050406030204" pitchFamily="18" charset="0"/>
                  </a:rPr>
                  <m:t>E</m:t>
                </m:r>
                <m:r>
                  <a:rPr xmlns:a="http://schemas.openxmlformats.org/drawingml/2006/main" sz="3900" i="1">
                    <a:solidFill>
                      <a:srgbClr val="000000"/>
                    </a:solidFill>
                    <a:latin typeface="Cambria Math" panose="02040503050406030204" pitchFamily="18" charset="0"/>
                  </a:rPr>
                  <m:t>)</m:t>
                </m:r>
              </m:oMath>
            </a14:m>
            <a:r>
              <a:t>. </a:t>
            </a:r>
          </a:p>
          <a:p>
            <a:pPr lvl="1"/>
            <a:r>
              <a:t>Suppose there is an edge </a:t>
            </a:r>
            <a14:m>
              <m:oMath>
                <m:r>
                  <a:rPr xmlns:a="http://schemas.openxmlformats.org/drawingml/2006/main" sz="4050" i="1">
                    <a:solidFill>
                      <a:srgbClr val="000000"/>
                    </a:solidFill>
                    <a:latin typeface="Cambria Math" panose="02040503050406030204" pitchFamily="18" charset="0"/>
                  </a:rPr>
                  <m:t>(</m:t>
                </m:r>
                <m:r>
                  <a:rPr xmlns:a="http://schemas.openxmlformats.org/drawingml/2006/main" sz="4050" i="1">
                    <a:solidFill>
                      <a:srgbClr val="000000"/>
                    </a:solidFill>
                    <a:latin typeface="Cambria Math" panose="02040503050406030204" pitchFamily="18" charset="0"/>
                  </a:rPr>
                  <m:t>u</m:t>
                </m:r>
                <m:r>
                  <a:rPr xmlns:a="http://schemas.openxmlformats.org/drawingml/2006/main" sz="4050" i="1">
                    <a:solidFill>
                      <a:srgbClr val="000000"/>
                    </a:solidFill>
                    <a:latin typeface="Cambria Math" panose="02040503050406030204" pitchFamily="18" charset="0"/>
                  </a:rPr>
                  <m:t>,</m:t>
                </m:r>
                <m:r>
                  <a:rPr xmlns:a="http://schemas.openxmlformats.org/drawingml/2006/main" sz="4050" i="1">
                    <a:solidFill>
                      <a:srgbClr val="000000"/>
                    </a:solidFill>
                    <a:latin typeface="Cambria Math" panose="02040503050406030204" pitchFamily="18" charset="0"/>
                  </a:rPr>
                  <m:t>v</m:t>
                </m:r>
                <m:r>
                  <a:rPr xmlns:a="http://schemas.openxmlformats.org/drawingml/2006/main" sz="4050" i="1">
                    <a:solidFill>
                      <a:srgbClr val="000000"/>
                    </a:solidFill>
                    <a:latin typeface="Cambria Math" panose="02040503050406030204" pitchFamily="18" charset="0"/>
                  </a:rPr>
                  <m:t>)</m:t>
                </m:r>
              </m:oMath>
            </a14:m>
            <a:r>
              <a:t> with </a:t>
            </a:r>
            <a14:m>
              <m:oMath>
                <m:r>
                  <a:rPr xmlns:a="http://schemas.openxmlformats.org/drawingml/2006/main" sz="3850" i="1">
                    <a:solidFill>
                      <a:srgbClr val="000000"/>
                    </a:solidFill>
                    <a:latin typeface="Cambria Math" panose="02040503050406030204" pitchFamily="18" charset="0"/>
                  </a:rPr>
                  <m:t>u</m:t>
                </m:r>
                <m:r>
                  <a:rPr xmlns:a="http://schemas.openxmlformats.org/drawingml/2006/main" sz="3850" i="1">
                    <a:solidFill>
                      <a:srgbClr val="000000"/>
                    </a:solidFill>
                    <a:latin typeface="Cambria Math" panose="02040503050406030204" pitchFamily="18" charset="0"/>
                  </a:rPr>
                  <m:t>∈</m:t>
                </m:r>
                <m:r>
                  <a:rPr xmlns:a="http://schemas.openxmlformats.org/drawingml/2006/main" sz="3850" i="1">
                    <a:solidFill>
                      <a:srgbClr val="000000"/>
                    </a:solidFill>
                    <a:latin typeface="Cambria Math" panose="02040503050406030204" pitchFamily="18" charset="0"/>
                  </a:rPr>
                  <m:t>C</m:t>
                </m:r>
              </m:oMath>
            </a14:m>
            <a:r>
              <a:t> and </a:t>
            </a:r>
            <a14:m>
              <m:oMath>
                <m:r>
                  <a:rPr xmlns:a="http://schemas.openxmlformats.org/drawingml/2006/main" sz="3800" i="1">
                    <a:solidFill>
                      <a:srgbClr val="000000"/>
                    </a:solidFill>
                    <a:latin typeface="Cambria Math" panose="02040503050406030204" pitchFamily="18" charset="0"/>
                  </a:rPr>
                  <m:t>v</m:t>
                </m:r>
                <m:r>
                  <a:rPr xmlns:a="http://schemas.openxmlformats.org/drawingml/2006/main" sz="3800" i="1">
                    <a:solidFill>
                      <a:srgbClr val="000000"/>
                    </a:solidFill>
                    <a:latin typeface="Cambria Math" panose="02040503050406030204" pitchFamily="18" charset="0"/>
                  </a:rPr>
                  <m:t>∈</m:t>
                </m:r>
                <m:sSup>
                  <m:e>
                    <m:r>
                      <a:rPr xmlns:a="http://schemas.openxmlformats.org/drawingml/2006/main" sz="3800" i="1">
                        <a:solidFill>
                          <a:srgbClr val="000000"/>
                        </a:solidFill>
                        <a:latin typeface="Cambria Math" panose="02040503050406030204" pitchFamily="18" charset="0"/>
                      </a:rPr>
                      <m:t>C</m:t>
                    </m:r>
                  </m:e>
                  <m:sup>
                    <m:r>
                      <a:rPr xmlns:a="http://schemas.openxmlformats.org/drawingml/2006/main" sz="3800" i="1">
                        <a:solidFill>
                          <a:srgbClr val="000000"/>
                        </a:solidFill>
                        <a:latin typeface="Cambria Math" panose="02040503050406030204" pitchFamily="18" charset="0"/>
                      </a:rPr>
                      <m:t>′</m:t>
                    </m:r>
                  </m:sup>
                </m:sSup>
              </m:oMath>
            </a14:m>
          </a:p>
          <a:p>
            <a:pPr lvl="1"/>
            <a:r>
              <a:t>Then </a:t>
            </a:r>
            <a14:m>
              <m:oMath>
                <m:r>
                  <a:rPr xmlns:a="http://schemas.openxmlformats.org/drawingml/2006/main" sz="3750" i="1">
                    <a:solidFill>
                      <a:srgbClr val="000000"/>
                    </a:solidFill>
                    <a:latin typeface="Cambria Math" panose="02040503050406030204" pitchFamily="18" charset="0"/>
                  </a:rPr>
                  <m:t>C</m:t>
                </m:r>
                <m:r>
                  <a:rPr xmlns:a="http://schemas.openxmlformats.org/drawingml/2006/main" sz="3750" i="1">
                    <a:solidFill>
                      <a:srgbClr val="000000"/>
                    </a:solidFill>
                    <a:latin typeface="Cambria Math" panose="02040503050406030204" pitchFamily="18" charset="0"/>
                  </a:rPr>
                  <m:t>.</m:t>
                </m:r>
                <m:r>
                  <a:rPr xmlns:a="http://schemas.openxmlformats.org/drawingml/2006/main" sz="3750" i="1">
                    <a:solidFill>
                      <a:srgbClr val="000000"/>
                    </a:solidFill>
                    <a:latin typeface="Cambria Math" panose="02040503050406030204" pitchFamily="18" charset="0"/>
                  </a:rPr>
                  <m:t>f</m:t>
                </m:r>
                <m:r>
                  <a:rPr xmlns:a="http://schemas.openxmlformats.org/drawingml/2006/main" sz="3750" i="1">
                    <a:solidFill>
                      <a:srgbClr val="000000"/>
                    </a:solidFill>
                    <a:latin typeface="Cambria Math" panose="02040503050406030204" pitchFamily="18" charset="0"/>
                  </a:rPr>
                  <m:t>&gt;</m:t>
                </m:r>
                <m:sSup>
                  <m:e>
                    <m:r>
                      <a:rPr xmlns:a="http://schemas.openxmlformats.org/drawingml/2006/main" sz="3750" i="1">
                        <a:solidFill>
                          <a:srgbClr val="000000"/>
                        </a:solidFill>
                        <a:latin typeface="Cambria Math" panose="02040503050406030204" pitchFamily="18" charset="0"/>
                      </a:rPr>
                      <m:t>C</m:t>
                    </m:r>
                  </m:e>
                  <m:sup>
                    <m:r>
                      <a:rPr xmlns:a="http://schemas.openxmlformats.org/drawingml/2006/main" sz="3750" i="1">
                        <a:solidFill>
                          <a:srgbClr val="000000"/>
                        </a:solidFill>
                        <a:latin typeface="Cambria Math" panose="02040503050406030204" pitchFamily="18" charset="0"/>
                      </a:rPr>
                      <m:t>′</m:t>
                    </m:r>
                  </m:sup>
                </m:sSup>
                <m:r>
                  <a:rPr xmlns:a="http://schemas.openxmlformats.org/drawingml/2006/main" sz="3750" i="1">
                    <a:solidFill>
                      <a:srgbClr val="000000"/>
                    </a:solidFill>
                    <a:latin typeface="Cambria Math" panose="02040503050406030204" pitchFamily="18" charset="0"/>
                  </a:rPr>
                  <m:t>.</m:t>
                </m:r>
                <m:r>
                  <a:rPr xmlns:a="http://schemas.openxmlformats.org/drawingml/2006/main" sz="3750" i="1">
                    <a:solidFill>
                      <a:srgbClr val="000000"/>
                    </a:solidFill>
                    <a:latin typeface="Cambria Math" panose="02040503050406030204" pitchFamily="18" charset="0"/>
                  </a:rPr>
                  <m:t>f</m:t>
                </m:r>
              </m:oMath>
            </a14:m>
          </a:p>
        </p:txBody>
      </p:sp>
      <p:pic>
        <p:nvPicPr>
          <p:cNvPr id="764" name="Image" descr="Image"/>
          <p:cNvPicPr>
            <a:picLocks noChangeAspect="1"/>
          </p:cNvPicPr>
          <p:nvPr/>
        </p:nvPicPr>
        <p:blipFill>
          <a:blip r:embed="rId2">
            <a:extLst/>
          </a:blip>
          <a:stretch>
            <a:fillRect/>
          </a:stretch>
        </p:blipFill>
        <p:spPr>
          <a:xfrm>
            <a:off x="2535671" y="5994598"/>
            <a:ext cx="9076458" cy="2882702"/>
          </a:xfrm>
          <a:prstGeom prst="rect">
            <a:avLst/>
          </a:prstGeom>
          <a:ln w="12700">
            <a:miter lim="400000"/>
          </a:ln>
        </p:spPr>
      </p:pic>
    </p:spTree>
  </p:cSld>
  <p:clrMapOvr>
    <a:masterClrMapping/>
  </p:clrMapOvr>
  <p:transition xmlns:p14="http://schemas.microsoft.com/office/powerpoint/2010/main" spd="med" advClick="1"/>
</p:sld>
</file>

<file path=ppt/slides/slide1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6"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sp>
        <p:nvSpPr>
          <p:cNvPr id="767" name="Proof:…"/>
          <p:cNvSpPr txBox="1"/>
          <p:nvPr>
            <p:ph type="body" sz="half" idx="1"/>
          </p:nvPr>
        </p:nvSpPr>
        <p:spPr>
          <a:xfrm>
            <a:off x="952500" y="2590800"/>
            <a:ext cx="11099800" cy="4167734"/>
          </a:xfrm>
          <a:prstGeom prst="rect">
            <a:avLst/>
          </a:prstGeom>
        </p:spPr>
        <p:txBody>
          <a:bodyPr anchor="t"/>
          <a:lstStyle/>
          <a:p>
            <a:pPr marL="368934" indent="-368934" defTabSz="484886">
              <a:spcBef>
                <a:spcPts val="1800"/>
              </a:spcBef>
              <a:defRPr sz="2656"/>
            </a:pPr>
            <a:r>
              <a:t>Proof:</a:t>
            </a:r>
          </a:p>
          <a:p>
            <a:pPr marL="368934" indent="-368934" defTabSz="484886">
              <a:spcBef>
                <a:spcPts val="1800"/>
              </a:spcBef>
              <a:defRPr sz="2656"/>
            </a:pPr>
            <a:r>
              <a:t>Assume that we discover a vertex in </a:t>
            </a:r>
            <a14:m>
              <m:oMath>
                <m:sSub>
                  <m:e>
                    <m:r>
                      <a:rPr xmlns:a="http://schemas.openxmlformats.org/drawingml/2006/main" sz="3700" i="1">
                        <a:solidFill>
                          <a:srgbClr val="000000"/>
                        </a:solidFill>
                        <a:latin typeface="Cambria Math" panose="02040503050406030204" pitchFamily="18" charset="0"/>
                      </a:rPr>
                      <m:t>C</m:t>
                    </m:r>
                  </m:e>
                  <m:sub>
                    <m:r>
                      <a:rPr xmlns:a="http://schemas.openxmlformats.org/drawingml/2006/main" sz="3700" i="1">
                        <a:solidFill>
                          <a:srgbClr val="000000"/>
                        </a:solidFill>
                        <a:latin typeface="Cambria Math" panose="02040503050406030204" pitchFamily="18" charset="0"/>
                      </a:rPr>
                      <m:t>1</m:t>
                    </m:r>
                  </m:sub>
                </m:sSub>
              </m:oMath>
            </a14:m>
            <a:r>
              <a:t>first</a:t>
            </a:r>
          </a:p>
          <a:p>
            <a:pPr marL="368934" indent="-368934" defTabSz="484886">
              <a:spcBef>
                <a:spcPts val="1800"/>
              </a:spcBef>
              <a:defRPr sz="2656"/>
            </a:pPr>
            <a:r>
              <a:t>Let </a:t>
            </a:r>
            <a14:m>
              <m:oMath>
                <m:r>
                  <a:rPr xmlns:a="http://schemas.openxmlformats.org/drawingml/2006/main" sz="2950" i="1">
                    <a:solidFill>
                      <a:srgbClr val="000000"/>
                    </a:solidFill>
                    <a:latin typeface="Cambria Math" panose="02040503050406030204" pitchFamily="18" charset="0"/>
                  </a:rPr>
                  <m:t>x</m:t>
                </m:r>
              </m:oMath>
            </a14:m>
            <a:r>
              <a:t> be that vertex</a:t>
            </a:r>
          </a:p>
          <a:p>
            <a:pPr marL="368934" indent="-368934" defTabSz="484886">
              <a:spcBef>
                <a:spcPts val="1800"/>
              </a:spcBef>
              <a:defRPr sz="2656"/>
            </a:pPr>
            <a:r>
              <a:t>Then there is a white path from </a:t>
            </a:r>
            <a14:m>
              <m:oMath>
                <m:r>
                  <a:rPr xmlns:a="http://schemas.openxmlformats.org/drawingml/2006/main" sz="2950" i="1">
                    <a:solidFill>
                      <a:srgbClr val="000000"/>
                    </a:solidFill>
                    <a:latin typeface="Cambria Math" panose="02040503050406030204" pitchFamily="18" charset="0"/>
                  </a:rPr>
                  <m:t>x</m:t>
                </m:r>
              </m:oMath>
            </a14:m>
            <a:r>
              <a:t> to any vertex in </a:t>
            </a:r>
            <a14:m>
              <m:oMath>
                <m:sSub>
                  <m:e>
                    <m:r>
                      <a:rPr xmlns:a="http://schemas.openxmlformats.org/drawingml/2006/main" sz="3500" i="1">
                        <a:solidFill>
                          <a:srgbClr val="000000"/>
                        </a:solidFill>
                        <a:latin typeface="Cambria Math" panose="02040503050406030204" pitchFamily="18" charset="0"/>
                      </a:rPr>
                      <m:t>C</m:t>
                    </m:r>
                  </m:e>
                  <m:sub>
                    <m:r>
                      <a:rPr xmlns:a="http://schemas.openxmlformats.org/drawingml/2006/main" sz="3500" i="1">
                        <a:solidFill>
                          <a:srgbClr val="000000"/>
                        </a:solidFill>
                        <a:latin typeface="Cambria Math" panose="02040503050406030204" pitchFamily="18" charset="0"/>
                      </a:rPr>
                      <m:t>2</m:t>
                    </m:r>
                  </m:sub>
                </m:sSub>
              </m:oMath>
            </a14:m>
            <a:r>
              <a:t> (maybe via </a:t>
            </a:r>
            <a14:m>
              <m:oMath>
                <m:r>
                  <a:rPr xmlns:a="http://schemas.openxmlformats.org/drawingml/2006/main" sz="3450" i="1">
                    <a:solidFill>
                      <a:srgbClr val="000000"/>
                    </a:solidFill>
                    <a:latin typeface="Cambria Math" panose="02040503050406030204" pitchFamily="18" charset="0"/>
                  </a:rPr>
                  <m:t>v</m:t>
                </m:r>
              </m:oMath>
            </a14:m>
            <a:r>
              <a:t>)</a:t>
            </a:r>
          </a:p>
          <a:p>
            <a:pPr marL="368934" indent="-368934" defTabSz="484886">
              <a:spcBef>
                <a:spcPts val="1800"/>
              </a:spcBef>
              <a:defRPr sz="2656"/>
            </a:pPr>
            <a:r>
              <a:t>So </a:t>
            </a:r>
            <a14:m>
              <m:oMath>
                <m:r>
                  <a:rPr xmlns:a="http://schemas.openxmlformats.org/drawingml/2006/main" sz="2950" i="1">
                    <a:solidFill>
                      <a:srgbClr val="000000"/>
                    </a:solidFill>
                    <a:latin typeface="Cambria Math" panose="02040503050406030204" pitchFamily="18" charset="0"/>
                  </a:rPr>
                  <m:t>x</m:t>
                </m:r>
              </m:oMath>
            </a14:m>
            <a:r>
              <a:t> becomes an ancestor of all nodes in </a:t>
            </a:r>
            <a14:m>
              <m:oMath>
                <m:sSub>
                  <m:e>
                    <m:r>
                      <a:rPr xmlns:a="http://schemas.openxmlformats.org/drawingml/2006/main" sz="3500" i="1">
                        <a:solidFill>
                          <a:srgbClr val="000000"/>
                        </a:solidFill>
                        <a:latin typeface="Cambria Math" panose="02040503050406030204" pitchFamily="18" charset="0"/>
                      </a:rPr>
                      <m:t>C</m:t>
                    </m:r>
                  </m:e>
                  <m:sub>
                    <m:r>
                      <a:rPr xmlns:a="http://schemas.openxmlformats.org/drawingml/2006/main" sz="3500" i="1">
                        <a:solidFill>
                          <a:srgbClr val="000000"/>
                        </a:solidFill>
                        <a:latin typeface="Cambria Math" panose="02040503050406030204" pitchFamily="18" charset="0"/>
                      </a:rPr>
                      <m:t>2</m:t>
                    </m:r>
                  </m:sub>
                </m:sSub>
              </m:oMath>
            </a14:m>
          </a:p>
          <a:p>
            <a:pPr marL="368934" indent="-368934" defTabSz="484886">
              <a:spcBef>
                <a:spcPts val="1800"/>
              </a:spcBef>
              <a:defRPr sz="2656"/>
            </a:pPr>
            <a:r>
              <a:t>Therefore, </a:t>
            </a:r>
            <a14:m>
              <m:oMath>
                <m:r>
                  <a:rPr xmlns:a="http://schemas.openxmlformats.org/drawingml/2006/main" sz="2950" i="1">
                    <a:solidFill>
                      <a:srgbClr val="000000"/>
                    </a:solidFill>
                    <a:latin typeface="Cambria Math" panose="02040503050406030204" pitchFamily="18" charset="0"/>
                  </a:rPr>
                  <m:t>x</m:t>
                </m:r>
              </m:oMath>
            </a14:m>
            <a:r>
              <a:t> finishes after all nodes in </a:t>
            </a:r>
            <a14:m>
              <m:oMath>
                <m:sSub>
                  <m:e>
                    <m:r>
                      <a:rPr xmlns:a="http://schemas.openxmlformats.org/drawingml/2006/main" sz="3500" i="1">
                        <a:solidFill>
                          <a:srgbClr val="000000"/>
                        </a:solidFill>
                        <a:latin typeface="Cambria Math" panose="02040503050406030204" pitchFamily="18" charset="0"/>
                      </a:rPr>
                      <m:t>C</m:t>
                    </m:r>
                  </m:e>
                  <m:sub>
                    <m:r>
                      <a:rPr xmlns:a="http://schemas.openxmlformats.org/drawingml/2006/main" sz="3500" i="1">
                        <a:solidFill>
                          <a:srgbClr val="000000"/>
                        </a:solidFill>
                        <a:latin typeface="Cambria Math" panose="02040503050406030204" pitchFamily="18" charset="0"/>
                      </a:rPr>
                      <m:t>2</m:t>
                    </m:r>
                  </m:sub>
                </m:sSub>
              </m:oMath>
            </a14:m>
            <a:r>
              <a:t> and has a later finishing time</a:t>
            </a:r>
            <a:endParaRPr sz="3200"/>
          </a:p>
        </p:txBody>
      </p:sp>
      <p:pic>
        <p:nvPicPr>
          <p:cNvPr id="768" name="Image" descr="Image"/>
          <p:cNvPicPr>
            <a:picLocks noChangeAspect="1"/>
          </p:cNvPicPr>
          <p:nvPr/>
        </p:nvPicPr>
        <p:blipFill>
          <a:blip r:embed="rId2">
            <a:extLst/>
          </a:blip>
          <a:stretch>
            <a:fillRect/>
          </a:stretch>
        </p:blipFill>
        <p:spPr>
          <a:xfrm>
            <a:off x="3386477" y="6758533"/>
            <a:ext cx="6993846" cy="2221260"/>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4" name="Topological Sort"/>
          <p:cNvSpPr txBox="1"/>
          <p:nvPr>
            <p:ph type="title"/>
          </p:nvPr>
        </p:nvSpPr>
        <p:spPr>
          <a:prstGeom prst="rect">
            <a:avLst/>
          </a:prstGeom>
        </p:spPr>
        <p:txBody>
          <a:bodyPr/>
          <a:lstStyle/>
          <a:p>
            <a:pPr/>
            <a:r>
              <a:t>Topological Sort</a:t>
            </a:r>
          </a:p>
        </p:txBody>
      </p:sp>
      <p:sp>
        <p:nvSpPr>
          <p:cNvPr id="205" name="Finish F…"/>
          <p:cNvSpPr txBox="1"/>
          <p:nvPr>
            <p:ph type="body" sz="half" idx="1"/>
          </p:nvPr>
        </p:nvSpPr>
        <p:spPr>
          <a:xfrm>
            <a:off x="952500" y="2590800"/>
            <a:ext cx="5549900" cy="6286500"/>
          </a:xfrm>
          <a:prstGeom prst="rect">
            <a:avLst/>
          </a:prstGeom>
        </p:spPr>
        <p:txBody>
          <a:bodyPr anchor="t"/>
          <a:lstStyle/>
          <a:p>
            <a:pPr/>
            <a:r>
              <a:t>Finish F</a:t>
            </a:r>
          </a:p>
          <a:p>
            <a:pPr/>
            <a:r>
              <a:t>Push F at front: [F]</a:t>
            </a:r>
          </a:p>
        </p:txBody>
      </p:sp>
      <p:sp>
        <p:nvSpPr>
          <p:cNvPr id="206" name="visit(F)…"/>
          <p:cNvSpPr txBox="1"/>
          <p:nvPr/>
        </p:nvSpPr>
        <p:spPr>
          <a:xfrm>
            <a:off x="7833824" y="6302789"/>
            <a:ext cx="1333700" cy="1270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r>
              <a:t>visit(F)</a:t>
            </a:r>
          </a:p>
          <a:p>
            <a:pPr/>
            <a:r>
              <a:t>visit(H)</a:t>
            </a:r>
          </a:p>
          <a:p>
            <a:pPr/>
            <a:r>
              <a:t>visit(B)</a:t>
            </a:r>
          </a:p>
          <a:p>
            <a:pPr/>
            <a:r>
              <a:t>visit(A)</a:t>
            </a:r>
          </a:p>
        </p:txBody>
      </p:sp>
      <p:pic>
        <p:nvPicPr>
          <p:cNvPr id="207" name="Image" descr="Image"/>
          <p:cNvPicPr>
            <a:picLocks noChangeAspect="1"/>
          </p:cNvPicPr>
          <p:nvPr/>
        </p:nvPicPr>
        <p:blipFill>
          <a:blip r:embed="rId2">
            <a:extLst/>
          </a:blip>
          <a:stretch>
            <a:fillRect/>
          </a:stretch>
        </p:blipFill>
        <p:spPr>
          <a:xfrm>
            <a:off x="6184900" y="2590800"/>
            <a:ext cx="5867400" cy="3314700"/>
          </a:xfrm>
          <a:prstGeom prst="rect">
            <a:avLst/>
          </a:prstGeom>
          <a:ln w="12700">
            <a:miter lim="400000"/>
          </a:ln>
        </p:spPr>
      </p:pic>
      <p:sp>
        <p:nvSpPr>
          <p:cNvPr id="208" name="A: B,D,G…"/>
          <p:cNvSpPr txBox="1"/>
          <p:nvPr/>
        </p:nvSpPr>
        <p:spPr>
          <a:xfrm>
            <a:off x="1769002" y="5180309"/>
            <a:ext cx="1333699" cy="243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 B,D,G</a:t>
            </a:r>
          </a:p>
          <a:p>
            <a:pPr/>
            <a:r>
              <a:t>B: H</a:t>
            </a:r>
          </a:p>
          <a:p>
            <a:pPr/>
            <a:r>
              <a:t>C: F</a:t>
            </a:r>
          </a:p>
          <a:p>
            <a:pPr/>
            <a:r>
              <a:t>D: B,H</a:t>
            </a:r>
          </a:p>
          <a:p>
            <a:pPr/>
            <a:r>
              <a:t>E: C,D,G</a:t>
            </a:r>
          </a:p>
          <a:p>
            <a:pPr/>
            <a:r>
              <a:t>F:</a:t>
            </a:r>
          </a:p>
          <a:p>
            <a:pPr/>
            <a:r>
              <a:t>G: B</a:t>
            </a:r>
          </a:p>
          <a:p>
            <a:pPr/>
            <a:r>
              <a:t>H: F</a:t>
            </a:r>
          </a:p>
        </p:txBody>
      </p:sp>
    </p:spTree>
  </p:cSld>
  <p:clrMapOvr>
    <a:masterClrMapping/>
  </p:clrMapOvr>
  <p:transition xmlns:p14="http://schemas.microsoft.com/office/powerpoint/2010/main" spd="med" advClick="1"/>
</p:sld>
</file>

<file path=ppt/slides/slide1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0"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sp>
        <p:nvSpPr>
          <p:cNvPr id="771" name="Assume that we discover a vertex   in   first…"/>
          <p:cNvSpPr txBox="1"/>
          <p:nvPr>
            <p:ph type="body" idx="1"/>
          </p:nvPr>
        </p:nvSpPr>
        <p:spPr>
          <a:prstGeom prst="rect">
            <a:avLst/>
          </a:prstGeom>
        </p:spPr>
        <p:txBody>
          <a:bodyPr anchor="t"/>
          <a:lstStyle/>
          <a:p>
            <a:pPr/>
            <a:r>
              <a:t>Assume that we discover a vertex </a:t>
            </a:r>
            <a14:m>
              <m:oMath>
                <m:r>
                  <a:rPr xmlns:a="http://schemas.openxmlformats.org/drawingml/2006/main" sz="3600" i="1">
                    <a:solidFill>
                      <a:srgbClr val="000000"/>
                    </a:solidFill>
                    <a:latin typeface="Cambria Math" panose="02040503050406030204" pitchFamily="18" charset="0"/>
                  </a:rPr>
                  <m:t>x</m:t>
                </m:r>
              </m:oMath>
            </a14:m>
            <a:r>
              <a:t> in </a:t>
            </a:r>
            <a14:m>
              <m:oMath>
                <m:sSub>
                  <m:e>
                    <m:r>
                      <a:rPr xmlns:a="http://schemas.openxmlformats.org/drawingml/2006/main" sz="4200" i="1">
                        <a:solidFill>
                          <a:srgbClr val="000000"/>
                        </a:solidFill>
                        <a:latin typeface="Cambria Math" panose="02040503050406030204" pitchFamily="18" charset="0"/>
                      </a:rPr>
                      <m:t>C</m:t>
                    </m:r>
                  </m:e>
                  <m:sub>
                    <m:r>
                      <a:rPr xmlns:a="http://schemas.openxmlformats.org/drawingml/2006/main" sz="4200" i="1">
                        <a:solidFill>
                          <a:srgbClr val="000000"/>
                        </a:solidFill>
                        <a:latin typeface="Cambria Math" panose="02040503050406030204" pitchFamily="18" charset="0"/>
                      </a:rPr>
                      <m:t>2</m:t>
                    </m:r>
                  </m:sub>
                </m:sSub>
              </m:oMath>
            </a14:m>
            <a:r>
              <a:t> first</a:t>
            </a:r>
          </a:p>
          <a:p>
            <a:pPr lvl="1"/>
            <a:r>
              <a:t>There cannot be a path from </a:t>
            </a:r>
            <a14:m>
              <m:oMath>
                <m:r>
                  <a:rPr xmlns:a="http://schemas.openxmlformats.org/drawingml/2006/main" sz="3600" i="1">
                    <a:solidFill>
                      <a:srgbClr val="000000"/>
                    </a:solidFill>
                    <a:latin typeface="Cambria Math" panose="02040503050406030204" pitchFamily="18" charset="0"/>
                  </a:rPr>
                  <m:t>x</m:t>
                </m:r>
              </m:oMath>
            </a14:m>
            <a:r>
              <a:t> to any node in </a:t>
            </a:r>
            <a14:m>
              <m:oMath>
                <m:sSub>
                  <m:e>
                    <m:r>
                      <a:rPr xmlns:a="http://schemas.openxmlformats.org/drawingml/2006/main" sz="4500" i="1">
                        <a:solidFill>
                          <a:srgbClr val="000000"/>
                        </a:solidFill>
                        <a:latin typeface="Cambria Math" panose="02040503050406030204" pitchFamily="18" charset="0"/>
                      </a:rPr>
                      <m:t>C</m:t>
                    </m:r>
                  </m:e>
                  <m:sub>
                    <m:r>
                      <a:rPr xmlns:a="http://schemas.openxmlformats.org/drawingml/2006/main" sz="4500" i="1">
                        <a:solidFill>
                          <a:srgbClr val="000000"/>
                        </a:solidFill>
                        <a:latin typeface="Cambria Math" panose="02040503050406030204" pitchFamily="18" charset="0"/>
                      </a:rPr>
                      <m:t>1</m:t>
                    </m:r>
                  </m:sub>
                </m:sSub>
              </m:oMath>
            </a14:m>
            <a:r>
              <a:t> or by the previous lemma, the two SCC would be the same</a:t>
            </a:r>
          </a:p>
        </p:txBody>
      </p:sp>
      <p:pic>
        <p:nvPicPr>
          <p:cNvPr id="772" name="Image" descr="Image"/>
          <p:cNvPicPr>
            <a:picLocks noChangeAspect="1"/>
          </p:cNvPicPr>
          <p:nvPr/>
        </p:nvPicPr>
        <p:blipFill>
          <a:blip r:embed="rId2">
            <a:extLst/>
          </a:blip>
          <a:stretch>
            <a:fillRect/>
          </a:stretch>
        </p:blipFill>
        <p:spPr>
          <a:xfrm>
            <a:off x="1524000" y="5715000"/>
            <a:ext cx="9956800" cy="3162300"/>
          </a:xfrm>
          <a:prstGeom prst="rect">
            <a:avLst/>
          </a:prstGeom>
          <a:ln w="12700">
            <a:miter lim="400000"/>
          </a:ln>
        </p:spPr>
      </p:pic>
    </p:spTree>
  </p:cSld>
  <p:clrMapOvr>
    <a:masterClrMapping/>
  </p:clrMapOvr>
  <p:transition xmlns:p14="http://schemas.microsoft.com/office/powerpoint/2010/main" spd="med" advClick="1"/>
</p:sld>
</file>

<file path=ppt/slides/slide1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4"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sp>
        <p:nvSpPr>
          <p:cNvPr id="775" name="By the white path theorem,   is not going to be an ancestor of any node in  , but it is going to be an ancestor of everything in…"/>
          <p:cNvSpPr txBox="1"/>
          <p:nvPr>
            <p:ph type="body" idx="1"/>
          </p:nvPr>
        </p:nvSpPr>
        <p:spPr>
          <a:prstGeom prst="rect">
            <a:avLst/>
          </a:prstGeom>
        </p:spPr>
        <p:txBody>
          <a:bodyPr anchor="t"/>
          <a:lstStyle/>
          <a:p>
            <a:pPr/>
            <a:r>
              <a:t>By the white path theorem, </a:t>
            </a:r>
            <a14:m>
              <m:oMath>
                <m:r>
                  <a:rPr xmlns:a="http://schemas.openxmlformats.org/drawingml/2006/main" sz="3600" i="1">
                    <a:solidFill>
                      <a:srgbClr val="000000"/>
                    </a:solidFill>
                    <a:latin typeface="Cambria Math" panose="02040503050406030204" pitchFamily="18" charset="0"/>
                  </a:rPr>
                  <m:t>x</m:t>
                </m:r>
              </m:oMath>
            </a14:m>
            <a:r>
              <a:t> is not going to be an ancestor of any node in </a:t>
            </a:r>
            <a14:m>
              <m:oMath>
                <m:sSub>
                  <m:e>
                    <m:r>
                      <a:rPr xmlns:a="http://schemas.openxmlformats.org/drawingml/2006/main" sz="4500" i="1">
                        <a:solidFill>
                          <a:srgbClr val="000000"/>
                        </a:solidFill>
                        <a:latin typeface="Cambria Math" panose="02040503050406030204" pitchFamily="18" charset="0"/>
                      </a:rPr>
                      <m:t>C</m:t>
                    </m:r>
                  </m:e>
                  <m:sub>
                    <m:r>
                      <a:rPr xmlns:a="http://schemas.openxmlformats.org/drawingml/2006/main" sz="4500" i="1">
                        <a:solidFill>
                          <a:srgbClr val="000000"/>
                        </a:solidFill>
                        <a:latin typeface="Cambria Math" panose="02040503050406030204" pitchFamily="18" charset="0"/>
                      </a:rPr>
                      <m:t>1</m:t>
                    </m:r>
                  </m:sub>
                </m:sSub>
              </m:oMath>
            </a14:m>
            <a:r>
              <a:t>, but it is going to be an ancestor of everything in </a:t>
            </a:r>
            <a14:m>
              <m:oMath>
                <m:sSub>
                  <m:e>
                    <m:r>
                      <a:rPr xmlns:a="http://schemas.openxmlformats.org/drawingml/2006/main" sz="4200" i="1">
                        <a:solidFill>
                          <a:srgbClr val="000000"/>
                        </a:solidFill>
                        <a:latin typeface="Cambria Math" panose="02040503050406030204" pitchFamily="18" charset="0"/>
                      </a:rPr>
                      <m:t>C</m:t>
                    </m:r>
                  </m:e>
                  <m:sub>
                    <m:r>
                      <a:rPr xmlns:a="http://schemas.openxmlformats.org/drawingml/2006/main" sz="4200" i="1">
                        <a:solidFill>
                          <a:srgbClr val="000000"/>
                        </a:solidFill>
                        <a:latin typeface="Cambria Math" panose="02040503050406030204" pitchFamily="18" charset="0"/>
                      </a:rPr>
                      <m:t>2</m:t>
                    </m:r>
                  </m:sub>
                </m:sSub>
              </m:oMath>
            </a14:m>
          </a:p>
          <a:p>
            <a:pPr/>
            <a:r>
              <a:t>Therefore, </a:t>
            </a:r>
            <a14:m>
              <m:oMath>
                <m:r>
                  <a:rPr xmlns:a="http://schemas.openxmlformats.org/drawingml/2006/main" sz="3600" i="1">
                    <a:solidFill>
                      <a:srgbClr val="000000"/>
                    </a:solidFill>
                    <a:latin typeface="Cambria Math" panose="02040503050406030204" pitchFamily="18" charset="0"/>
                  </a:rPr>
                  <m:t>x</m:t>
                </m:r>
              </m:oMath>
            </a14:m>
            <a:r>
              <a:t> finishes before anything in </a:t>
            </a:r>
            <a14:m>
              <m:oMath>
                <m:sSub>
                  <m:e>
                    <m:r>
                      <a:rPr xmlns:a="http://schemas.openxmlformats.org/drawingml/2006/main" sz="4500" i="1">
                        <a:solidFill>
                          <a:srgbClr val="000000"/>
                        </a:solidFill>
                        <a:latin typeface="Cambria Math" panose="02040503050406030204" pitchFamily="18" charset="0"/>
                      </a:rPr>
                      <m:t>C</m:t>
                    </m:r>
                  </m:e>
                  <m:sub>
                    <m:r>
                      <a:rPr xmlns:a="http://schemas.openxmlformats.org/drawingml/2006/main" sz="4500" i="1">
                        <a:solidFill>
                          <a:srgbClr val="000000"/>
                        </a:solidFill>
                        <a:latin typeface="Cambria Math" panose="02040503050406030204" pitchFamily="18" charset="0"/>
                      </a:rPr>
                      <m:t>1</m:t>
                    </m:r>
                  </m:sub>
                </m:sSub>
              </m:oMath>
            </a14:m>
            <a:r>
              <a:t> can be discovered.</a:t>
            </a:r>
          </a:p>
          <a:p>
            <a:pPr/>
            <a:r>
              <a:t>qed</a:t>
            </a:r>
          </a:p>
        </p:txBody>
      </p:sp>
      <p:pic>
        <p:nvPicPr>
          <p:cNvPr id="776" name="Image" descr="Image"/>
          <p:cNvPicPr>
            <a:picLocks noChangeAspect="1"/>
          </p:cNvPicPr>
          <p:nvPr/>
        </p:nvPicPr>
        <p:blipFill>
          <a:blip r:embed="rId2">
            <a:extLst/>
          </a:blip>
          <a:stretch>
            <a:fillRect/>
          </a:stretch>
        </p:blipFill>
        <p:spPr>
          <a:xfrm>
            <a:off x="2500248" y="6335117"/>
            <a:ext cx="8004304" cy="2542183"/>
          </a:xfrm>
          <a:prstGeom prst="rect">
            <a:avLst/>
          </a:prstGeom>
          <a:ln w="12700">
            <a:miter lim="400000"/>
          </a:ln>
        </p:spPr>
      </p:pic>
    </p:spTree>
  </p:cSld>
  <p:clrMapOvr>
    <a:masterClrMapping/>
  </p:clrMapOvr>
  <p:transition xmlns:p14="http://schemas.microsoft.com/office/powerpoint/2010/main" spd="med" advClick="1"/>
</p:sld>
</file>

<file path=ppt/slides/slide1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8"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sp>
        <p:nvSpPr>
          <p:cNvPr id="779" name="Applied to the reverse graph, we get…"/>
          <p:cNvSpPr txBox="1"/>
          <p:nvPr>
            <p:ph type="body" idx="1"/>
          </p:nvPr>
        </p:nvSpPr>
        <p:spPr>
          <a:prstGeom prst="rect">
            <a:avLst/>
          </a:prstGeom>
        </p:spPr>
        <p:txBody>
          <a:bodyPr anchor="t"/>
          <a:lstStyle/>
          <a:p>
            <a:pPr/>
            <a:r>
              <a:t>Applied to the reverse graph, we get</a:t>
            </a:r>
          </a:p>
          <a:p>
            <a:pPr lvl="1"/>
            <a:r>
              <a:t>Let C and C' be two strongly connected components of the directed graph </a:t>
            </a:r>
            <a14:m>
              <m:oMath>
                <m:r>
                  <a:rPr xmlns:a="http://schemas.openxmlformats.org/drawingml/2006/main" sz="3900" i="1">
                    <a:solidFill>
                      <a:srgbClr val="000000"/>
                    </a:solidFill>
                    <a:latin typeface="Cambria Math" panose="02040503050406030204" pitchFamily="18" charset="0"/>
                  </a:rPr>
                  <m:t>G</m:t>
                </m:r>
                <m:r>
                  <a:rPr xmlns:a="http://schemas.openxmlformats.org/drawingml/2006/main" sz="3900" i="1">
                    <a:solidFill>
                      <a:srgbClr val="000000"/>
                    </a:solidFill>
                    <a:latin typeface="Cambria Math" panose="02040503050406030204" pitchFamily="18" charset="0"/>
                  </a:rPr>
                  <m:t>=</m:t>
                </m:r>
                <m:r>
                  <a:rPr xmlns:a="http://schemas.openxmlformats.org/drawingml/2006/main" sz="3900" i="1">
                    <a:solidFill>
                      <a:srgbClr val="000000"/>
                    </a:solidFill>
                    <a:latin typeface="Cambria Math" panose="02040503050406030204" pitchFamily="18" charset="0"/>
                  </a:rPr>
                  <m:t>(</m:t>
                </m:r>
                <m:r>
                  <a:rPr xmlns:a="http://schemas.openxmlformats.org/drawingml/2006/main" sz="3900" i="1">
                    <a:solidFill>
                      <a:srgbClr val="000000"/>
                    </a:solidFill>
                    <a:latin typeface="Cambria Math" panose="02040503050406030204" pitchFamily="18" charset="0"/>
                  </a:rPr>
                  <m:t>V</m:t>
                </m:r>
                <m:r>
                  <a:rPr xmlns:a="http://schemas.openxmlformats.org/drawingml/2006/main" sz="3900" i="1">
                    <a:solidFill>
                      <a:srgbClr val="000000"/>
                    </a:solidFill>
                    <a:latin typeface="Cambria Math" panose="02040503050406030204" pitchFamily="18" charset="0"/>
                  </a:rPr>
                  <m:t>,</m:t>
                </m:r>
                <m:r>
                  <a:rPr xmlns:a="http://schemas.openxmlformats.org/drawingml/2006/main" sz="3900" i="1">
                    <a:solidFill>
                      <a:srgbClr val="000000"/>
                    </a:solidFill>
                    <a:latin typeface="Cambria Math" panose="02040503050406030204" pitchFamily="18" charset="0"/>
                  </a:rPr>
                  <m:t>E</m:t>
                </m:r>
                <m:r>
                  <a:rPr xmlns:a="http://schemas.openxmlformats.org/drawingml/2006/main" sz="3900" i="1">
                    <a:solidFill>
                      <a:srgbClr val="000000"/>
                    </a:solidFill>
                    <a:latin typeface="Cambria Math" panose="02040503050406030204" pitchFamily="18" charset="0"/>
                  </a:rPr>
                  <m:t>)</m:t>
                </m:r>
              </m:oMath>
            </a14:m>
            <a:r>
              <a:t>. </a:t>
            </a:r>
          </a:p>
          <a:p>
            <a:pPr lvl="1"/>
            <a:r>
              <a:t>Suppose there is an edge </a:t>
            </a:r>
            <a14:m>
              <m:oMath>
                <m:r>
                  <a:rPr xmlns:a="http://schemas.openxmlformats.org/drawingml/2006/main" sz="4050" i="1">
                    <a:solidFill>
                      <a:srgbClr val="000000"/>
                    </a:solidFill>
                    <a:latin typeface="Cambria Math" panose="02040503050406030204" pitchFamily="18" charset="0"/>
                  </a:rPr>
                  <m:t>(</m:t>
                </m:r>
                <m:r>
                  <a:rPr xmlns:a="http://schemas.openxmlformats.org/drawingml/2006/main" sz="4050" i="1">
                    <a:solidFill>
                      <a:srgbClr val="000000"/>
                    </a:solidFill>
                    <a:latin typeface="Cambria Math" panose="02040503050406030204" pitchFamily="18" charset="0"/>
                  </a:rPr>
                  <m:t>u</m:t>
                </m:r>
                <m:r>
                  <a:rPr xmlns:a="http://schemas.openxmlformats.org/drawingml/2006/main" sz="4050" i="1">
                    <a:solidFill>
                      <a:srgbClr val="000000"/>
                    </a:solidFill>
                    <a:latin typeface="Cambria Math" panose="02040503050406030204" pitchFamily="18" charset="0"/>
                  </a:rPr>
                  <m:t>,</m:t>
                </m:r>
                <m:r>
                  <a:rPr xmlns:a="http://schemas.openxmlformats.org/drawingml/2006/main" sz="4050" i="1">
                    <a:solidFill>
                      <a:srgbClr val="000000"/>
                    </a:solidFill>
                    <a:latin typeface="Cambria Math" panose="02040503050406030204" pitchFamily="18" charset="0"/>
                  </a:rPr>
                  <m:t>v</m:t>
                </m:r>
                <m:r>
                  <a:rPr xmlns:a="http://schemas.openxmlformats.org/drawingml/2006/main" sz="4050" i="1">
                    <a:solidFill>
                      <a:srgbClr val="000000"/>
                    </a:solidFill>
                    <a:latin typeface="Cambria Math" panose="02040503050406030204" pitchFamily="18" charset="0"/>
                  </a:rPr>
                  <m:t>)</m:t>
                </m:r>
              </m:oMath>
            </a14:m>
            <a:r>
              <a:t> with </a:t>
            </a:r>
            <a14:m>
              <m:oMath>
                <m:r>
                  <a:rPr xmlns:a="http://schemas.openxmlformats.org/drawingml/2006/main" sz="3850" i="1">
                    <a:solidFill>
                      <a:srgbClr val="000000"/>
                    </a:solidFill>
                    <a:latin typeface="Cambria Math" panose="02040503050406030204" pitchFamily="18" charset="0"/>
                  </a:rPr>
                  <m:t>u</m:t>
                </m:r>
                <m:r>
                  <a:rPr xmlns:a="http://schemas.openxmlformats.org/drawingml/2006/main" sz="3850" i="1">
                    <a:solidFill>
                      <a:srgbClr val="000000"/>
                    </a:solidFill>
                    <a:latin typeface="Cambria Math" panose="02040503050406030204" pitchFamily="18" charset="0"/>
                  </a:rPr>
                  <m:t>∈</m:t>
                </m:r>
                <m:r>
                  <a:rPr xmlns:a="http://schemas.openxmlformats.org/drawingml/2006/main" sz="3850" i="1">
                    <a:solidFill>
                      <a:srgbClr val="000000"/>
                    </a:solidFill>
                    <a:latin typeface="Cambria Math" panose="02040503050406030204" pitchFamily="18" charset="0"/>
                  </a:rPr>
                  <m:t>C</m:t>
                </m:r>
              </m:oMath>
            </a14:m>
            <a:r>
              <a:t> and </a:t>
            </a:r>
            <a14:m>
              <m:oMath>
                <m:r>
                  <a:rPr xmlns:a="http://schemas.openxmlformats.org/drawingml/2006/main" sz="3800" i="1">
                    <a:solidFill>
                      <a:srgbClr val="000000"/>
                    </a:solidFill>
                    <a:latin typeface="Cambria Math" panose="02040503050406030204" pitchFamily="18" charset="0"/>
                  </a:rPr>
                  <m:t>v</m:t>
                </m:r>
                <m:r>
                  <a:rPr xmlns:a="http://schemas.openxmlformats.org/drawingml/2006/main" sz="3800" i="1">
                    <a:solidFill>
                      <a:srgbClr val="000000"/>
                    </a:solidFill>
                    <a:latin typeface="Cambria Math" panose="02040503050406030204" pitchFamily="18" charset="0"/>
                  </a:rPr>
                  <m:t>∈</m:t>
                </m:r>
                <m:sSup>
                  <m:e>
                    <m:r>
                      <a:rPr xmlns:a="http://schemas.openxmlformats.org/drawingml/2006/main" sz="3800" i="1">
                        <a:solidFill>
                          <a:srgbClr val="000000"/>
                        </a:solidFill>
                        <a:latin typeface="Cambria Math" panose="02040503050406030204" pitchFamily="18" charset="0"/>
                      </a:rPr>
                      <m:t>C</m:t>
                    </m:r>
                  </m:e>
                  <m:sup>
                    <m:r>
                      <a:rPr xmlns:a="http://schemas.openxmlformats.org/drawingml/2006/main" sz="3800" i="1">
                        <a:solidFill>
                          <a:srgbClr val="000000"/>
                        </a:solidFill>
                        <a:latin typeface="Cambria Math" panose="02040503050406030204" pitchFamily="18" charset="0"/>
                      </a:rPr>
                      <m:t>′</m:t>
                    </m:r>
                  </m:sup>
                </m:sSup>
              </m:oMath>
            </a14:m>
          </a:p>
          <a:p>
            <a:pPr lvl="1"/>
            <a:r>
              <a:t>Then </a:t>
            </a:r>
            <a14:m>
              <m:oMath>
                <m:r>
                  <a:rPr xmlns:a="http://schemas.openxmlformats.org/drawingml/2006/main" sz="3750" i="1">
                    <a:solidFill>
                      <a:srgbClr val="000000"/>
                    </a:solidFill>
                    <a:latin typeface="Cambria Math" panose="02040503050406030204" pitchFamily="18" charset="0"/>
                  </a:rPr>
                  <m:t>C</m:t>
                </m:r>
                <m:r>
                  <a:rPr xmlns:a="http://schemas.openxmlformats.org/drawingml/2006/main" sz="3750" i="1">
                    <a:solidFill>
                      <a:srgbClr val="000000"/>
                    </a:solidFill>
                    <a:latin typeface="Cambria Math" panose="02040503050406030204" pitchFamily="18" charset="0"/>
                  </a:rPr>
                  <m:t>.</m:t>
                </m:r>
                <m:r>
                  <a:rPr xmlns:a="http://schemas.openxmlformats.org/drawingml/2006/main" sz="3750" i="1">
                    <a:solidFill>
                      <a:srgbClr val="000000"/>
                    </a:solidFill>
                    <a:latin typeface="Cambria Math" panose="02040503050406030204" pitchFamily="18" charset="0"/>
                  </a:rPr>
                  <m:t>f</m:t>
                </m:r>
                <m:r>
                  <a:rPr xmlns:a="http://schemas.openxmlformats.org/drawingml/2006/main" sz="3750" i="1">
                    <a:solidFill>
                      <a:srgbClr val="000000"/>
                    </a:solidFill>
                    <a:latin typeface="Cambria Math" panose="02040503050406030204" pitchFamily="18" charset="0"/>
                  </a:rPr>
                  <m:t>&lt;</m:t>
                </m:r>
                <m:sSup>
                  <m:e>
                    <m:r>
                      <a:rPr xmlns:a="http://schemas.openxmlformats.org/drawingml/2006/main" sz="3750" i="1">
                        <a:solidFill>
                          <a:srgbClr val="000000"/>
                        </a:solidFill>
                        <a:latin typeface="Cambria Math" panose="02040503050406030204" pitchFamily="18" charset="0"/>
                      </a:rPr>
                      <m:t>C</m:t>
                    </m:r>
                  </m:e>
                  <m:sup>
                    <m:r>
                      <a:rPr xmlns:a="http://schemas.openxmlformats.org/drawingml/2006/main" sz="3750" i="1">
                        <a:solidFill>
                          <a:srgbClr val="000000"/>
                        </a:solidFill>
                        <a:latin typeface="Cambria Math" panose="02040503050406030204" pitchFamily="18" charset="0"/>
                      </a:rPr>
                      <m:t>′</m:t>
                    </m:r>
                  </m:sup>
                </m:sSup>
                <m:r>
                  <a:rPr xmlns:a="http://schemas.openxmlformats.org/drawingml/2006/main" sz="3750" i="1">
                    <a:solidFill>
                      <a:srgbClr val="000000"/>
                    </a:solidFill>
                    <a:latin typeface="Cambria Math" panose="02040503050406030204" pitchFamily="18" charset="0"/>
                  </a:rPr>
                  <m:t>.</m:t>
                </m:r>
                <m:r>
                  <a:rPr xmlns:a="http://schemas.openxmlformats.org/drawingml/2006/main" sz="3750" i="1">
                    <a:solidFill>
                      <a:srgbClr val="000000"/>
                    </a:solidFill>
                    <a:latin typeface="Cambria Math" panose="02040503050406030204" pitchFamily="18" charset="0"/>
                  </a:rPr>
                  <m:t>f</m:t>
                </m:r>
              </m:oMath>
            </a14:m>
            <a:r>
              <a:t> in the DFS running on the reverse graph of </a:t>
            </a:r>
            <a14:m>
              <m:oMath>
                <m:r>
                  <a:rPr xmlns:a="http://schemas.openxmlformats.org/drawingml/2006/main" sz="4150" i="1">
                    <a:solidFill>
                      <a:srgbClr val="000000"/>
                    </a:solidFill>
                    <a:latin typeface="Cambria Math" panose="02040503050406030204" pitchFamily="18" charset="0"/>
                  </a:rPr>
                  <m:t>G</m:t>
                </m:r>
              </m:oMath>
            </a14:m>
          </a:p>
        </p:txBody>
      </p:sp>
    </p:spTree>
  </p:cSld>
  <p:clrMapOvr>
    <a:masterClrMapping/>
  </p:clrMapOvr>
  <p:transition xmlns:p14="http://schemas.microsoft.com/office/powerpoint/2010/main" spd="med" advClick="1"/>
</p:sld>
</file>

<file path=ppt/slides/slide1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1"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sp>
        <p:nvSpPr>
          <p:cNvPr id="782" name="Theorem…"/>
          <p:cNvSpPr txBox="1"/>
          <p:nvPr>
            <p:ph type="body" idx="1"/>
          </p:nvPr>
        </p:nvSpPr>
        <p:spPr>
          <a:prstGeom prst="rect">
            <a:avLst/>
          </a:prstGeom>
        </p:spPr>
        <p:txBody>
          <a:bodyPr anchor="t"/>
          <a:lstStyle/>
          <a:p>
            <a:pPr/>
            <a:r>
              <a:t>Theorem</a:t>
            </a:r>
          </a:p>
          <a:p>
            <a:pPr lvl="1"/>
            <a:r>
              <a:t>The algorithm correctly calculates the SCC of a graph</a:t>
            </a:r>
          </a:p>
          <a:p>
            <a:pPr lvl="1"/>
          </a:p>
          <a:p>
            <a:pPr/>
            <a:r>
              <a:t>Proof proceeds by induction on the number </a:t>
            </a:r>
            <a14:m>
              <m:oMath>
                <m:r>
                  <a:rPr xmlns:a="http://schemas.openxmlformats.org/drawingml/2006/main" sz="3800" i="1">
                    <a:solidFill>
                      <a:srgbClr val="000000"/>
                    </a:solidFill>
                    <a:latin typeface="Cambria Math" panose="02040503050406030204" pitchFamily="18" charset="0"/>
                  </a:rPr>
                  <m:t>k</m:t>
                </m:r>
              </m:oMath>
            </a14:m>
            <a:r>
              <a:t> of depth first trees found in the second pass of DFS </a:t>
            </a:r>
          </a:p>
          <a:p>
            <a:pPr lvl="1"/>
            <a:r>
              <a:t>Induction base:  </a:t>
            </a:r>
            <a14:m>
              <m:oMath>
                <m:r>
                  <a:rPr xmlns:a="http://schemas.openxmlformats.org/drawingml/2006/main" sz="3900" i="1">
                    <a:solidFill>
                      <a:srgbClr val="000000"/>
                    </a:solidFill>
                    <a:latin typeface="Cambria Math" panose="02040503050406030204" pitchFamily="18" charset="0"/>
                  </a:rPr>
                  <m:t>k</m:t>
                </m:r>
                <m:r>
                  <a:rPr xmlns:a="http://schemas.openxmlformats.org/drawingml/2006/main" sz="3900" i="1">
                    <a:solidFill>
                      <a:srgbClr val="000000"/>
                    </a:solidFill>
                    <a:latin typeface="Cambria Math" panose="02040503050406030204" pitchFamily="18" charset="0"/>
                  </a:rPr>
                  <m:t>=</m:t>
                </m:r>
                <m:r>
                  <a:rPr xmlns:a="http://schemas.openxmlformats.org/drawingml/2006/main" sz="3900" i="1">
                    <a:solidFill>
                      <a:srgbClr val="000000"/>
                    </a:solidFill>
                    <a:latin typeface="Cambria Math" panose="02040503050406030204" pitchFamily="18" charset="0"/>
                  </a:rPr>
                  <m:t>0</m:t>
                </m:r>
              </m:oMath>
            </a14:m>
            <a:r>
              <a:t> is trivial</a:t>
            </a:r>
          </a:p>
          <a:p>
            <a:pPr lvl="1"/>
            <a:r>
              <a:t>Induction step:  Assume the first </a:t>
            </a:r>
            <a14:m>
              <m:oMath>
                <m:r>
                  <a:rPr xmlns:a="http://schemas.openxmlformats.org/drawingml/2006/main" sz="3800" i="1">
                    <a:solidFill>
                      <a:srgbClr val="000000"/>
                    </a:solidFill>
                    <a:latin typeface="Cambria Math" panose="02040503050406030204" pitchFamily="18" charset="0"/>
                  </a:rPr>
                  <m:t>k</m:t>
                </m:r>
              </m:oMath>
            </a14:m>
            <a:r>
              <a:t> SCCs have been correctly generated</a:t>
            </a:r>
          </a:p>
        </p:txBody>
      </p:sp>
    </p:spTree>
  </p:cSld>
  <p:clrMapOvr>
    <a:masterClrMapping/>
  </p:clrMapOvr>
  <p:transition xmlns:p14="http://schemas.microsoft.com/office/powerpoint/2010/main" spd="med" advClick="1"/>
</p:sld>
</file>

<file path=ppt/slides/slide1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4"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sp>
        <p:nvSpPr>
          <p:cNvPr id="785" name="We start out from a vertex…"/>
          <p:cNvSpPr txBox="1"/>
          <p:nvPr>
            <p:ph type="body" idx="1"/>
          </p:nvPr>
        </p:nvSpPr>
        <p:spPr>
          <a:prstGeom prst="rect">
            <a:avLst/>
          </a:prstGeom>
        </p:spPr>
        <p:txBody>
          <a:bodyPr anchor="t"/>
          <a:lstStyle/>
          <a:p>
            <a:pPr marL="422275" indent="-422275" defTabSz="554990">
              <a:spcBef>
                <a:spcPts val="2000"/>
              </a:spcBef>
              <a:defRPr sz="3040"/>
            </a:pPr>
            <a:r>
              <a:t>We start out from a vertex </a:t>
            </a:r>
            <a14:m>
              <m:oMath>
                <m:r>
                  <a:rPr xmlns:a="http://schemas.openxmlformats.org/drawingml/2006/main" sz="4200" i="1">
                    <a:solidFill>
                      <a:srgbClr val="000000"/>
                    </a:solidFill>
                    <a:latin typeface="Cambria Math" panose="02040503050406030204" pitchFamily="18" charset="0"/>
                  </a:rPr>
                  <m:t>u</m:t>
                </m:r>
              </m:oMath>
            </a14:m>
          </a:p>
          <a:p>
            <a:pPr lvl="1" marL="844550" indent="-422275" defTabSz="554990">
              <a:spcBef>
                <a:spcPts val="2000"/>
              </a:spcBef>
              <a:defRPr sz="3040"/>
            </a:pPr>
            <a14:m>
              <m:oMath>
                <m:r>
                  <a:rPr xmlns:a="http://schemas.openxmlformats.org/drawingml/2006/main" sz="3700" i="1">
                    <a:solidFill>
                      <a:srgbClr val="000000"/>
                    </a:solidFill>
                    <a:latin typeface="Cambria Math" panose="02040503050406030204" pitchFamily="18" charset="0"/>
                  </a:rPr>
                  <m:t>u</m:t>
                </m:r>
                <m:r>
                  <a:rPr xmlns:a="http://schemas.openxmlformats.org/drawingml/2006/main" sz="3700" i="1">
                    <a:solidFill>
                      <a:srgbClr val="000000"/>
                    </a:solidFill>
                    <a:latin typeface="Cambria Math" panose="02040503050406030204" pitchFamily="18" charset="0"/>
                  </a:rPr>
                  <m:t>∈</m:t>
                </m:r>
                <m:r>
                  <a:rPr xmlns:a="http://schemas.openxmlformats.org/drawingml/2006/main" sz="3700" i="1">
                    <a:solidFill>
                      <a:srgbClr val="000000"/>
                    </a:solidFill>
                    <a:latin typeface="Cambria Math" panose="02040503050406030204" pitchFamily="18" charset="0"/>
                  </a:rPr>
                  <m:t>C</m:t>
                </m:r>
              </m:oMath>
            </a14:m>
            <a:r>
              <a:t> for a strongly connected component </a:t>
            </a:r>
            <a14:m>
              <m:oMath>
                <m:r>
                  <a:rPr xmlns:a="http://schemas.openxmlformats.org/drawingml/2006/main" sz="3900" i="1">
                    <a:solidFill>
                      <a:srgbClr val="000000"/>
                    </a:solidFill>
                    <a:latin typeface="Cambria Math" panose="02040503050406030204" pitchFamily="18" charset="0"/>
                  </a:rPr>
                  <m:t>C</m:t>
                </m:r>
              </m:oMath>
            </a14:m>
          </a:p>
          <a:p>
            <a:pPr lvl="1" marL="844550" indent="-422275" defTabSz="554990">
              <a:spcBef>
                <a:spcPts val="2000"/>
              </a:spcBef>
              <a:defRPr sz="3040"/>
            </a:pPr>
            <a:r>
              <a:t>because we pick </a:t>
            </a:r>
            <a14:m>
              <m:oMath>
                <m:r>
                  <a:rPr xmlns:a="http://schemas.openxmlformats.org/drawingml/2006/main" sz="4200" i="1">
                    <a:solidFill>
                      <a:srgbClr val="000000"/>
                    </a:solidFill>
                    <a:latin typeface="Cambria Math" panose="02040503050406030204" pitchFamily="18" charset="0"/>
                  </a:rPr>
                  <m:t>u</m:t>
                </m:r>
              </m:oMath>
            </a14:m>
            <a:r>
              <a:t> in order of finishing time, any other SCC </a:t>
            </a:r>
            <a14:m>
              <m:oMath>
                <m:sSup>
                  <m:e>
                    <m:r>
                      <a:rPr xmlns:a="http://schemas.openxmlformats.org/drawingml/2006/main" sz="3800" i="1">
                        <a:solidFill>
                          <a:srgbClr val="000000"/>
                        </a:solidFill>
                        <a:latin typeface="Cambria Math" panose="02040503050406030204" pitchFamily="18" charset="0"/>
                      </a:rPr>
                      <m:t>C</m:t>
                    </m:r>
                  </m:e>
                  <m:sup>
                    <m:r>
                      <a:rPr xmlns:a="http://schemas.openxmlformats.org/drawingml/2006/main" sz="3800" i="1">
                        <a:solidFill>
                          <a:srgbClr val="000000"/>
                        </a:solidFill>
                        <a:latin typeface="Cambria Math" panose="02040503050406030204" pitchFamily="18" charset="0"/>
                      </a:rPr>
                      <m:t>′</m:t>
                    </m:r>
                  </m:sup>
                </m:sSup>
              </m:oMath>
            </a14:m>
            <a:r>
              <a:t> has a finishing time in the first pass smaller than </a:t>
            </a:r>
            <a14:m>
              <m:oMath>
                <m:r>
                  <a:rPr xmlns:a="http://schemas.openxmlformats.org/drawingml/2006/main" sz="4200" i="1">
                    <a:solidFill>
                      <a:srgbClr val="000000"/>
                    </a:solidFill>
                    <a:latin typeface="Cambria Math" panose="02040503050406030204" pitchFamily="18" charset="0"/>
                  </a:rPr>
                  <m:t>u</m:t>
                </m:r>
              </m:oMath>
            </a14:m>
          </a:p>
          <a:p>
            <a:pPr lvl="1" marL="844550" indent="-422275" defTabSz="554990">
              <a:spcBef>
                <a:spcPts val="2000"/>
              </a:spcBef>
              <a:defRPr sz="3040"/>
            </a:pPr>
            <a:r>
              <a:t>by the consequence of the lemma and induction hypothesis, all edges that leave C in the reverse graph can only be to SCC already emitted </a:t>
            </a:r>
          </a:p>
          <a:p>
            <a:pPr lvl="1" marL="844550" indent="-422275" defTabSz="554990">
              <a:spcBef>
                <a:spcPts val="2000"/>
              </a:spcBef>
              <a:defRPr sz="3040"/>
            </a:pPr>
            <a:r>
              <a:t>All nodes in </a:t>
            </a:r>
            <a14:m>
              <m:oMath>
                <m:r>
                  <a:rPr xmlns:a="http://schemas.openxmlformats.org/drawingml/2006/main" sz="3900" i="1">
                    <a:solidFill>
                      <a:srgbClr val="000000"/>
                    </a:solidFill>
                    <a:latin typeface="Cambria Math" panose="02040503050406030204" pitchFamily="18" charset="0"/>
                  </a:rPr>
                  <m:t>C</m:t>
                </m:r>
              </m:oMath>
            </a14:m>
            <a:r>
              <a:t> must be white by induction hypothesis</a:t>
            </a:r>
          </a:p>
          <a:p>
            <a:pPr lvl="1" marL="844550" indent="-422275" defTabSz="554990">
              <a:spcBef>
                <a:spcPts val="2000"/>
              </a:spcBef>
              <a:defRPr sz="3040"/>
            </a:pPr>
            <a:r>
              <a:t>Thus, the descendants of </a:t>
            </a:r>
            <a14:m>
              <m:oMath>
                <m:r>
                  <a:rPr xmlns:a="http://schemas.openxmlformats.org/drawingml/2006/main" sz="4200" i="1">
                    <a:solidFill>
                      <a:srgbClr val="000000"/>
                    </a:solidFill>
                    <a:latin typeface="Cambria Math" panose="02040503050406030204" pitchFamily="18" charset="0"/>
                  </a:rPr>
                  <m:t>u</m:t>
                </m:r>
              </m:oMath>
            </a14:m>
            <a:r>
              <a:t> are exactly the nodes in </a:t>
            </a:r>
            <a14:m>
              <m:oMath>
                <m:r>
                  <a:rPr xmlns:a="http://schemas.openxmlformats.org/drawingml/2006/main" sz="3900" i="1">
                    <a:solidFill>
                      <a:srgbClr val="000000"/>
                    </a:solidFill>
                    <a:latin typeface="Cambria Math" panose="02040503050406030204" pitchFamily="18" charset="0"/>
                  </a:rPr>
                  <m:t>C</m:t>
                </m:r>
              </m:oMath>
            </a14:m>
            <a:endParaRPr sz="3200"/>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0" name="Topological Sort"/>
          <p:cNvSpPr txBox="1"/>
          <p:nvPr>
            <p:ph type="title"/>
          </p:nvPr>
        </p:nvSpPr>
        <p:spPr>
          <a:prstGeom prst="rect">
            <a:avLst/>
          </a:prstGeom>
        </p:spPr>
        <p:txBody>
          <a:bodyPr/>
          <a:lstStyle/>
          <a:p>
            <a:pPr/>
            <a:r>
              <a:t>Topological Sort</a:t>
            </a:r>
          </a:p>
        </p:txBody>
      </p:sp>
      <p:sp>
        <p:nvSpPr>
          <p:cNvPr id="211" name="Finish H…"/>
          <p:cNvSpPr txBox="1"/>
          <p:nvPr>
            <p:ph type="body" sz="half" idx="1"/>
          </p:nvPr>
        </p:nvSpPr>
        <p:spPr>
          <a:xfrm>
            <a:off x="952500" y="2590800"/>
            <a:ext cx="5549900" cy="6286500"/>
          </a:xfrm>
          <a:prstGeom prst="rect">
            <a:avLst/>
          </a:prstGeom>
        </p:spPr>
        <p:txBody>
          <a:bodyPr anchor="t"/>
          <a:lstStyle/>
          <a:p>
            <a:pPr/>
            <a:r>
              <a:t>Finish H</a:t>
            </a:r>
          </a:p>
          <a:p>
            <a:pPr/>
            <a:r>
              <a:t>Push H at front: [H, F]</a:t>
            </a:r>
          </a:p>
        </p:txBody>
      </p:sp>
      <p:sp>
        <p:nvSpPr>
          <p:cNvPr id="212" name="visit(H)…"/>
          <p:cNvSpPr txBox="1"/>
          <p:nvPr/>
        </p:nvSpPr>
        <p:spPr>
          <a:xfrm>
            <a:off x="7833824" y="6302789"/>
            <a:ext cx="1333700" cy="977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r>
              <a:t>visit(H)</a:t>
            </a:r>
          </a:p>
          <a:p>
            <a:pPr/>
            <a:r>
              <a:t>visit(B)</a:t>
            </a:r>
          </a:p>
          <a:p>
            <a:pPr/>
            <a:r>
              <a:t>visit(A)</a:t>
            </a:r>
          </a:p>
        </p:txBody>
      </p:sp>
      <p:pic>
        <p:nvPicPr>
          <p:cNvPr id="213" name="Image" descr="Image"/>
          <p:cNvPicPr>
            <a:picLocks noChangeAspect="1"/>
          </p:cNvPicPr>
          <p:nvPr/>
        </p:nvPicPr>
        <p:blipFill>
          <a:blip r:embed="rId2">
            <a:extLst/>
          </a:blip>
          <a:stretch>
            <a:fillRect/>
          </a:stretch>
        </p:blipFill>
        <p:spPr>
          <a:xfrm>
            <a:off x="6233823" y="2413000"/>
            <a:ext cx="5867401" cy="3314700"/>
          </a:xfrm>
          <a:prstGeom prst="rect">
            <a:avLst/>
          </a:prstGeom>
          <a:ln w="12700">
            <a:miter lim="400000"/>
          </a:ln>
        </p:spPr>
      </p:pic>
      <p:sp>
        <p:nvSpPr>
          <p:cNvPr id="214" name="A: B,D,G…"/>
          <p:cNvSpPr txBox="1"/>
          <p:nvPr/>
        </p:nvSpPr>
        <p:spPr>
          <a:xfrm>
            <a:off x="1769002" y="5180309"/>
            <a:ext cx="1333699" cy="243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 B,D,G</a:t>
            </a:r>
          </a:p>
          <a:p>
            <a:pPr/>
            <a:r>
              <a:t>B: H</a:t>
            </a:r>
          </a:p>
          <a:p>
            <a:pPr/>
            <a:r>
              <a:t>C: F</a:t>
            </a:r>
          </a:p>
          <a:p>
            <a:pPr/>
            <a:r>
              <a:t>D: B,H</a:t>
            </a:r>
          </a:p>
          <a:p>
            <a:pPr/>
            <a:r>
              <a:t>E: C,D,G</a:t>
            </a:r>
          </a:p>
          <a:p>
            <a:pPr/>
            <a:r>
              <a:t>F:</a:t>
            </a:r>
          </a:p>
          <a:p>
            <a:pPr/>
            <a:r>
              <a:t>G: B</a:t>
            </a:r>
          </a:p>
          <a:p>
            <a:pPr/>
            <a:r>
              <a:t>H: F</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6" name="Topological Sort"/>
          <p:cNvSpPr txBox="1"/>
          <p:nvPr>
            <p:ph type="title"/>
          </p:nvPr>
        </p:nvSpPr>
        <p:spPr>
          <a:prstGeom prst="rect">
            <a:avLst/>
          </a:prstGeom>
        </p:spPr>
        <p:txBody>
          <a:bodyPr/>
          <a:lstStyle/>
          <a:p>
            <a:pPr/>
            <a:r>
              <a:t>Topological Sort</a:t>
            </a:r>
          </a:p>
        </p:txBody>
      </p:sp>
      <p:sp>
        <p:nvSpPr>
          <p:cNvPr id="217" name="Finish B…"/>
          <p:cNvSpPr txBox="1"/>
          <p:nvPr>
            <p:ph type="body" sz="half" idx="1"/>
          </p:nvPr>
        </p:nvSpPr>
        <p:spPr>
          <a:xfrm>
            <a:off x="952500" y="2590800"/>
            <a:ext cx="5549900" cy="6286500"/>
          </a:xfrm>
          <a:prstGeom prst="rect">
            <a:avLst/>
          </a:prstGeom>
        </p:spPr>
        <p:txBody>
          <a:bodyPr anchor="t"/>
          <a:lstStyle/>
          <a:p>
            <a:pPr/>
            <a:r>
              <a:t>Finish B</a:t>
            </a:r>
          </a:p>
          <a:p>
            <a:pPr/>
            <a:r>
              <a:t>Push B at front: [B,H, F]</a:t>
            </a:r>
          </a:p>
        </p:txBody>
      </p:sp>
      <p:sp>
        <p:nvSpPr>
          <p:cNvPr id="218" name="visit(B)…"/>
          <p:cNvSpPr txBox="1"/>
          <p:nvPr/>
        </p:nvSpPr>
        <p:spPr>
          <a:xfrm>
            <a:off x="7833824" y="6302789"/>
            <a:ext cx="1333700"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r>
              <a:t>visit(B)</a:t>
            </a:r>
          </a:p>
          <a:p>
            <a:pPr/>
            <a:r>
              <a:t>visit(A)</a:t>
            </a:r>
          </a:p>
        </p:txBody>
      </p:sp>
      <p:pic>
        <p:nvPicPr>
          <p:cNvPr id="219" name="Image" descr="Image"/>
          <p:cNvPicPr>
            <a:picLocks noChangeAspect="1"/>
          </p:cNvPicPr>
          <p:nvPr/>
        </p:nvPicPr>
        <p:blipFill>
          <a:blip r:embed="rId2">
            <a:extLst/>
          </a:blip>
          <a:stretch>
            <a:fillRect/>
          </a:stretch>
        </p:blipFill>
        <p:spPr>
          <a:xfrm>
            <a:off x="6184900" y="2590800"/>
            <a:ext cx="5867400" cy="3314700"/>
          </a:xfrm>
          <a:prstGeom prst="rect">
            <a:avLst/>
          </a:prstGeom>
          <a:ln w="12700">
            <a:miter lim="400000"/>
          </a:ln>
        </p:spPr>
      </p:pic>
      <p:sp>
        <p:nvSpPr>
          <p:cNvPr id="220" name="A: B,D,G…"/>
          <p:cNvSpPr txBox="1"/>
          <p:nvPr/>
        </p:nvSpPr>
        <p:spPr>
          <a:xfrm>
            <a:off x="1769002" y="5180309"/>
            <a:ext cx="1333699" cy="243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 B,D,G</a:t>
            </a:r>
          </a:p>
          <a:p>
            <a:pPr/>
            <a:r>
              <a:t>B: H</a:t>
            </a:r>
          </a:p>
          <a:p>
            <a:pPr/>
            <a:r>
              <a:t>C: F</a:t>
            </a:r>
          </a:p>
          <a:p>
            <a:pPr/>
            <a:r>
              <a:t>D: B,H</a:t>
            </a:r>
          </a:p>
          <a:p>
            <a:pPr/>
            <a:r>
              <a:t>E: C,D,G</a:t>
            </a:r>
          </a:p>
          <a:p>
            <a:pPr/>
            <a:r>
              <a:t>F:</a:t>
            </a:r>
          </a:p>
          <a:p>
            <a:pPr/>
            <a:r>
              <a:t>G: B</a:t>
            </a:r>
          </a:p>
          <a:p>
            <a:pPr/>
            <a:r>
              <a:t>H: F</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2" name="Topological Sort"/>
          <p:cNvSpPr txBox="1"/>
          <p:nvPr>
            <p:ph type="title"/>
          </p:nvPr>
        </p:nvSpPr>
        <p:spPr>
          <a:prstGeom prst="rect">
            <a:avLst/>
          </a:prstGeom>
        </p:spPr>
        <p:txBody>
          <a:bodyPr/>
          <a:lstStyle/>
          <a:p>
            <a:pPr/>
            <a:r>
              <a:t>Topological Sort</a:t>
            </a:r>
          </a:p>
        </p:txBody>
      </p:sp>
      <p:sp>
        <p:nvSpPr>
          <p:cNvPr id="123" name="Recall topological sort…"/>
          <p:cNvSpPr txBox="1"/>
          <p:nvPr>
            <p:ph type="body" idx="1"/>
          </p:nvPr>
        </p:nvSpPr>
        <p:spPr>
          <a:prstGeom prst="rect">
            <a:avLst/>
          </a:prstGeom>
        </p:spPr>
        <p:txBody>
          <a:bodyPr anchor="t"/>
          <a:lstStyle/>
          <a:p>
            <a:pPr/>
            <a:r>
              <a:t>Recall topological sort</a:t>
            </a:r>
          </a:p>
          <a:p>
            <a:pPr lvl="1"/>
            <a:r>
              <a:t>We are given a directed graph</a:t>
            </a:r>
          </a:p>
          <a:p>
            <a:pPr lvl="1"/>
            <a:r>
              <a:t>Want to order all vertices such that no edge goes from a higher-numbered vertex to a lower-numbered vertex</a:t>
            </a:r>
          </a:p>
          <a:p>
            <a:pPr lvl="1"/>
            <a:r>
              <a:t>If this is impossible, then we have a cycle</a:t>
            </a:r>
          </a:p>
          <a:p>
            <a:pPr lvl="1"/>
            <a:r>
              <a:t>So, our algorithm also detects whether there is a cycle in a directed graph</a:t>
            </a:r>
          </a:p>
          <a:p>
            <a:pPr lvl="1"/>
            <a:r>
              <a:t>We use DFS for an even better algorithm</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2" name="Topological Sort"/>
          <p:cNvSpPr txBox="1"/>
          <p:nvPr>
            <p:ph type="title"/>
          </p:nvPr>
        </p:nvSpPr>
        <p:spPr>
          <a:prstGeom prst="rect">
            <a:avLst/>
          </a:prstGeom>
        </p:spPr>
        <p:txBody>
          <a:bodyPr/>
          <a:lstStyle/>
          <a:p>
            <a:pPr/>
            <a:r>
              <a:t>Topological Sort</a:t>
            </a:r>
          </a:p>
        </p:txBody>
      </p:sp>
      <p:sp>
        <p:nvSpPr>
          <p:cNvPr id="223" name="Go back to visit A…"/>
          <p:cNvSpPr txBox="1"/>
          <p:nvPr>
            <p:ph type="body" sz="half" idx="1"/>
          </p:nvPr>
        </p:nvSpPr>
        <p:spPr>
          <a:xfrm>
            <a:off x="952500" y="2590800"/>
            <a:ext cx="5549900" cy="6286500"/>
          </a:xfrm>
          <a:prstGeom prst="rect">
            <a:avLst/>
          </a:prstGeom>
        </p:spPr>
        <p:txBody>
          <a:bodyPr anchor="t"/>
          <a:lstStyle/>
          <a:p>
            <a:pPr/>
            <a:r>
              <a:t>Go back to visit A</a:t>
            </a:r>
          </a:p>
          <a:p>
            <a:pPr/>
            <a:r>
              <a:t>[B,H, F]</a:t>
            </a:r>
          </a:p>
        </p:txBody>
      </p:sp>
      <p:sp>
        <p:nvSpPr>
          <p:cNvPr id="224" name="visit(A)"/>
          <p:cNvSpPr txBox="1"/>
          <p:nvPr/>
        </p:nvSpPr>
        <p:spPr>
          <a:xfrm>
            <a:off x="7833824" y="6302789"/>
            <a:ext cx="1333700" cy="393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r>
              <a:t>visit(A)</a:t>
            </a:r>
          </a:p>
        </p:txBody>
      </p:sp>
      <p:pic>
        <p:nvPicPr>
          <p:cNvPr id="225" name="Image" descr="Image"/>
          <p:cNvPicPr>
            <a:picLocks noChangeAspect="1"/>
          </p:cNvPicPr>
          <p:nvPr/>
        </p:nvPicPr>
        <p:blipFill>
          <a:blip r:embed="rId2">
            <a:extLst/>
          </a:blip>
          <a:stretch>
            <a:fillRect/>
          </a:stretch>
        </p:blipFill>
        <p:spPr>
          <a:xfrm>
            <a:off x="6184900" y="2590800"/>
            <a:ext cx="5867400" cy="3314700"/>
          </a:xfrm>
          <a:prstGeom prst="rect">
            <a:avLst/>
          </a:prstGeom>
          <a:ln w="12700">
            <a:miter lim="400000"/>
          </a:ln>
        </p:spPr>
      </p:pic>
      <p:sp>
        <p:nvSpPr>
          <p:cNvPr id="226" name="A: B,D,G…"/>
          <p:cNvSpPr txBox="1"/>
          <p:nvPr/>
        </p:nvSpPr>
        <p:spPr>
          <a:xfrm>
            <a:off x="1769002" y="5180309"/>
            <a:ext cx="1333699" cy="243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 B,D,G</a:t>
            </a:r>
          </a:p>
          <a:p>
            <a:pPr/>
            <a:r>
              <a:t>B: H</a:t>
            </a:r>
          </a:p>
          <a:p>
            <a:pPr/>
            <a:r>
              <a:t>C: F</a:t>
            </a:r>
          </a:p>
          <a:p>
            <a:pPr/>
            <a:r>
              <a:t>D: B,H</a:t>
            </a:r>
          </a:p>
          <a:p>
            <a:pPr/>
            <a:r>
              <a:t>E: C,D,G</a:t>
            </a:r>
          </a:p>
          <a:p>
            <a:pPr/>
            <a:r>
              <a:t>F:</a:t>
            </a:r>
          </a:p>
          <a:p>
            <a:pPr/>
            <a:r>
              <a:t>G: B</a:t>
            </a:r>
          </a:p>
          <a:p>
            <a:pPr/>
            <a:r>
              <a:t>H: F</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8" name="Topological Sort"/>
          <p:cNvSpPr txBox="1"/>
          <p:nvPr>
            <p:ph type="title"/>
          </p:nvPr>
        </p:nvSpPr>
        <p:spPr>
          <a:prstGeom prst="rect">
            <a:avLst/>
          </a:prstGeom>
        </p:spPr>
        <p:txBody>
          <a:bodyPr/>
          <a:lstStyle/>
          <a:p>
            <a:pPr/>
            <a:r>
              <a:t>Topological Sort</a:t>
            </a:r>
          </a:p>
        </p:txBody>
      </p:sp>
      <p:sp>
        <p:nvSpPr>
          <p:cNvPr id="229" name="Visit D…"/>
          <p:cNvSpPr txBox="1"/>
          <p:nvPr>
            <p:ph type="body" sz="half" idx="1"/>
          </p:nvPr>
        </p:nvSpPr>
        <p:spPr>
          <a:xfrm>
            <a:off x="952500" y="2590800"/>
            <a:ext cx="5549900" cy="6286500"/>
          </a:xfrm>
          <a:prstGeom prst="rect">
            <a:avLst/>
          </a:prstGeom>
        </p:spPr>
        <p:txBody>
          <a:bodyPr anchor="t"/>
          <a:lstStyle/>
          <a:p>
            <a:pPr/>
            <a:r>
              <a:t>Visit D</a:t>
            </a:r>
          </a:p>
          <a:p>
            <a:pPr/>
            <a:r>
              <a:t>[B,H, F]</a:t>
            </a:r>
          </a:p>
        </p:txBody>
      </p:sp>
      <p:sp>
        <p:nvSpPr>
          <p:cNvPr id="230" name="visit(D)…"/>
          <p:cNvSpPr txBox="1"/>
          <p:nvPr/>
        </p:nvSpPr>
        <p:spPr>
          <a:xfrm>
            <a:off x="7833824" y="6302789"/>
            <a:ext cx="1333700"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r>
              <a:t>visit(D)</a:t>
            </a:r>
          </a:p>
          <a:p>
            <a:pPr/>
            <a:r>
              <a:t>visit(A)</a:t>
            </a:r>
          </a:p>
        </p:txBody>
      </p:sp>
      <p:pic>
        <p:nvPicPr>
          <p:cNvPr id="231" name="Image" descr="Image"/>
          <p:cNvPicPr>
            <a:picLocks noChangeAspect="1"/>
          </p:cNvPicPr>
          <p:nvPr/>
        </p:nvPicPr>
        <p:blipFill>
          <a:blip r:embed="rId2">
            <a:extLst/>
          </a:blip>
          <a:stretch>
            <a:fillRect/>
          </a:stretch>
        </p:blipFill>
        <p:spPr>
          <a:xfrm>
            <a:off x="6184900" y="2413000"/>
            <a:ext cx="5867400" cy="3314700"/>
          </a:xfrm>
          <a:prstGeom prst="rect">
            <a:avLst/>
          </a:prstGeom>
          <a:ln w="12700">
            <a:miter lim="400000"/>
          </a:ln>
        </p:spPr>
      </p:pic>
      <p:sp>
        <p:nvSpPr>
          <p:cNvPr id="232" name="A: B,D,G…"/>
          <p:cNvSpPr txBox="1"/>
          <p:nvPr/>
        </p:nvSpPr>
        <p:spPr>
          <a:xfrm>
            <a:off x="1769002" y="5180309"/>
            <a:ext cx="1333699" cy="243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 B,D,G</a:t>
            </a:r>
          </a:p>
          <a:p>
            <a:pPr/>
            <a:r>
              <a:t>B: H</a:t>
            </a:r>
          </a:p>
          <a:p>
            <a:pPr/>
            <a:r>
              <a:t>C: F</a:t>
            </a:r>
          </a:p>
          <a:p>
            <a:pPr/>
            <a:r>
              <a:t>D: B,H</a:t>
            </a:r>
          </a:p>
          <a:p>
            <a:pPr/>
            <a:r>
              <a:t>E: C,D,G</a:t>
            </a:r>
          </a:p>
          <a:p>
            <a:pPr/>
            <a:r>
              <a:t>F:</a:t>
            </a:r>
          </a:p>
          <a:p>
            <a:pPr/>
            <a:r>
              <a:t>G: B</a:t>
            </a:r>
          </a:p>
          <a:p>
            <a:pPr/>
            <a:r>
              <a:t>H: F</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4" name="Topological Sort"/>
          <p:cNvSpPr txBox="1"/>
          <p:nvPr>
            <p:ph type="title"/>
          </p:nvPr>
        </p:nvSpPr>
        <p:spPr>
          <a:prstGeom prst="rect">
            <a:avLst/>
          </a:prstGeom>
        </p:spPr>
        <p:txBody>
          <a:bodyPr/>
          <a:lstStyle/>
          <a:p>
            <a:pPr/>
            <a:r>
              <a:t>Topological Sort</a:t>
            </a:r>
          </a:p>
        </p:txBody>
      </p:sp>
      <p:sp>
        <p:nvSpPr>
          <p:cNvPr id="235" name="Visit C…"/>
          <p:cNvSpPr txBox="1"/>
          <p:nvPr>
            <p:ph type="body" sz="half" idx="1"/>
          </p:nvPr>
        </p:nvSpPr>
        <p:spPr>
          <a:xfrm>
            <a:off x="952500" y="2590800"/>
            <a:ext cx="5549900" cy="6286500"/>
          </a:xfrm>
          <a:prstGeom prst="rect">
            <a:avLst/>
          </a:prstGeom>
        </p:spPr>
        <p:txBody>
          <a:bodyPr anchor="t"/>
          <a:lstStyle/>
          <a:p>
            <a:pPr/>
            <a:r>
              <a:t>Visit C</a:t>
            </a:r>
          </a:p>
          <a:p>
            <a:pPr/>
            <a:r>
              <a:t>[B,H, F]</a:t>
            </a:r>
          </a:p>
        </p:txBody>
      </p:sp>
      <p:sp>
        <p:nvSpPr>
          <p:cNvPr id="236" name="visit(C)…"/>
          <p:cNvSpPr txBox="1"/>
          <p:nvPr/>
        </p:nvSpPr>
        <p:spPr>
          <a:xfrm>
            <a:off x="7833824" y="6302789"/>
            <a:ext cx="1333700" cy="977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r>
              <a:t>visit(C)</a:t>
            </a:r>
          </a:p>
          <a:p>
            <a:pPr/>
            <a:r>
              <a:t>visit(D)</a:t>
            </a:r>
          </a:p>
          <a:p>
            <a:pPr/>
            <a:r>
              <a:t>visit(A)</a:t>
            </a:r>
          </a:p>
        </p:txBody>
      </p:sp>
      <p:pic>
        <p:nvPicPr>
          <p:cNvPr id="237" name="Image" descr="Image"/>
          <p:cNvPicPr>
            <a:picLocks noChangeAspect="1"/>
          </p:cNvPicPr>
          <p:nvPr/>
        </p:nvPicPr>
        <p:blipFill>
          <a:blip r:embed="rId2">
            <a:extLst/>
          </a:blip>
          <a:stretch>
            <a:fillRect/>
          </a:stretch>
        </p:blipFill>
        <p:spPr>
          <a:xfrm>
            <a:off x="6184900" y="2590800"/>
            <a:ext cx="5867400" cy="3314700"/>
          </a:xfrm>
          <a:prstGeom prst="rect">
            <a:avLst/>
          </a:prstGeom>
          <a:ln w="12700">
            <a:miter lim="400000"/>
          </a:ln>
        </p:spPr>
      </p:pic>
      <p:sp>
        <p:nvSpPr>
          <p:cNvPr id="238" name="A: B,D,G…"/>
          <p:cNvSpPr txBox="1"/>
          <p:nvPr/>
        </p:nvSpPr>
        <p:spPr>
          <a:xfrm>
            <a:off x="1769002" y="5180309"/>
            <a:ext cx="1333699" cy="243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 B,D,G</a:t>
            </a:r>
          </a:p>
          <a:p>
            <a:pPr/>
            <a:r>
              <a:t>B: H</a:t>
            </a:r>
          </a:p>
          <a:p>
            <a:pPr/>
            <a:r>
              <a:t>C: F</a:t>
            </a:r>
          </a:p>
          <a:p>
            <a:pPr/>
            <a:r>
              <a:t>D: B,H</a:t>
            </a:r>
          </a:p>
          <a:p>
            <a:pPr/>
            <a:r>
              <a:t>E: C,D,G</a:t>
            </a:r>
          </a:p>
          <a:p>
            <a:pPr/>
            <a:r>
              <a:t>F:</a:t>
            </a:r>
          </a:p>
          <a:p>
            <a:pPr/>
            <a:r>
              <a:t>G: B</a:t>
            </a:r>
          </a:p>
          <a:p>
            <a:pPr/>
            <a:r>
              <a:t>H: F</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0" name="Topological Sort"/>
          <p:cNvSpPr txBox="1"/>
          <p:nvPr>
            <p:ph type="title"/>
          </p:nvPr>
        </p:nvSpPr>
        <p:spPr>
          <a:prstGeom prst="rect">
            <a:avLst/>
          </a:prstGeom>
        </p:spPr>
        <p:txBody>
          <a:bodyPr/>
          <a:lstStyle/>
          <a:p>
            <a:pPr/>
            <a:r>
              <a:t>Topological Sort</a:t>
            </a:r>
          </a:p>
        </p:txBody>
      </p:sp>
      <p:sp>
        <p:nvSpPr>
          <p:cNvPr id="241" name="Finish C…"/>
          <p:cNvSpPr txBox="1"/>
          <p:nvPr>
            <p:ph type="body" sz="half" idx="1"/>
          </p:nvPr>
        </p:nvSpPr>
        <p:spPr>
          <a:xfrm>
            <a:off x="952500" y="2590800"/>
            <a:ext cx="5549900" cy="6286500"/>
          </a:xfrm>
          <a:prstGeom prst="rect">
            <a:avLst/>
          </a:prstGeom>
        </p:spPr>
        <p:txBody>
          <a:bodyPr anchor="t"/>
          <a:lstStyle/>
          <a:p>
            <a:pPr/>
            <a:r>
              <a:t>Finish C</a:t>
            </a:r>
          </a:p>
          <a:p>
            <a:pPr/>
            <a:r>
              <a:t>[C, B,H, F]</a:t>
            </a:r>
          </a:p>
        </p:txBody>
      </p:sp>
      <p:sp>
        <p:nvSpPr>
          <p:cNvPr id="242" name="visit(C)…"/>
          <p:cNvSpPr txBox="1"/>
          <p:nvPr/>
        </p:nvSpPr>
        <p:spPr>
          <a:xfrm>
            <a:off x="7833824" y="6302789"/>
            <a:ext cx="1333700" cy="977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r>
              <a:t>visit(C)</a:t>
            </a:r>
          </a:p>
          <a:p>
            <a:pPr/>
            <a:r>
              <a:t>visit(D)</a:t>
            </a:r>
          </a:p>
          <a:p>
            <a:pPr/>
            <a:r>
              <a:t>visit(A)</a:t>
            </a:r>
          </a:p>
        </p:txBody>
      </p:sp>
      <p:pic>
        <p:nvPicPr>
          <p:cNvPr id="243" name="Image" descr="Image"/>
          <p:cNvPicPr>
            <a:picLocks noChangeAspect="1"/>
          </p:cNvPicPr>
          <p:nvPr/>
        </p:nvPicPr>
        <p:blipFill>
          <a:blip r:embed="rId2">
            <a:extLst/>
          </a:blip>
          <a:stretch>
            <a:fillRect/>
          </a:stretch>
        </p:blipFill>
        <p:spPr>
          <a:xfrm>
            <a:off x="6184900" y="2413000"/>
            <a:ext cx="5867400" cy="3314700"/>
          </a:xfrm>
          <a:prstGeom prst="rect">
            <a:avLst/>
          </a:prstGeom>
          <a:ln w="12700">
            <a:miter lim="400000"/>
          </a:ln>
        </p:spPr>
      </p:pic>
      <p:sp>
        <p:nvSpPr>
          <p:cNvPr id="244" name="A: B,D,G…"/>
          <p:cNvSpPr txBox="1"/>
          <p:nvPr/>
        </p:nvSpPr>
        <p:spPr>
          <a:xfrm>
            <a:off x="1769002" y="5180309"/>
            <a:ext cx="1333699" cy="243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 B,D,G</a:t>
            </a:r>
          </a:p>
          <a:p>
            <a:pPr/>
            <a:r>
              <a:t>B: H</a:t>
            </a:r>
          </a:p>
          <a:p>
            <a:pPr/>
            <a:r>
              <a:t>C: F</a:t>
            </a:r>
          </a:p>
          <a:p>
            <a:pPr/>
            <a:r>
              <a:t>D: B,H</a:t>
            </a:r>
          </a:p>
          <a:p>
            <a:pPr/>
            <a:r>
              <a:t>E: C,D,G</a:t>
            </a:r>
          </a:p>
          <a:p>
            <a:pPr/>
            <a:r>
              <a:t>F:</a:t>
            </a:r>
          </a:p>
          <a:p>
            <a:pPr/>
            <a:r>
              <a:t>G: B</a:t>
            </a:r>
          </a:p>
          <a:p>
            <a:pPr/>
            <a:r>
              <a:t>H: F</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6" name="Topological Sort"/>
          <p:cNvSpPr txBox="1"/>
          <p:nvPr>
            <p:ph type="title"/>
          </p:nvPr>
        </p:nvSpPr>
        <p:spPr>
          <a:prstGeom prst="rect">
            <a:avLst/>
          </a:prstGeom>
        </p:spPr>
        <p:txBody>
          <a:bodyPr/>
          <a:lstStyle/>
          <a:p>
            <a:pPr/>
            <a:r>
              <a:t>Topological Sort</a:t>
            </a:r>
          </a:p>
        </p:txBody>
      </p:sp>
      <p:sp>
        <p:nvSpPr>
          <p:cNvPr id="247" name="Go back and finish D…"/>
          <p:cNvSpPr txBox="1"/>
          <p:nvPr>
            <p:ph type="body" sz="half" idx="1"/>
          </p:nvPr>
        </p:nvSpPr>
        <p:spPr>
          <a:xfrm>
            <a:off x="952500" y="2590800"/>
            <a:ext cx="5549900" cy="6286500"/>
          </a:xfrm>
          <a:prstGeom prst="rect">
            <a:avLst/>
          </a:prstGeom>
        </p:spPr>
        <p:txBody>
          <a:bodyPr anchor="t"/>
          <a:lstStyle/>
          <a:p>
            <a:pPr/>
            <a:r>
              <a:t>Go back and finish D</a:t>
            </a:r>
          </a:p>
          <a:p>
            <a:pPr/>
            <a:r>
              <a:t>[D, C, B, H, F]</a:t>
            </a:r>
          </a:p>
        </p:txBody>
      </p:sp>
      <p:sp>
        <p:nvSpPr>
          <p:cNvPr id="248" name="visit(D)…"/>
          <p:cNvSpPr txBox="1"/>
          <p:nvPr/>
        </p:nvSpPr>
        <p:spPr>
          <a:xfrm>
            <a:off x="7833824" y="6302789"/>
            <a:ext cx="1333700"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r>
              <a:t>visit(D)</a:t>
            </a:r>
          </a:p>
          <a:p>
            <a:pPr/>
            <a:r>
              <a:t>visit(A)</a:t>
            </a:r>
          </a:p>
        </p:txBody>
      </p:sp>
      <p:pic>
        <p:nvPicPr>
          <p:cNvPr id="249" name="Image" descr="Image"/>
          <p:cNvPicPr>
            <a:picLocks noChangeAspect="1"/>
          </p:cNvPicPr>
          <p:nvPr/>
        </p:nvPicPr>
        <p:blipFill>
          <a:blip r:embed="rId2">
            <a:extLst/>
          </a:blip>
          <a:stretch>
            <a:fillRect/>
          </a:stretch>
        </p:blipFill>
        <p:spPr>
          <a:xfrm>
            <a:off x="6184900" y="2413000"/>
            <a:ext cx="5867400" cy="3314700"/>
          </a:xfrm>
          <a:prstGeom prst="rect">
            <a:avLst/>
          </a:prstGeom>
          <a:ln w="12700">
            <a:miter lim="400000"/>
          </a:ln>
        </p:spPr>
      </p:pic>
      <p:sp>
        <p:nvSpPr>
          <p:cNvPr id="250" name="A: B,D,G…"/>
          <p:cNvSpPr txBox="1"/>
          <p:nvPr/>
        </p:nvSpPr>
        <p:spPr>
          <a:xfrm>
            <a:off x="1769002" y="5180309"/>
            <a:ext cx="1333699" cy="243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 B,D,G</a:t>
            </a:r>
          </a:p>
          <a:p>
            <a:pPr/>
            <a:r>
              <a:t>B: H</a:t>
            </a:r>
          </a:p>
          <a:p>
            <a:pPr/>
            <a:r>
              <a:t>C: F</a:t>
            </a:r>
          </a:p>
          <a:p>
            <a:pPr/>
            <a:r>
              <a:t>D: B,H</a:t>
            </a:r>
          </a:p>
          <a:p>
            <a:pPr/>
            <a:r>
              <a:t>E: C,D,G</a:t>
            </a:r>
          </a:p>
          <a:p>
            <a:pPr/>
            <a:r>
              <a:t>F:</a:t>
            </a:r>
          </a:p>
          <a:p>
            <a:pPr/>
            <a:r>
              <a:t>G: B</a:t>
            </a:r>
          </a:p>
          <a:p>
            <a:pPr/>
            <a:r>
              <a:t>H: F</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2" name="Topological Sort"/>
          <p:cNvSpPr txBox="1"/>
          <p:nvPr>
            <p:ph type="title"/>
          </p:nvPr>
        </p:nvSpPr>
        <p:spPr>
          <a:prstGeom prst="rect">
            <a:avLst/>
          </a:prstGeom>
        </p:spPr>
        <p:txBody>
          <a:bodyPr/>
          <a:lstStyle/>
          <a:p>
            <a:pPr/>
            <a:r>
              <a:t>Topological Sort</a:t>
            </a:r>
          </a:p>
        </p:txBody>
      </p:sp>
      <p:sp>
        <p:nvSpPr>
          <p:cNvPr id="253" name="We are back to visit A…"/>
          <p:cNvSpPr txBox="1"/>
          <p:nvPr>
            <p:ph type="body" sz="half" idx="1"/>
          </p:nvPr>
        </p:nvSpPr>
        <p:spPr>
          <a:xfrm>
            <a:off x="952500" y="2590800"/>
            <a:ext cx="5549900" cy="6286500"/>
          </a:xfrm>
          <a:prstGeom prst="rect">
            <a:avLst/>
          </a:prstGeom>
        </p:spPr>
        <p:txBody>
          <a:bodyPr anchor="t"/>
          <a:lstStyle/>
          <a:p>
            <a:pPr/>
            <a:r>
              <a:t>We are back to visit A</a:t>
            </a:r>
          </a:p>
          <a:p>
            <a:pPr/>
            <a:r>
              <a:t>Next node is G</a:t>
            </a:r>
          </a:p>
          <a:p>
            <a:pPr/>
            <a:r>
              <a:t>[D, C, B, H, F]</a:t>
            </a:r>
          </a:p>
        </p:txBody>
      </p:sp>
      <p:sp>
        <p:nvSpPr>
          <p:cNvPr id="254" name="visit(A)"/>
          <p:cNvSpPr txBox="1"/>
          <p:nvPr/>
        </p:nvSpPr>
        <p:spPr>
          <a:xfrm>
            <a:off x="7833824" y="6302789"/>
            <a:ext cx="1333700" cy="393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r>
              <a:t>visit(A)</a:t>
            </a:r>
          </a:p>
        </p:txBody>
      </p:sp>
      <p:pic>
        <p:nvPicPr>
          <p:cNvPr id="255" name="Image" descr="Image"/>
          <p:cNvPicPr>
            <a:picLocks noChangeAspect="1"/>
          </p:cNvPicPr>
          <p:nvPr/>
        </p:nvPicPr>
        <p:blipFill>
          <a:blip r:embed="rId2">
            <a:extLst/>
          </a:blip>
          <a:stretch>
            <a:fillRect/>
          </a:stretch>
        </p:blipFill>
        <p:spPr>
          <a:xfrm>
            <a:off x="6184900" y="2413000"/>
            <a:ext cx="5867400" cy="3314700"/>
          </a:xfrm>
          <a:prstGeom prst="rect">
            <a:avLst/>
          </a:prstGeom>
          <a:ln w="12700">
            <a:miter lim="400000"/>
          </a:ln>
        </p:spPr>
      </p:pic>
      <p:sp>
        <p:nvSpPr>
          <p:cNvPr id="256" name="A: B,D,G…"/>
          <p:cNvSpPr txBox="1"/>
          <p:nvPr/>
        </p:nvSpPr>
        <p:spPr>
          <a:xfrm>
            <a:off x="1769002" y="5180309"/>
            <a:ext cx="1333699" cy="243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 B,D,G</a:t>
            </a:r>
          </a:p>
          <a:p>
            <a:pPr/>
            <a:r>
              <a:t>B: H</a:t>
            </a:r>
          </a:p>
          <a:p>
            <a:pPr/>
            <a:r>
              <a:t>C: F</a:t>
            </a:r>
          </a:p>
          <a:p>
            <a:pPr/>
            <a:r>
              <a:t>D: B,H</a:t>
            </a:r>
          </a:p>
          <a:p>
            <a:pPr/>
            <a:r>
              <a:t>E: C,D,G</a:t>
            </a:r>
          </a:p>
          <a:p>
            <a:pPr/>
            <a:r>
              <a:t>F:</a:t>
            </a:r>
          </a:p>
          <a:p>
            <a:pPr/>
            <a:r>
              <a:t>G: B</a:t>
            </a:r>
          </a:p>
          <a:p>
            <a:pPr/>
            <a:r>
              <a:t>H: F</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8" name="Topological Sort"/>
          <p:cNvSpPr txBox="1"/>
          <p:nvPr>
            <p:ph type="title"/>
          </p:nvPr>
        </p:nvSpPr>
        <p:spPr>
          <a:prstGeom prst="rect">
            <a:avLst/>
          </a:prstGeom>
        </p:spPr>
        <p:txBody>
          <a:bodyPr/>
          <a:lstStyle/>
          <a:p>
            <a:pPr/>
            <a:r>
              <a:t>Topological Sort</a:t>
            </a:r>
          </a:p>
        </p:txBody>
      </p:sp>
      <p:sp>
        <p:nvSpPr>
          <p:cNvPr id="259" name="Visit G…"/>
          <p:cNvSpPr txBox="1"/>
          <p:nvPr>
            <p:ph type="body" sz="half" idx="1"/>
          </p:nvPr>
        </p:nvSpPr>
        <p:spPr>
          <a:xfrm>
            <a:off x="952500" y="2590800"/>
            <a:ext cx="5549900" cy="6286500"/>
          </a:xfrm>
          <a:prstGeom prst="rect">
            <a:avLst/>
          </a:prstGeom>
        </p:spPr>
        <p:txBody>
          <a:bodyPr anchor="t"/>
          <a:lstStyle/>
          <a:p>
            <a:pPr/>
            <a:r>
              <a:t>Visit G</a:t>
            </a:r>
          </a:p>
          <a:p>
            <a:pPr/>
            <a:r>
              <a:t>[D, C, B, H, F]</a:t>
            </a:r>
          </a:p>
        </p:txBody>
      </p:sp>
      <p:sp>
        <p:nvSpPr>
          <p:cNvPr id="260" name="visit(G)…"/>
          <p:cNvSpPr txBox="1"/>
          <p:nvPr/>
        </p:nvSpPr>
        <p:spPr>
          <a:xfrm>
            <a:off x="7833824" y="6302789"/>
            <a:ext cx="1333700"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r>
              <a:t>visit(G)</a:t>
            </a:r>
          </a:p>
          <a:p>
            <a:pPr/>
            <a:r>
              <a:t>visit(A)</a:t>
            </a:r>
          </a:p>
        </p:txBody>
      </p:sp>
      <p:pic>
        <p:nvPicPr>
          <p:cNvPr id="261" name="Image" descr="Image"/>
          <p:cNvPicPr>
            <a:picLocks noChangeAspect="1"/>
          </p:cNvPicPr>
          <p:nvPr/>
        </p:nvPicPr>
        <p:blipFill>
          <a:blip r:embed="rId2">
            <a:extLst/>
          </a:blip>
          <a:stretch>
            <a:fillRect/>
          </a:stretch>
        </p:blipFill>
        <p:spPr>
          <a:xfrm>
            <a:off x="6184900" y="2413000"/>
            <a:ext cx="5867400" cy="3314700"/>
          </a:xfrm>
          <a:prstGeom prst="rect">
            <a:avLst/>
          </a:prstGeom>
          <a:ln w="12700">
            <a:miter lim="400000"/>
          </a:ln>
        </p:spPr>
      </p:pic>
      <p:sp>
        <p:nvSpPr>
          <p:cNvPr id="262" name="A: B,D,G…"/>
          <p:cNvSpPr txBox="1"/>
          <p:nvPr/>
        </p:nvSpPr>
        <p:spPr>
          <a:xfrm>
            <a:off x="1769002" y="5180309"/>
            <a:ext cx="1333699" cy="243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 B,D,G</a:t>
            </a:r>
          </a:p>
          <a:p>
            <a:pPr/>
            <a:r>
              <a:t>B: H</a:t>
            </a:r>
          </a:p>
          <a:p>
            <a:pPr/>
            <a:r>
              <a:t>C: F</a:t>
            </a:r>
          </a:p>
          <a:p>
            <a:pPr/>
            <a:r>
              <a:t>D: B,H</a:t>
            </a:r>
          </a:p>
          <a:p>
            <a:pPr/>
            <a:r>
              <a:t>E: C,D,G</a:t>
            </a:r>
          </a:p>
          <a:p>
            <a:pPr/>
            <a:r>
              <a:t>F:</a:t>
            </a:r>
          </a:p>
          <a:p>
            <a:pPr/>
            <a:r>
              <a:t>G: B</a:t>
            </a:r>
          </a:p>
          <a:p>
            <a:pPr/>
            <a:r>
              <a:t>H: F</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4" name="Topological Sort"/>
          <p:cNvSpPr txBox="1"/>
          <p:nvPr>
            <p:ph type="title"/>
          </p:nvPr>
        </p:nvSpPr>
        <p:spPr>
          <a:prstGeom prst="rect">
            <a:avLst/>
          </a:prstGeom>
        </p:spPr>
        <p:txBody>
          <a:bodyPr/>
          <a:lstStyle/>
          <a:p>
            <a:pPr/>
            <a:r>
              <a:t>Topological Sort</a:t>
            </a:r>
          </a:p>
        </p:txBody>
      </p:sp>
      <p:sp>
        <p:nvSpPr>
          <p:cNvPr id="265" name="Finish G…"/>
          <p:cNvSpPr txBox="1"/>
          <p:nvPr>
            <p:ph type="body" sz="half" idx="1"/>
          </p:nvPr>
        </p:nvSpPr>
        <p:spPr>
          <a:xfrm>
            <a:off x="952500" y="2590800"/>
            <a:ext cx="5549900" cy="6286500"/>
          </a:xfrm>
          <a:prstGeom prst="rect">
            <a:avLst/>
          </a:prstGeom>
        </p:spPr>
        <p:txBody>
          <a:bodyPr anchor="t"/>
          <a:lstStyle/>
          <a:p>
            <a:pPr/>
            <a:r>
              <a:t>Finish G</a:t>
            </a:r>
          </a:p>
          <a:p>
            <a:pPr/>
            <a:r>
              <a:t>[G, D, C, B, H, F]</a:t>
            </a:r>
          </a:p>
        </p:txBody>
      </p:sp>
      <p:sp>
        <p:nvSpPr>
          <p:cNvPr id="266" name="visit(G)…"/>
          <p:cNvSpPr txBox="1"/>
          <p:nvPr/>
        </p:nvSpPr>
        <p:spPr>
          <a:xfrm>
            <a:off x="7833824" y="6302789"/>
            <a:ext cx="1333700"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r>
              <a:t>visit(G)</a:t>
            </a:r>
          </a:p>
          <a:p>
            <a:pPr/>
            <a:r>
              <a:t>visit(A)</a:t>
            </a:r>
          </a:p>
        </p:txBody>
      </p:sp>
      <p:pic>
        <p:nvPicPr>
          <p:cNvPr id="267" name="Image" descr="Image"/>
          <p:cNvPicPr>
            <a:picLocks noChangeAspect="1"/>
          </p:cNvPicPr>
          <p:nvPr/>
        </p:nvPicPr>
        <p:blipFill>
          <a:blip r:embed="rId2">
            <a:extLst/>
          </a:blip>
          <a:stretch>
            <a:fillRect/>
          </a:stretch>
        </p:blipFill>
        <p:spPr>
          <a:xfrm>
            <a:off x="6184900" y="2413000"/>
            <a:ext cx="5867400" cy="3314700"/>
          </a:xfrm>
          <a:prstGeom prst="rect">
            <a:avLst/>
          </a:prstGeom>
          <a:ln w="12700">
            <a:miter lim="400000"/>
          </a:ln>
        </p:spPr>
      </p:pic>
      <p:sp>
        <p:nvSpPr>
          <p:cNvPr id="268" name="A: B,D,G…"/>
          <p:cNvSpPr txBox="1"/>
          <p:nvPr/>
        </p:nvSpPr>
        <p:spPr>
          <a:xfrm>
            <a:off x="1769002" y="5180309"/>
            <a:ext cx="1333699" cy="243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 B,D,G</a:t>
            </a:r>
          </a:p>
          <a:p>
            <a:pPr/>
            <a:r>
              <a:t>B: H</a:t>
            </a:r>
          </a:p>
          <a:p>
            <a:pPr/>
            <a:r>
              <a:t>C: F</a:t>
            </a:r>
          </a:p>
          <a:p>
            <a:pPr/>
            <a:r>
              <a:t>D: B,H</a:t>
            </a:r>
          </a:p>
          <a:p>
            <a:pPr/>
            <a:r>
              <a:t>E: C,D,G</a:t>
            </a:r>
          </a:p>
          <a:p>
            <a:pPr/>
            <a:r>
              <a:t>F:</a:t>
            </a:r>
          </a:p>
          <a:p>
            <a:pPr/>
            <a:r>
              <a:t>G: B</a:t>
            </a:r>
          </a:p>
          <a:p>
            <a:pPr/>
            <a:r>
              <a:t>H: F</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0" name="Topological Sort"/>
          <p:cNvSpPr txBox="1"/>
          <p:nvPr>
            <p:ph type="title"/>
          </p:nvPr>
        </p:nvSpPr>
        <p:spPr>
          <a:prstGeom prst="rect">
            <a:avLst/>
          </a:prstGeom>
        </p:spPr>
        <p:txBody>
          <a:bodyPr/>
          <a:lstStyle/>
          <a:p>
            <a:pPr/>
            <a:r>
              <a:t>Topological Sort</a:t>
            </a:r>
          </a:p>
        </p:txBody>
      </p:sp>
      <p:sp>
        <p:nvSpPr>
          <p:cNvPr id="271" name="Go back to A…"/>
          <p:cNvSpPr txBox="1"/>
          <p:nvPr>
            <p:ph type="body" sz="half" idx="1"/>
          </p:nvPr>
        </p:nvSpPr>
        <p:spPr>
          <a:xfrm>
            <a:off x="952500" y="2590800"/>
            <a:ext cx="5549900" cy="6286500"/>
          </a:xfrm>
          <a:prstGeom prst="rect">
            <a:avLst/>
          </a:prstGeom>
        </p:spPr>
        <p:txBody>
          <a:bodyPr anchor="t"/>
          <a:lstStyle/>
          <a:p>
            <a:pPr/>
            <a:r>
              <a:t>Go back to A</a:t>
            </a:r>
          </a:p>
          <a:p>
            <a:pPr/>
            <a:r>
              <a:t>[G, D, C, B, H, F]</a:t>
            </a:r>
          </a:p>
        </p:txBody>
      </p:sp>
      <p:sp>
        <p:nvSpPr>
          <p:cNvPr id="272" name="visit(A)"/>
          <p:cNvSpPr txBox="1"/>
          <p:nvPr/>
        </p:nvSpPr>
        <p:spPr>
          <a:xfrm>
            <a:off x="7833824" y="6302789"/>
            <a:ext cx="1333700" cy="393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r>
              <a:t>visit(A)</a:t>
            </a:r>
          </a:p>
        </p:txBody>
      </p:sp>
      <p:pic>
        <p:nvPicPr>
          <p:cNvPr id="273" name="Image" descr="Image"/>
          <p:cNvPicPr>
            <a:picLocks noChangeAspect="1"/>
          </p:cNvPicPr>
          <p:nvPr/>
        </p:nvPicPr>
        <p:blipFill>
          <a:blip r:embed="rId2">
            <a:extLst/>
          </a:blip>
          <a:stretch>
            <a:fillRect/>
          </a:stretch>
        </p:blipFill>
        <p:spPr>
          <a:xfrm>
            <a:off x="6184900" y="2413000"/>
            <a:ext cx="5867400" cy="3314700"/>
          </a:xfrm>
          <a:prstGeom prst="rect">
            <a:avLst/>
          </a:prstGeom>
          <a:ln w="12700">
            <a:miter lim="400000"/>
          </a:ln>
        </p:spPr>
      </p:pic>
      <p:sp>
        <p:nvSpPr>
          <p:cNvPr id="274" name="A: B,D,G…"/>
          <p:cNvSpPr txBox="1"/>
          <p:nvPr/>
        </p:nvSpPr>
        <p:spPr>
          <a:xfrm>
            <a:off x="1769002" y="5180309"/>
            <a:ext cx="1333699" cy="243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 B,D,G</a:t>
            </a:r>
          </a:p>
          <a:p>
            <a:pPr/>
            <a:r>
              <a:t>B: H</a:t>
            </a:r>
          </a:p>
          <a:p>
            <a:pPr/>
            <a:r>
              <a:t>C: F</a:t>
            </a:r>
          </a:p>
          <a:p>
            <a:pPr/>
            <a:r>
              <a:t>D: B,H</a:t>
            </a:r>
          </a:p>
          <a:p>
            <a:pPr/>
            <a:r>
              <a:t>E: C,D,G</a:t>
            </a:r>
          </a:p>
          <a:p>
            <a:pPr/>
            <a:r>
              <a:t>F:</a:t>
            </a:r>
          </a:p>
          <a:p>
            <a:pPr/>
            <a:r>
              <a:t>G: B</a:t>
            </a:r>
          </a:p>
          <a:p>
            <a:pPr/>
            <a:r>
              <a:t>H: F</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6" name="Topological Sort"/>
          <p:cNvSpPr txBox="1"/>
          <p:nvPr>
            <p:ph type="title"/>
          </p:nvPr>
        </p:nvSpPr>
        <p:spPr>
          <a:prstGeom prst="rect">
            <a:avLst/>
          </a:prstGeom>
        </p:spPr>
        <p:txBody>
          <a:bodyPr/>
          <a:lstStyle/>
          <a:p>
            <a:pPr/>
            <a:r>
              <a:t>Topological Sort</a:t>
            </a:r>
          </a:p>
        </p:txBody>
      </p:sp>
      <p:sp>
        <p:nvSpPr>
          <p:cNvPr id="277" name="Finish A…"/>
          <p:cNvSpPr txBox="1"/>
          <p:nvPr>
            <p:ph type="body" sz="half" idx="1"/>
          </p:nvPr>
        </p:nvSpPr>
        <p:spPr>
          <a:xfrm>
            <a:off x="952500" y="2590800"/>
            <a:ext cx="5549900" cy="6286500"/>
          </a:xfrm>
          <a:prstGeom prst="rect">
            <a:avLst/>
          </a:prstGeom>
        </p:spPr>
        <p:txBody>
          <a:bodyPr anchor="t"/>
          <a:lstStyle/>
          <a:p>
            <a:pPr/>
            <a:r>
              <a:t>Finish A</a:t>
            </a:r>
          </a:p>
          <a:p>
            <a:pPr/>
            <a:r>
              <a:t>[A, G, D, C, B, H, F]</a:t>
            </a:r>
          </a:p>
        </p:txBody>
      </p:sp>
      <p:sp>
        <p:nvSpPr>
          <p:cNvPr id="278" name="Text"/>
          <p:cNvSpPr txBox="1"/>
          <p:nvPr/>
        </p:nvSpPr>
        <p:spPr>
          <a:xfrm>
            <a:off x="7833824" y="6302789"/>
            <a:ext cx="305521" cy="393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14:m>
              <m:oMathPara>
                <m:oMathParaPr>
                  <m:jc m:val="left"/>
                </m:oMathParaPr>
                <m:oMath>
                  <m:r>
                    <m:rPr>
                      <m:sty m:val="p"/>
                    </m:rPr>
                    <a:rPr xmlns:a="http://schemas.openxmlformats.org/drawingml/2006/main" sz="2250" i="1">
                      <a:solidFill>
                        <a:srgbClr val="000000"/>
                      </a:solidFill>
                      <a:latin typeface="Cambria Math" panose="02040503050406030204" pitchFamily="18" charset="0"/>
                    </a:rPr>
                    <m:t>∅</m:t>
                  </m:r>
                </m:oMath>
              </m:oMathPara>
            </a14:m>
          </a:p>
        </p:txBody>
      </p:sp>
      <p:pic>
        <p:nvPicPr>
          <p:cNvPr id="279" name="Image" descr="Image"/>
          <p:cNvPicPr>
            <a:picLocks noChangeAspect="1"/>
          </p:cNvPicPr>
          <p:nvPr/>
        </p:nvPicPr>
        <p:blipFill>
          <a:blip r:embed="rId2">
            <a:extLst/>
          </a:blip>
          <a:stretch>
            <a:fillRect/>
          </a:stretch>
        </p:blipFill>
        <p:spPr>
          <a:xfrm>
            <a:off x="6184900" y="2413000"/>
            <a:ext cx="5867400" cy="3314700"/>
          </a:xfrm>
          <a:prstGeom prst="rect">
            <a:avLst/>
          </a:prstGeom>
          <a:ln w="12700">
            <a:miter lim="400000"/>
          </a:ln>
        </p:spPr>
      </p:pic>
      <p:sp>
        <p:nvSpPr>
          <p:cNvPr id="280" name="A: B,D,G…"/>
          <p:cNvSpPr txBox="1"/>
          <p:nvPr/>
        </p:nvSpPr>
        <p:spPr>
          <a:xfrm>
            <a:off x="1769002" y="5180309"/>
            <a:ext cx="1333699" cy="243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 B,D,G</a:t>
            </a:r>
          </a:p>
          <a:p>
            <a:pPr/>
            <a:r>
              <a:t>B: H</a:t>
            </a:r>
          </a:p>
          <a:p>
            <a:pPr/>
            <a:r>
              <a:t>C: F</a:t>
            </a:r>
          </a:p>
          <a:p>
            <a:pPr/>
            <a:r>
              <a:t>D: B,H</a:t>
            </a:r>
          </a:p>
          <a:p>
            <a:pPr/>
            <a:r>
              <a:t>E: C,D,G</a:t>
            </a:r>
          </a:p>
          <a:p>
            <a:pPr/>
            <a:r>
              <a:t>F:</a:t>
            </a:r>
          </a:p>
          <a:p>
            <a:pPr/>
            <a:r>
              <a:t>G: B</a:t>
            </a:r>
          </a:p>
          <a:p>
            <a:pPr/>
            <a:r>
              <a:t>H: F</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 name="Topological Sort"/>
          <p:cNvSpPr txBox="1"/>
          <p:nvPr>
            <p:ph type="title"/>
          </p:nvPr>
        </p:nvSpPr>
        <p:spPr>
          <a:prstGeom prst="rect">
            <a:avLst/>
          </a:prstGeom>
        </p:spPr>
        <p:txBody>
          <a:bodyPr/>
          <a:lstStyle/>
          <a:p>
            <a:pPr/>
            <a:r>
              <a:t>Topological Sort</a:t>
            </a:r>
          </a:p>
        </p:txBody>
      </p:sp>
      <p:sp>
        <p:nvSpPr>
          <p:cNvPr id="126" name="Run DFS on all nodes…"/>
          <p:cNvSpPr txBox="1"/>
          <p:nvPr>
            <p:ph type="body" idx="1"/>
          </p:nvPr>
        </p:nvSpPr>
        <p:spPr>
          <a:prstGeom prst="rect">
            <a:avLst/>
          </a:prstGeom>
        </p:spPr>
        <p:txBody>
          <a:bodyPr anchor="t"/>
          <a:lstStyle/>
          <a:p>
            <a:pPr/>
            <a:r>
              <a:t>Run DFS on all nodes</a:t>
            </a:r>
          </a:p>
          <a:p>
            <a:pPr lvl="1"/>
            <a:r>
              <a:t>Order nodes according to finish time in descending order</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2" name="Topological Sort"/>
          <p:cNvSpPr txBox="1"/>
          <p:nvPr>
            <p:ph type="title"/>
          </p:nvPr>
        </p:nvSpPr>
        <p:spPr>
          <a:prstGeom prst="rect">
            <a:avLst/>
          </a:prstGeom>
        </p:spPr>
        <p:txBody>
          <a:bodyPr/>
          <a:lstStyle/>
          <a:p>
            <a:pPr/>
            <a:r>
              <a:t>Topological Sort</a:t>
            </a:r>
          </a:p>
        </p:txBody>
      </p:sp>
      <p:sp>
        <p:nvSpPr>
          <p:cNvPr id="283" name="Done with visit(A)…"/>
          <p:cNvSpPr txBox="1"/>
          <p:nvPr>
            <p:ph type="body" sz="half" idx="1"/>
          </p:nvPr>
        </p:nvSpPr>
        <p:spPr>
          <a:xfrm>
            <a:off x="952500" y="2590800"/>
            <a:ext cx="5549900" cy="6286500"/>
          </a:xfrm>
          <a:prstGeom prst="rect">
            <a:avLst/>
          </a:prstGeom>
        </p:spPr>
        <p:txBody>
          <a:bodyPr anchor="t"/>
          <a:lstStyle/>
          <a:p>
            <a:pPr/>
            <a:r>
              <a:t>Done with visit(A)</a:t>
            </a:r>
          </a:p>
          <a:p>
            <a:pPr/>
            <a:r>
              <a:t>[A, G, D, C, B, H, F]</a:t>
            </a:r>
          </a:p>
        </p:txBody>
      </p:sp>
      <p:sp>
        <p:nvSpPr>
          <p:cNvPr id="284" name="Text"/>
          <p:cNvSpPr txBox="1"/>
          <p:nvPr/>
        </p:nvSpPr>
        <p:spPr>
          <a:xfrm>
            <a:off x="7833824" y="6302789"/>
            <a:ext cx="305521" cy="393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14:m>
              <m:oMathPara>
                <m:oMathParaPr>
                  <m:jc m:val="left"/>
                </m:oMathParaPr>
                <m:oMath>
                  <m:r>
                    <m:rPr>
                      <m:sty m:val="p"/>
                    </m:rPr>
                    <a:rPr xmlns:a="http://schemas.openxmlformats.org/drawingml/2006/main" sz="2250" i="1">
                      <a:solidFill>
                        <a:srgbClr val="000000"/>
                      </a:solidFill>
                      <a:latin typeface="Cambria Math" panose="02040503050406030204" pitchFamily="18" charset="0"/>
                    </a:rPr>
                    <m:t>∅</m:t>
                  </m:r>
                </m:oMath>
              </m:oMathPara>
            </a14:m>
          </a:p>
        </p:txBody>
      </p:sp>
      <p:pic>
        <p:nvPicPr>
          <p:cNvPr id="285" name="Image" descr="Image"/>
          <p:cNvPicPr>
            <a:picLocks noChangeAspect="1"/>
          </p:cNvPicPr>
          <p:nvPr/>
        </p:nvPicPr>
        <p:blipFill>
          <a:blip r:embed="rId2">
            <a:extLst/>
          </a:blip>
          <a:stretch>
            <a:fillRect/>
          </a:stretch>
        </p:blipFill>
        <p:spPr>
          <a:xfrm>
            <a:off x="6184900" y="2413000"/>
            <a:ext cx="5867400" cy="3314700"/>
          </a:xfrm>
          <a:prstGeom prst="rect">
            <a:avLst/>
          </a:prstGeom>
          <a:ln w="12700">
            <a:miter lim="400000"/>
          </a:ln>
        </p:spPr>
      </p:pic>
      <p:sp>
        <p:nvSpPr>
          <p:cNvPr id="286" name="A: B,D,G…"/>
          <p:cNvSpPr txBox="1"/>
          <p:nvPr/>
        </p:nvSpPr>
        <p:spPr>
          <a:xfrm>
            <a:off x="1769002" y="5180309"/>
            <a:ext cx="1333699" cy="243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 B,D,G</a:t>
            </a:r>
          </a:p>
          <a:p>
            <a:pPr/>
            <a:r>
              <a:t>B: H</a:t>
            </a:r>
          </a:p>
          <a:p>
            <a:pPr/>
            <a:r>
              <a:t>C: F</a:t>
            </a:r>
          </a:p>
          <a:p>
            <a:pPr/>
            <a:r>
              <a:t>D: B,H</a:t>
            </a:r>
          </a:p>
          <a:p>
            <a:pPr/>
            <a:r>
              <a:t>E: C,D,G</a:t>
            </a:r>
          </a:p>
          <a:p>
            <a:pPr/>
            <a:r>
              <a:t>F:</a:t>
            </a:r>
          </a:p>
          <a:p>
            <a:pPr/>
            <a:r>
              <a:t>G: B</a:t>
            </a:r>
          </a:p>
          <a:p>
            <a:pPr/>
            <a:r>
              <a:t>H: F</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8" name="Topological Sort"/>
          <p:cNvSpPr txBox="1"/>
          <p:nvPr>
            <p:ph type="title"/>
          </p:nvPr>
        </p:nvSpPr>
        <p:spPr>
          <a:prstGeom prst="rect">
            <a:avLst/>
          </a:prstGeom>
        </p:spPr>
        <p:txBody>
          <a:bodyPr/>
          <a:lstStyle/>
          <a:p>
            <a:pPr/>
            <a:r>
              <a:t>Topological Sort</a:t>
            </a:r>
          </a:p>
        </p:txBody>
      </p:sp>
      <p:sp>
        <p:nvSpPr>
          <p:cNvPr id="289" name="One white node left: E…"/>
          <p:cNvSpPr txBox="1"/>
          <p:nvPr>
            <p:ph type="body" sz="half" idx="1"/>
          </p:nvPr>
        </p:nvSpPr>
        <p:spPr>
          <a:xfrm>
            <a:off x="952500" y="2590800"/>
            <a:ext cx="5549900" cy="6286500"/>
          </a:xfrm>
          <a:prstGeom prst="rect">
            <a:avLst/>
          </a:prstGeom>
        </p:spPr>
        <p:txBody>
          <a:bodyPr anchor="t"/>
          <a:lstStyle/>
          <a:p>
            <a:pPr/>
            <a:r>
              <a:t>One white node left: E</a:t>
            </a:r>
          </a:p>
          <a:p>
            <a:pPr/>
            <a:r>
              <a:t>Visit E</a:t>
            </a:r>
          </a:p>
          <a:p>
            <a:pPr/>
            <a:r>
              <a:t>[A, G, D, C, B, H, F]</a:t>
            </a:r>
          </a:p>
        </p:txBody>
      </p:sp>
      <p:sp>
        <p:nvSpPr>
          <p:cNvPr id="290" name="visit(E)"/>
          <p:cNvSpPr txBox="1"/>
          <p:nvPr/>
        </p:nvSpPr>
        <p:spPr>
          <a:xfrm>
            <a:off x="7833824" y="6302789"/>
            <a:ext cx="1333700" cy="393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r>
              <a:t>visit(E)</a:t>
            </a:r>
          </a:p>
        </p:txBody>
      </p:sp>
      <p:pic>
        <p:nvPicPr>
          <p:cNvPr id="291" name="Image" descr="Image"/>
          <p:cNvPicPr>
            <a:picLocks noChangeAspect="1"/>
          </p:cNvPicPr>
          <p:nvPr/>
        </p:nvPicPr>
        <p:blipFill>
          <a:blip r:embed="rId2">
            <a:extLst/>
          </a:blip>
          <a:stretch>
            <a:fillRect/>
          </a:stretch>
        </p:blipFill>
        <p:spPr>
          <a:xfrm>
            <a:off x="6184900" y="2413000"/>
            <a:ext cx="5867400" cy="3314700"/>
          </a:xfrm>
          <a:prstGeom prst="rect">
            <a:avLst/>
          </a:prstGeom>
          <a:ln w="12700">
            <a:miter lim="400000"/>
          </a:ln>
        </p:spPr>
      </p:pic>
      <p:sp>
        <p:nvSpPr>
          <p:cNvPr id="292" name="A: B,D,G…"/>
          <p:cNvSpPr txBox="1"/>
          <p:nvPr/>
        </p:nvSpPr>
        <p:spPr>
          <a:xfrm>
            <a:off x="1769002" y="5180309"/>
            <a:ext cx="1333699" cy="243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 B,D,G</a:t>
            </a:r>
          </a:p>
          <a:p>
            <a:pPr/>
            <a:r>
              <a:t>B: H</a:t>
            </a:r>
          </a:p>
          <a:p>
            <a:pPr/>
            <a:r>
              <a:t>C: F</a:t>
            </a:r>
          </a:p>
          <a:p>
            <a:pPr/>
            <a:r>
              <a:t>D: B,H</a:t>
            </a:r>
          </a:p>
          <a:p>
            <a:pPr/>
            <a:r>
              <a:t>E: C,D,G</a:t>
            </a:r>
          </a:p>
          <a:p>
            <a:pPr/>
            <a:r>
              <a:t>F:</a:t>
            </a:r>
          </a:p>
          <a:p>
            <a:pPr/>
            <a:r>
              <a:t>G: B</a:t>
            </a:r>
          </a:p>
          <a:p>
            <a:pPr/>
            <a:r>
              <a:t>H: F</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4" name="Topological Sort"/>
          <p:cNvSpPr txBox="1"/>
          <p:nvPr>
            <p:ph type="title"/>
          </p:nvPr>
        </p:nvSpPr>
        <p:spPr>
          <a:prstGeom prst="rect">
            <a:avLst/>
          </a:prstGeom>
        </p:spPr>
        <p:txBody>
          <a:bodyPr/>
          <a:lstStyle/>
          <a:p>
            <a:pPr/>
            <a:r>
              <a:t>Topological Sort</a:t>
            </a:r>
          </a:p>
        </p:txBody>
      </p:sp>
      <p:sp>
        <p:nvSpPr>
          <p:cNvPr id="295" name="Finish E…"/>
          <p:cNvSpPr txBox="1"/>
          <p:nvPr>
            <p:ph type="body" sz="half" idx="1"/>
          </p:nvPr>
        </p:nvSpPr>
        <p:spPr>
          <a:xfrm>
            <a:off x="952500" y="2590800"/>
            <a:ext cx="5549900" cy="6286500"/>
          </a:xfrm>
          <a:prstGeom prst="rect">
            <a:avLst/>
          </a:prstGeom>
        </p:spPr>
        <p:txBody>
          <a:bodyPr anchor="t"/>
          <a:lstStyle/>
          <a:p>
            <a:pPr/>
            <a:r>
              <a:t>Finish E</a:t>
            </a:r>
          </a:p>
          <a:p>
            <a:pPr/>
            <a:r>
              <a:t>[E, A, G, D, C, B, H, F]</a:t>
            </a:r>
          </a:p>
        </p:txBody>
      </p:sp>
      <p:pic>
        <p:nvPicPr>
          <p:cNvPr id="296" name="Image" descr="Image"/>
          <p:cNvPicPr>
            <a:picLocks noChangeAspect="1"/>
          </p:cNvPicPr>
          <p:nvPr/>
        </p:nvPicPr>
        <p:blipFill>
          <a:blip r:embed="rId2">
            <a:extLst/>
          </a:blip>
          <a:stretch>
            <a:fillRect/>
          </a:stretch>
        </p:blipFill>
        <p:spPr>
          <a:xfrm>
            <a:off x="6184900" y="2413000"/>
            <a:ext cx="5867400" cy="3314700"/>
          </a:xfrm>
          <a:prstGeom prst="rect">
            <a:avLst/>
          </a:prstGeom>
          <a:ln w="12700">
            <a:miter lim="400000"/>
          </a:ln>
        </p:spPr>
      </p:pic>
      <p:sp>
        <p:nvSpPr>
          <p:cNvPr id="297" name="A: B,D,G…"/>
          <p:cNvSpPr txBox="1"/>
          <p:nvPr/>
        </p:nvSpPr>
        <p:spPr>
          <a:xfrm>
            <a:off x="1769002" y="5180309"/>
            <a:ext cx="1333699" cy="243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 B,D,G</a:t>
            </a:r>
          </a:p>
          <a:p>
            <a:pPr/>
            <a:r>
              <a:t>B: H</a:t>
            </a:r>
          </a:p>
          <a:p>
            <a:pPr/>
            <a:r>
              <a:t>C: F</a:t>
            </a:r>
          </a:p>
          <a:p>
            <a:pPr/>
            <a:r>
              <a:t>D: B,H</a:t>
            </a:r>
          </a:p>
          <a:p>
            <a:pPr/>
            <a:r>
              <a:t>E: C,D,G</a:t>
            </a:r>
          </a:p>
          <a:p>
            <a:pPr/>
            <a:r>
              <a:t>F:</a:t>
            </a:r>
          </a:p>
          <a:p>
            <a:pPr/>
            <a:r>
              <a:t>G: B</a:t>
            </a:r>
          </a:p>
          <a:p>
            <a:pPr/>
            <a:r>
              <a:t>H: F</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9" name="Topological Sort"/>
          <p:cNvSpPr txBox="1"/>
          <p:nvPr>
            <p:ph type="title"/>
          </p:nvPr>
        </p:nvSpPr>
        <p:spPr>
          <a:prstGeom prst="rect">
            <a:avLst/>
          </a:prstGeom>
        </p:spPr>
        <p:txBody>
          <a:bodyPr/>
          <a:lstStyle/>
          <a:p>
            <a:pPr/>
            <a:r>
              <a:t>Topological Sort</a:t>
            </a:r>
          </a:p>
        </p:txBody>
      </p:sp>
      <p:sp>
        <p:nvSpPr>
          <p:cNvPr id="300" name="Key observation from the examples:…"/>
          <p:cNvSpPr txBox="1"/>
          <p:nvPr>
            <p:ph type="body" idx="1"/>
          </p:nvPr>
        </p:nvSpPr>
        <p:spPr>
          <a:prstGeom prst="rect">
            <a:avLst/>
          </a:prstGeom>
        </p:spPr>
        <p:txBody>
          <a:bodyPr anchor="t"/>
          <a:lstStyle/>
          <a:p>
            <a:pPr/>
            <a:r>
              <a:t>Key observation from the examples:</a:t>
            </a:r>
          </a:p>
          <a:p>
            <a:pPr lvl="1"/>
            <a:r>
              <a:t>We have a cycle if we ever try to visit a gray node</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2" name="Topological Sort"/>
          <p:cNvSpPr txBox="1"/>
          <p:nvPr>
            <p:ph type="title"/>
          </p:nvPr>
        </p:nvSpPr>
        <p:spPr>
          <a:prstGeom prst="rect">
            <a:avLst/>
          </a:prstGeom>
        </p:spPr>
        <p:txBody>
          <a:bodyPr/>
          <a:lstStyle/>
          <a:p>
            <a:pPr/>
            <a:r>
              <a:t>Topological Sort</a:t>
            </a:r>
          </a:p>
        </p:txBody>
      </p:sp>
      <p:sp>
        <p:nvSpPr>
          <p:cNvPr id="303" name="Lemma: A directed graph   is acyclic if and only if a DFS of G yields no back edges"/>
          <p:cNvSpPr txBox="1"/>
          <p:nvPr>
            <p:ph type="body" idx="1"/>
          </p:nvPr>
        </p:nvSpPr>
        <p:spPr>
          <a:prstGeom prst="rect">
            <a:avLst/>
          </a:prstGeom>
        </p:spPr>
        <p:txBody>
          <a:bodyPr anchor="t"/>
          <a:lstStyle/>
          <a:p>
            <a:pPr/>
            <a:r>
              <a:t>Lemma: A directed graph </a:t>
            </a:r>
            <a14:m>
              <m:oMath>
                <m:r>
                  <a:rPr xmlns:a="http://schemas.openxmlformats.org/drawingml/2006/main" sz="3900" i="1">
                    <a:solidFill>
                      <a:srgbClr val="000000"/>
                    </a:solidFill>
                    <a:latin typeface="Cambria Math" panose="02040503050406030204" pitchFamily="18" charset="0"/>
                  </a:rPr>
                  <m:t>G</m:t>
                </m:r>
                <m:r>
                  <a:rPr xmlns:a="http://schemas.openxmlformats.org/drawingml/2006/main" sz="3900" i="1">
                    <a:solidFill>
                      <a:srgbClr val="000000"/>
                    </a:solidFill>
                    <a:latin typeface="Cambria Math" panose="02040503050406030204" pitchFamily="18" charset="0"/>
                  </a:rPr>
                  <m:t>=</m:t>
                </m:r>
                <m:r>
                  <a:rPr xmlns:a="http://schemas.openxmlformats.org/drawingml/2006/main" sz="3900" i="1">
                    <a:solidFill>
                      <a:srgbClr val="000000"/>
                    </a:solidFill>
                    <a:latin typeface="Cambria Math" panose="02040503050406030204" pitchFamily="18" charset="0"/>
                  </a:rPr>
                  <m:t>(</m:t>
                </m:r>
                <m:r>
                  <a:rPr xmlns:a="http://schemas.openxmlformats.org/drawingml/2006/main" sz="3900" i="1">
                    <a:solidFill>
                      <a:srgbClr val="000000"/>
                    </a:solidFill>
                    <a:latin typeface="Cambria Math" panose="02040503050406030204" pitchFamily="18" charset="0"/>
                  </a:rPr>
                  <m:t>V</m:t>
                </m:r>
                <m:r>
                  <a:rPr xmlns:a="http://schemas.openxmlformats.org/drawingml/2006/main" sz="3900" i="1">
                    <a:solidFill>
                      <a:srgbClr val="000000"/>
                    </a:solidFill>
                    <a:latin typeface="Cambria Math" panose="02040503050406030204" pitchFamily="18" charset="0"/>
                  </a:rPr>
                  <m:t>,</m:t>
                </m:r>
                <m:r>
                  <a:rPr xmlns:a="http://schemas.openxmlformats.org/drawingml/2006/main" sz="3900" i="1">
                    <a:solidFill>
                      <a:srgbClr val="000000"/>
                    </a:solidFill>
                    <a:latin typeface="Cambria Math" panose="02040503050406030204" pitchFamily="18" charset="0"/>
                  </a:rPr>
                  <m:t>E</m:t>
                </m:r>
                <m:r>
                  <a:rPr xmlns:a="http://schemas.openxmlformats.org/drawingml/2006/main" sz="3900" i="1">
                    <a:solidFill>
                      <a:srgbClr val="000000"/>
                    </a:solidFill>
                    <a:latin typeface="Cambria Math" panose="02040503050406030204" pitchFamily="18" charset="0"/>
                  </a:rPr>
                  <m:t>)</m:t>
                </m:r>
              </m:oMath>
            </a14:m>
            <a:r>
              <a:t> is acyclic if and only if a DFS of G yields no back edges</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5" name="Topological Sort"/>
          <p:cNvSpPr txBox="1"/>
          <p:nvPr>
            <p:ph type="title"/>
          </p:nvPr>
        </p:nvSpPr>
        <p:spPr>
          <a:prstGeom prst="rect">
            <a:avLst/>
          </a:prstGeom>
        </p:spPr>
        <p:txBody>
          <a:bodyPr/>
          <a:lstStyle/>
          <a:p>
            <a:pPr/>
            <a:r>
              <a:t>Topological Sort</a:t>
            </a:r>
          </a:p>
        </p:txBody>
      </p:sp>
      <p:sp>
        <p:nvSpPr>
          <p:cNvPr id="306" name="Proof:  &quot; &quot;…"/>
          <p:cNvSpPr txBox="1"/>
          <p:nvPr>
            <p:ph type="body" idx="1"/>
          </p:nvPr>
        </p:nvSpPr>
        <p:spPr>
          <a:prstGeom prst="rect">
            <a:avLst/>
          </a:prstGeom>
        </p:spPr>
        <p:txBody>
          <a:bodyPr anchor="t"/>
          <a:lstStyle/>
          <a:p>
            <a:pPr/>
            <a:r>
              <a:t>Proof:  "</a:t>
            </a:r>
            <a14:m>
              <m:oMath>
                <m:r>
                  <a:rPr xmlns:a="http://schemas.openxmlformats.org/drawingml/2006/main" sz="4400" i="1">
                    <a:solidFill>
                      <a:srgbClr val="000000"/>
                    </a:solidFill>
                    <a:latin typeface="Cambria Math" panose="02040503050406030204" pitchFamily="18" charset="0"/>
                  </a:rPr>
                  <m:t>⇒</m:t>
                </m:r>
              </m:oMath>
            </a14:m>
            <a:r>
              <a:t>"</a:t>
            </a:r>
          </a:p>
          <a:p>
            <a:pPr lvl="1"/>
            <a:r>
              <a:t>If DFS produces a back-edge </a:t>
            </a:r>
            <a14:m>
              <m:oMath>
                <m:r>
                  <a:rPr xmlns:a="http://schemas.openxmlformats.org/drawingml/2006/main" sz="4050" i="1">
                    <a:solidFill>
                      <a:srgbClr val="000000"/>
                    </a:solidFill>
                    <a:latin typeface="Cambria Math" panose="02040503050406030204" pitchFamily="18" charset="0"/>
                  </a:rPr>
                  <m:t>(</m:t>
                </m:r>
                <m:r>
                  <a:rPr xmlns:a="http://schemas.openxmlformats.org/drawingml/2006/main" sz="4050" i="1">
                    <a:solidFill>
                      <a:srgbClr val="000000"/>
                    </a:solidFill>
                    <a:latin typeface="Cambria Math" panose="02040503050406030204" pitchFamily="18" charset="0"/>
                  </a:rPr>
                  <m:t>v</m:t>
                </m:r>
                <m:r>
                  <a:rPr xmlns:a="http://schemas.openxmlformats.org/drawingml/2006/main" sz="4050" i="1">
                    <a:solidFill>
                      <a:srgbClr val="000000"/>
                    </a:solidFill>
                    <a:latin typeface="Cambria Math" panose="02040503050406030204" pitchFamily="18" charset="0"/>
                  </a:rPr>
                  <m:t>,</m:t>
                </m:r>
                <m:r>
                  <a:rPr xmlns:a="http://schemas.openxmlformats.org/drawingml/2006/main" sz="4050" i="1">
                    <a:solidFill>
                      <a:srgbClr val="000000"/>
                    </a:solidFill>
                    <a:latin typeface="Cambria Math" panose="02040503050406030204" pitchFamily="18" charset="0"/>
                  </a:rPr>
                  <m:t>u</m:t>
                </m:r>
                <m:r>
                  <a:rPr xmlns:a="http://schemas.openxmlformats.org/drawingml/2006/main" sz="4050" i="1">
                    <a:solidFill>
                      <a:srgbClr val="000000"/>
                    </a:solidFill>
                    <a:latin typeface="Cambria Math" panose="02040503050406030204" pitchFamily="18" charset="0"/>
                  </a:rPr>
                  <m:t>)</m:t>
                </m:r>
              </m:oMath>
            </a14:m>
            <a:r>
              <a:t> then </a:t>
            </a:r>
            <a14:m>
              <m:oMath>
                <m:r>
                  <a:rPr xmlns:a="http://schemas.openxmlformats.org/drawingml/2006/main" sz="4450" i="1">
                    <a:solidFill>
                      <a:srgbClr val="000000"/>
                    </a:solidFill>
                    <a:latin typeface="Cambria Math" panose="02040503050406030204" pitchFamily="18" charset="0"/>
                  </a:rPr>
                  <m:t>u</m:t>
                </m:r>
              </m:oMath>
            </a14:m>
            <a:r>
              <a:t> is an ancestor of </a:t>
            </a:r>
            <a14:m>
              <m:oMath>
                <m:r>
                  <a:rPr xmlns:a="http://schemas.openxmlformats.org/drawingml/2006/main" sz="4200" i="1">
                    <a:solidFill>
                      <a:srgbClr val="000000"/>
                    </a:solidFill>
                    <a:latin typeface="Cambria Math" panose="02040503050406030204" pitchFamily="18" charset="0"/>
                  </a:rPr>
                  <m:t>v</m:t>
                </m:r>
              </m:oMath>
            </a14:m>
          </a:p>
          <a:p>
            <a:pPr lvl="1"/>
            <a:r>
              <a:t>There is a path from </a:t>
            </a:r>
            <a14:m>
              <m:oMath>
                <m:r>
                  <a:rPr xmlns:a="http://schemas.openxmlformats.org/drawingml/2006/main" sz="4450" i="1">
                    <a:solidFill>
                      <a:srgbClr val="000000"/>
                    </a:solidFill>
                    <a:latin typeface="Cambria Math" panose="02040503050406030204" pitchFamily="18" charset="0"/>
                  </a:rPr>
                  <m:t>u</m:t>
                </m:r>
              </m:oMath>
            </a14:m>
            <a:r>
              <a:t> to </a:t>
            </a:r>
            <a14:m>
              <m:oMath>
                <m:r>
                  <a:rPr xmlns:a="http://schemas.openxmlformats.org/drawingml/2006/main" sz="4200" i="1">
                    <a:solidFill>
                      <a:srgbClr val="000000"/>
                    </a:solidFill>
                    <a:latin typeface="Cambria Math" panose="02040503050406030204" pitchFamily="18" charset="0"/>
                  </a:rPr>
                  <m:t>v</m:t>
                </m:r>
              </m:oMath>
            </a14:m>
            <a:r>
              <a:t> in the tree</a:t>
            </a:r>
          </a:p>
          <a:p>
            <a:pPr lvl="1"/>
            <a:r>
              <a:t>The edge </a:t>
            </a:r>
            <a14:m>
              <m:oMath>
                <m:r>
                  <a:rPr xmlns:a="http://schemas.openxmlformats.org/drawingml/2006/main" sz="4050" i="1">
                    <a:solidFill>
                      <a:srgbClr val="000000"/>
                    </a:solidFill>
                    <a:latin typeface="Cambria Math" panose="02040503050406030204" pitchFamily="18" charset="0"/>
                  </a:rPr>
                  <m:t>(</m:t>
                </m:r>
                <m:r>
                  <a:rPr xmlns:a="http://schemas.openxmlformats.org/drawingml/2006/main" sz="4050" i="1">
                    <a:solidFill>
                      <a:srgbClr val="000000"/>
                    </a:solidFill>
                    <a:latin typeface="Cambria Math" panose="02040503050406030204" pitchFamily="18" charset="0"/>
                  </a:rPr>
                  <m:t>v</m:t>
                </m:r>
                <m:r>
                  <a:rPr xmlns:a="http://schemas.openxmlformats.org/drawingml/2006/main" sz="4050" i="1">
                    <a:solidFill>
                      <a:srgbClr val="000000"/>
                    </a:solidFill>
                    <a:latin typeface="Cambria Math" panose="02040503050406030204" pitchFamily="18" charset="0"/>
                  </a:rPr>
                  <m:t>,</m:t>
                </m:r>
                <m:r>
                  <a:rPr xmlns:a="http://schemas.openxmlformats.org/drawingml/2006/main" sz="4050" i="1">
                    <a:solidFill>
                      <a:srgbClr val="000000"/>
                    </a:solidFill>
                    <a:latin typeface="Cambria Math" panose="02040503050406030204" pitchFamily="18" charset="0"/>
                  </a:rPr>
                  <m:t>u</m:t>
                </m:r>
                <m:r>
                  <a:rPr xmlns:a="http://schemas.openxmlformats.org/drawingml/2006/main" sz="4050" i="1">
                    <a:solidFill>
                      <a:srgbClr val="000000"/>
                    </a:solidFill>
                    <a:latin typeface="Cambria Math" panose="02040503050406030204" pitchFamily="18" charset="0"/>
                  </a:rPr>
                  <m:t>)</m:t>
                </m:r>
              </m:oMath>
            </a14:m>
            <a:r>
              <a:t> closes a cycle</a:t>
            </a:r>
          </a:p>
          <a:p>
            <a:pPr lvl="2"/>
            <a:r>
              <a:t>from </a:t>
            </a:r>
            <a14:m>
              <m:oMath>
                <m:r>
                  <a:rPr xmlns:a="http://schemas.openxmlformats.org/drawingml/2006/main" sz="4450" i="1">
                    <a:solidFill>
                      <a:srgbClr val="000000"/>
                    </a:solidFill>
                    <a:latin typeface="Cambria Math" panose="02040503050406030204" pitchFamily="18" charset="0"/>
                  </a:rPr>
                  <m:t>u</m:t>
                </m:r>
              </m:oMath>
            </a14:m>
            <a:r>
              <a:t> to </a:t>
            </a:r>
            <a14:m>
              <m:oMath>
                <m:r>
                  <a:rPr xmlns:a="http://schemas.openxmlformats.org/drawingml/2006/main" sz="4200" i="1">
                    <a:solidFill>
                      <a:srgbClr val="000000"/>
                    </a:solidFill>
                    <a:latin typeface="Cambria Math" panose="02040503050406030204" pitchFamily="18" charset="0"/>
                  </a:rPr>
                  <m:t>v</m:t>
                </m:r>
              </m:oMath>
            </a14:m>
            <a:r>
              <a:t> back to </a:t>
            </a:r>
            <a14:m>
              <m:oMath>
                <m:r>
                  <a:rPr xmlns:a="http://schemas.openxmlformats.org/drawingml/2006/main" sz="4450" i="1">
                    <a:solidFill>
                      <a:srgbClr val="000000"/>
                    </a:solidFill>
                    <a:latin typeface="Cambria Math" panose="02040503050406030204" pitchFamily="18" charset="0"/>
                  </a:rPr>
                  <m:t>u</m:t>
                </m:r>
              </m:oMath>
            </a14:m>
          </a:p>
        </p:txBody>
      </p:sp>
      <p:pic>
        <p:nvPicPr>
          <p:cNvPr id="307" name="Image" descr="Image"/>
          <p:cNvPicPr>
            <a:picLocks noChangeAspect="1"/>
          </p:cNvPicPr>
          <p:nvPr/>
        </p:nvPicPr>
        <p:blipFill>
          <a:blip r:embed="rId2">
            <a:extLst/>
          </a:blip>
          <a:stretch>
            <a:fillRect/>
          </a:stretch>
        </p:blipFill>
        <p:spPr>
          <a:xfrm>
            <a:off x="7213018" y="4300735"/>
            <a:ext cx="4395365" cy="4716265"/>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9" name="Topological Sort"/>
          <p:cNvSpPr txBox="1"/>
          <p:nvPr>
            <p:ph type="title"/>
          </p:nvPr>
        </p:nvSpPr>
        <p:spPr>
          <a:prstGeom prst="rect">
            <a:avLst/>
          </a:prstGeom>
        </p:spPr>
        <p:txBody>
          <a:bodyPr/>
          <a:lstStyle/>
          <a:p>
            <a:pPr/>
            <a:r>
              <a:t>Topological Sort</a:t>
            </a:r>
          </a:p>
        </p:txBody>
      </p:sp>
      <p:sp>
        <p:nvSpPr>
          <p:cNvPr id="310" name="Proof: &quot; &quot;…"/>
          <p:cNvSpPr txBox="1"/>
          <p:nvPr>
            <p:ph type="body" idx="1"/>
          </p:nvPr>
        </p:nvSpPr>
        <p:spPr>
          <a:prstGeom prst="rect">
            <a:avLst/>
          </a:prstGeom>
        </p:spPr>
        <p:txBody>
          <a:bodyPr anchor="t"/>
          <a:lstStyle/>
          <a:p>
            <a:pPr/>
            <a:r>
              <a:t>Proof: "</a:t>
            </a:r>
            <a14:m>
              <m:oMath>
                <m:r>
                  <a:rPr xmlns:a="http://schemas.openxmlformats.org/drawingml/2006/main" sz="4400" i="1">
                    <a:solidFill>
                      <a:srgbClr val="000000"/>
                    </a:solidFill>
                    <a:latin typeface="Cambria Math" panose="02040503050406030204" pitchFamily="18" charset="0"/>
                  </a:rPr>
                  <m:t>⇐</m:t>
                </m:r>
              </m:oMath>
            </a14:m>
            <a:r>
              <a:t>"</a:t>
            </a:r>
          </a:p>
          <a:p>
            <a:pPr lvl="1"/>
            <a:r>
              <a:t>Suppose </a:t>
            </a:r>
            <a14:m>
              <m:oMath>
                <m:r>
                  <a:rPr xmlns:a="http://schemas.openxmlformats.org/drawingml/2006/main" sz="4150" i="1">
                    <a:solidFill>
                      <a:srgbClr val="000000"/>
                    </a:solidFill>
                    <a:latin typeface="Cambria Math" panose="02040503050406030204" pitchFamily="18" charset="0"/>
                  </a:rPr>
                  <m:t>G</m:t>
                </m:r>
              </m:oMath>
            </a14:m>
            <a:r>
              <a:t> has a cycle</a:t>
            </a:r>
          </a:p>
          <a:p>
            <a:pPr lvl="1"/>
            <a:r>
              <a:t>Let </a:t>
            </a:r>
            <a14:m>
              <m:oMath>
                <m:r>
                  <a:rPr xmlns:a="http://schemas.openxmlformats.org/drawingml/2006/main" sz="4450" i="1">
                    <a:solidFill>
                      <a:srgbClr val="000000"/>
                    </a:solidFill>
                    <a:latin typeface="Cambria Math" panose="02040503050406030204" pitchFamily="18" charset="0"/>
                  </a:rPr>
                  <m:t>u</m:t>
                </m:r>
              </m:oMath>
            </a14:m>
            <a:r>
              <a:t> be the first vertex in the cycle to be discovered</a:t>
            </a:r>
          </a:p>
        </p:txBody>
      </p:sp>
      <p:pic>
        <p:nvPicPr>
          <p:cNvPr id="311" name="Image" descr="Image"/>
          <p:cNvPicPr>
            <a:picLocks noChangeAspect="1"/>
          </p:cNvPicPr>
          <p:nvPr/>
        </p:nvPicPr>
        <p:blipFill>
          <a:blip r:embed="rId2">
            <a:extLst/>
          </a:blip>
          <a:stretch>
            <a:fillRect/>
          </a:stretch>
        </p:blipFill>
        <p:spPr>
          <a:xfrm>
            <a:off x="6502400" y="5144541"/>
            <a:ext cx="4138664" cy="4009332"/>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3" name="Topological Sort"/>
          <p:cNvSpPr txBox="1"/>
          <p:nvPr>
            <p:ph type="title"/>
          </p:nvPr>
        </p:nvSpPr>
        <p:spPr>
          <a:prstGeom prst="rect">
            <a:avLst/>
          </a:prstGeom>
        </p:spPr>
        <p:txBody>
          <a:bodyPr/>
          <a:lstStyle/>
          <a:p>
            <a:pPr/>
            <a:r>
              <a:t>Topological Sort</a:t>
            </a:r>
          </a:p>
        </p:txBody>
      </p:sp>
      <p:sp>
        <p:nvSpPr>
          <p:cNvPr id="314" name="All other vertices in the cycle are white and there is a white-path to the node   just in front of"/>
          <p:cNvSpPr txBox="1"/>
          <p:nvPr>
            <p:ph type="body" idx="1"/>
          </p:nvPr>
        </p:nvSpPr>
        <p:spPr>
          <a:prstGeom prst="rect">
            <a:avLst/>
          </a:prstGeom>
        </p:spPr>
        <p:txBody>
          <a:bodyPr anchor="t"/>
          <a:lstStyle/>
          <a:p>
            <a:pPr/>
            <a:r>
              <a:t>All other vertices in the cycle are white and there is a white-path to the node </a:t>
            </a:r>
            <a14:m>
              <m:oMath>
                <m:r>
                  <a:rPr xmlns:a="http://schemas.openxmlformats.org/drawingml/2006/main" sz="4200" i="1">
                    <a:solidFill>
                      <a:srgbClr val="000000"/>
                    </a:solidFill>
                    <a:latin typeface="Cambria Math" panose="02040503050406030204" pitchFamily="18" charset="0"/>
                  </a:rPr>
                  <m:t>v</m:t>
                </m:r>
              </m:oMath>
            </a14:m>
            <a:r>
              <a:t> just in front of </a:t>
            </a:r>
            <a14:m>
              <m:oMath>
                <m:r>
                  <a:rPr xmlns:a="http://schemas.openxmlformats.org/drawingml/2006/main" sz="4450" i="1">
                    <a:solidFill>
                      <a:srgbClr val="000000"/>
                    </a:solidFill>
                    <a:latin typeface="Cambria Math" panose="02040503050406030204" pitchFamily="18" charset="0"/>
                  </a:rPr>
                  <m:t>u</m:t>
                </m:r>
              </m:oMath>
            </a14:m>
          </a:p>
        </p:txBody>
      </p:sp>
      <p:pic>
        <p:nvPicPr>
          <p:cNvPr id="315" name="Image" descr="Image"/>
          <p:cNvPicPr>
            <a:picLocks noChangeAspect="1"/>
          </p:cNvPicPr>
          <p:nvPr/>
        </p:nvPicPr>
        <p:blipFill>
          <a:blip r:embed="rId2">
            <a:extLst/>
          </a:blip>
          <a:stretch>
            <a:fillRect/>
          </a:stretch>
        </p:blipFill>
        <p:spPr>
          <a:xfrm>
            <a:off x="4439648" y="4177456"/>
            <a:ext cx="4379504" cy="4242644"/>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7" name="Topological Sort"/>
          <p:cNvSpPr txBox="1"/>
          <p:nvPr>
            <p:ph type="title"/>
          </p:nvPr>
        </p:nvSpPr>
        <p:spPr>
          <a:prstGeom prst="rect">
            <a:avLst/>
          </a:prstGeom>
        </p:spPr>
        <p:txBody>
          <a:bodyPr/>
          <a:lstStyle/>
          <a:p>
            <a:pPr/>
            <a:r>
              <a:t>Topological Sort</a:t>
            </a:r>
          </a:p>
        </p:txBody>
      </p:sp>
      <p:sp>
        <p:nvSpPr>
          <p:cNvPr id="318" name="By the white-path theorem:…"/>
          <p:cNvSpPr txBox="1"/>
          <p:nvPr>
            <p:ph type="body" idx="1"/>
          </p:nvPr>
        </p:nvSpPr>
        <p:spPr>
          <a:prstGeom prst="rect">
            <a:avLst/>
          </a:prstGeom>
        </p:spPr>
        <p:txBody>
          <a:bodyPr anchor="t"/>
          <a:lstStyle/>
          <a:p>
            <a:pPr/>
            <a:r>
              <a:t>By the white-path theorem:</a:t>
            </a:r>
          </a:p>
          <a:p>
            <a:pPr lvl="1"/>
            <a:r>
              <a:t>We will discover </a:t>
            </a:r>
            <a14:m>
              <m:oMath>
                <m:r>
                  <a:rPr xmlns:a="http://schemas.openxmlformats.org/drawingml/2006/main" sz="4200" i="1">
                    <a:solidFill>
                      <a:srgbClr val="000000"/>
                    </a:solidFill>
                    <a:latin typeface="Cambria Math" panose="02040503050406030204" pitchFamily="18" charset="0"/>
                  </a:rPr>
                  <m:t>v</m:t>
                </m:r>
              </m:oMath>
            </a14:m>
            <a:r>
              <a:t> from </a:t>
            </a:r>
            <a14:m>
              <m:oMath>
                <m:r>
                  <a:rPr xmlns:a="http://schemas.openxmlformats.org/drawingml/2006/main" sz="4450" i="1">
                    <a:solidFill>
                      <a:srgbClr val="000000"/>
                    </a:solidFill>
                    <a:latin typeface="Cambria Math" panose="02040503050406030204" pitchFamily="18" charset="0"/>
                  </a:rPr>
                  <m:t>u</m:t>
                </m:r>
              </m:oMath>
            </a14:m>
          </a:p>
          <a:p>
            <a:pPr lvl="2"/>
            <a:r>
              <a:t>(Though not necessarily through the cycle since there might be more cycles) </a:t>
            </a:r>
          </a:p>
          <a:p>
            <a:pPr lvl="1"/>
            <a:r>
              <a:t>Thus, </a:t>
            </a:r>
            <a14:m>
              <m:oMath>
                <m:r>
                  <a:rPr xmlns:a="http://schemas.openxmlformats.org/drawingml/2006/main" sz="4050" i="1">
                    <a:solidFill>
                      <a:srgbClr val="000000"/>
                    </a:solidFill>
                    <a:latin typeface="Cambria Math" panose="02040503050406030204" pitchFamily="18" charset="0"/>
                  </a:rPr>
                  <m:t>(</m:t>
                </m:r>
                <m:r>
                  <a:rPr xmlns:a="http://schemas.openxmlformats.org/drawingml/2006/main" sz="4050" i="1">
                    <a:solidFill>
                      <a:srgbClr val="000000"/>
                    </a:solidFill>
                    <a:latin typeface="Cambria Math" panose="02040503050406030204" pitchFamily="18" charset="0"/>
                  </a:rPr>
                  <m:t>v</m:t>
                </m:r>
                <m:r>
                  <a:rPr xmlns:a="http://schemas.openxmlformats.org/drawingml/2006/main" sz="4050" i="1">
                    <a:solidFill>
                      <a:srgbClr val="000000"/>
                    </a:solidFill>
                    <a:latin typeface="Cambria Math" panose="02040503050406030204" pitchFamily="18" charset="0"/>
                  </a:rPr>
                  <m:t>,</m:t>
                </m:r>
                <m:r>
                  <a:rPr xmlns:a="http://schemas.openxmlformats.org/drawingml/2006/main" sz="4050" i="1">
                    <a:solidFill>
                      <a:srgbClr val="000000"/>
                    </a:solidFill>
                    <a:latin typeface="Cambria Math" panose="02040503050406030204" pitchFamily="18" charset="0"/>
                  </a:rPr>
                  <m:t>u</m:t>
                </m:r>
                <m:r>
                  <a:rPr xmlns:a="http://schemas.openxmlformats.org/drawingml/2006/main" sz="4050" i="1">
                    <a:solidFill>
                      <a:srgbClr val="000000"/>
                    </a:solidFill>
                    <a:latin typeface="Cambria Math" panose="02040503050406030204" pitchFamily="18" charset="0"/>
                  </a:rPr>
                  <m:t>)</m:t>
                </m:r>
              </m:oMath>
            </a14:m>
            <a:r>
              <a:t> is a back edge</a:t>
            </a:r>
          </a:p>
        </p:txBody>
      </p:sp>
      <p:pic>
        <p:nvPicPr>
          <p:cNvPr id="319" name="Image" descr="Image"/>
          <p:cNvPicPr>
            <a:picLocks noChangeAspect="1"/>
          </p:cNvPicPr>
          <p:nvPr/>
        </p:nvPicPr>
        <p:blipFill>
          <a:blip r:embed="rId2">
            <a:extLst/>
          </a:blip>
          <a:stretch>
            <a:fillRect/>
          </a:stretch>
        </p:blipFill>
        <p:spPr>
          <a:xfrm>
            <a:off x="7789948" y="5538837"/>
            <a:ext cx="3241505" cy="3478163"/>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1" name="Topological Sort"/>
          <p:cNvSpPr txBox="1"/>
          <p:nvPr>
            <p:ph type="title"/>
          </p:nvPr>
        </p:nvSpPr>
        <p:spPr>
          <a:prstGeom prst="rect">
            <a:avLst/>
          </a:prstGeom>
        </p:spPr>
        <p:txBody>
          <a:bodyPr/>
          <a:lstStyle/>
          <a:p>
            <a:pPr/>
            <a:r>
              <a:t>Topological Sort</a:t>
            </a:r>
          </a:p>
        </p:txBody>
      </p:sp>
      <p:sp>
        <p:nvSpPr>
          <p:cNvPr id="322" name="Theorem: DFS gives a topological sort or discovers a cycle…"/>
          <p:cNvSpPr txBox="1"/>
          <p:nvPr>
            <p:ph type="body" idx="1"/>
          </p:nvPr>
        </p:nvSpPr>
        <p:spPr>
          <a:prstGeom prst="rect">
            <a:avLst/>
          </a:prstGeom>
        </p:spPr>
        <p:txBody>
          <a:bodyPr anchor="t"/>
          <a:lstStyle/>
          <a:p>
            <a:pPr/>
            <a:r>
              <a:t>Theorem: DFS gives a topological sort or discovers a cycle</a:t>
            </a:r>
          </a:p>
          <a:p>
            <a:pPr/>
            <a:r>
              <a:t>Proof:  </a:t>
            </a:r>
          </a:p>
          <a:p>
            <a:pPr lvl="1"/>
            <a:r>
              <a:t>Need to show: </a:t>
            </a:r>
          </a:p>
          <a:p>
            <a:pPr lvl="2"/>
            <a:r>
              <a:t>If DFS does not discover a cycle, then for each edge </a:t>
            </a:r>
            <a14:m>
              <m:oMath>
                <m:r>
                  <a:rPr xmlns:a="http://schemas.openxmlformats.org/drawingml/2006/main" sz="4050" i="1">
                    <a:solidFill>
                      <a:srgbClr val="000000"/>
                    </a:solidFill>
                    <a:latin typeface="Cambria Math" panose="02040503050406030204" pitchFamily="18" charset="0"/>
                  </a:rPr>
                  <m:t>(</m:t>
                </m:r>
                <m:r>
                  <a:rPr xmlns:a="http://schemas.openxmlformats.org/drawingml/2006/main" sz="4050" i="1">
                    <a:solidFill>
                      <a:srgbClr val="000000"/>
                    </a:solidFill>
                    <a:latin typeface="Cambria Math" panose="02040503050406030204" pitchFamily="18" charset="0"/>
                  </a:rPr>
                  <m:t>u</m:t>
                </m:r>
                <m:r>
                  <a:rPr xmlns:a="http://schemas.openxmlformats.org/drawingml/2006/main" sz="4050" i="1">
                    <a:solidFill>
                      <a:srgbClr val="000000"/>
                    </a:solidFill>
                    <a:latin typeface="Cambria Math" panose="02040503050406030204" pitchFamily="18" charset="0"/>
                  </a:rPr>
                  <m:t>,</m:t>
                </m:r>
                <m:r>
                  <a:rPr xmlns:a="http://schemas.openxmlformats.org/drawingml/2006/main" sz="4050" i="1">
                    <a:solidFill>
                      <a:srgbClr val="000000"/>
                    </a:solidFill>
                    <a:latin typeface="Cambria Math" panose="02040503050406030204" pitchFamily="18" charset="0"/>
                  </a:rPr>
                  <m:t>v</m:t>
                </m:r>
                <m:r>
                  <a:rPr xmlns:a="http://schemas.openxmlformats.org/drawingml/2006/main" sz="4050" i="1">
                    <a:solidFill>
                      <a:srgbClr val="000000"/>
                    </a:solidFill>
                    <a:latin typeface="Cambria Math" panose="02040503050406030204" pitchFamily="18" charset="0"/>
                  </a:rPr>
                  <m:t>)</m:t>
                </m:r>
              </m:oMath>
            </a14:m>
            <a:r>
              <a:t>, we have </a:t>
            </a:r>
            <a14:m>
              <m:oMath>
                <m:r>
                  <a:rPr xmlns:a="http://schemas.openxmlformats.org/drawingml/2006/main" sz="3750" i="1">
                    <a:solidFill>
                      <a:srgbClr val="000000"/>
                    </a:solidFill>
                    <a:latin typeface="Cambria Math" panose="02040503050406030204" pitchFamily="18" charset="0"/>
                  </a:rPr>
                  <m:t>u</m:t>
                </m:r>
                <m:r>
                  <a:rPr xmlns:a="http://schemas.openxmlformats.org/drawingml/2006/main" sz="3750" i="1">
                    <a:solidFill>
                      <a:srgbClr val="000000"/>
                    </a:solidFill>
                    <a:latin typeface="Cambria Math" panose="02040503050406030204" pitchFamily="18" charset="0"/>
                  </a:rPr>
                  <m:t>.</m:t>
                </m:r>
                <m:r>
                  <a:rPr xmlns:a="http://schemas.openxmlformats.org/drawingml/2006/main" sz="3750" i="1">
                    <a:solidFill>
                      <a:srgbClr val="000000"/>
                    </a:solidFill>
                    <a:latin typeface="Cambria Math" panose="02040503050406030204" pitchFamily="18" charset="0"/>
                  </a:rPr>
                  <m:t>f</m:t>
                </m:r>
                <m:r>
                  <a:rPr xmlns:a="http://schemas.openxmlformats.org/drawingml/2006/main" sz="3750" i="1">
                    <a:solidFill>
                      <a:srgbClr val="000000"/>
                    </a:solidFill>
                    <a:latin typeface="Cambria Math" panose="02040503050406030204" pitchFamily="18" charset="0"/>
                  </a:rPr>
                  <m:t>&gt;</m:t>
                </m:r>
                <m:r>
                  <a:rPr xmlns:a="http://schemas.openxmlformats.org/drawingml/2006/main" sz="3750" i="1">
                    <a:solidFill>
                      <a:srgbClr val="000000"/>
                    </a:solidFill>
                    <a:latin typeface="Cambria Math" panose="02040503050406030204" pitchFamily="18" charset="0"/>
                  </a:rPr>
                  <m:t>v</m:t>
                </m:r>
                <m:r>
                  <a:rPr xmlns:a="http://schemas.openxmlformats.org/drawingml/2006/main" sz="3750" i="1">
                    <a:solidFill>
                      <a:srgbClr val="000000"/>
                    </a:solidFill>
                    <a:latin typeface="Cambria Math" panose="02040503050406030204" pitchFamily="18" charset="0"/>
                  </a:rPr>
                  <m:t>.</m:t>
                </m:r>
                <m:r>
                  <a:rPr xmlns:a="http://schemas.openxmlformats.org/drawingml/2006/main" sz="3750" i="1">
                    <a:solidFill>
                      <a:srgbClr val="000000"/>
                    </a:solidFill>
                    <a:latin typeface="Cambria Math" panose="02040503050406030204" pitchFamily="18" charset="0"/>
                  </a:rPr>
                  <m:t>f</m:t>
                </m:r>
              </m:oMath>
            </a14:m>
            <a:r>
              <a:t> </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 name="Topological Sort"/>
          <p:cNvSpPr txBox="1"/>
          <p:nvPr>
            <p:ph type="title"/>
          </p:nvPr>
        </p:nvSpPr>
        <p:spPr>
          <a:prstGeom prst="rect">
            <a:avLst/>
          </a:prstGeom>
        </p:spPr>
        <p:txBody>
          <a:bodyPr/>
          <a:lstStyle/>
          <a:p>
            <a:pPr/>
            <a:r>
              <a:t>Topological Sort</a:t>
            </a:r>
          </a:p>
        </p:txBody>
      </p:sp>
      <p:sp>
        <p:nvSpPr>
          <p:cNvPr id="129" name="Start in A…"/>
          <p:cNvSpPr txBox="1"/>
          <p:nvPr>
            <p:ph type="body" sz="quarter" idx="1"/>
          </p:nvPr>
        </p:nvSpPr>
        <p:spPr>
          <a:xfrm>
            <a:off x="952500" y="2590800"/>
            <a:ext cx="3567795" cy="6286500"/>
          </a:xfrm>
          <a:prstGeom prst="rect">
            <a:avLst/>
          </a:prstGeom>
        </p:spPr>
        <p:txBody>
          <a:bodyPr anchor="t"/>
          <a:lstStyle/>
          <a:p>
            <a:pPr/>
            <a:r>
              <a:t>Start in A</a:t>
            </a:r>
          </a:p>
          <a:p>
            <a:pPr lvl="1"/>
            <a:r>
              <a:t>Order adjacency lists alphabetically</a:t>
            </a:r>
          </a:p>
        </p:txBody>
      </p:sp>
      <p:pic>
        <p:nvPicPr>
          <p:cNvPr id="130" name="Image" descr="Image"/>
          <p:cNvPicPr>
            <a:picLocks noChangeAspect="1"/>
          </p:cNvPicPr>
          <p:nvPr/>
        </p:nvPicPr>
        <p:blipFill>
          <a:blip r:embed="rId2">
            <a:extLst/>
          </a:blip>
          <a:stretch>
            <a:fillRect/>
          </a:stretch>
        </p:blipFill>
        <p:spPr>
          <a:xfrm>
            <a:off x="6884058" y="3251200"/>
            <a:ext cx="3568701" cy="3251200"/>
          </a:xfrm>
          <a:prstGeom prst="rect">
            <a:avLst/>
          </a:prstGeom>
          <a:ln w="12700">
            <a:miter lim="400000"/>
          </a:ln>
        </p:spPr>
      </p:pic>
      <p:sp>
        <p:nvSpPr>
          <p:cNvPr id="131" name="A: B,C…"/>
          <p:cNvSpPr txBox="1"/>
          <p:nvPr/>
        </p:nvSpPr>
        <p:spPr>
          <a:xfrm>
            <a:off x="2603585" y="5734050"/>
            <a:ext cx="1333699" cy="27305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r>
              <a:t>A: B,C</a:t>
            </a:r>
          </a:p>
          <a:p>
            <a:pPr/>
            <a:r>
              <a:t>B: H</a:t>
            </a:r>
          </a:p>
          <a:p>
            <a:pPr/>
            <a:r>
              <a:t>C: E,F,H</a:t>
            </a:r>
          </a:p>
          <a:p>
            <a:pPr/>
            <a:r>
              <a:t>D: A,G</a:t>
            </a:r>
          </a:p>
          <a:p>
            <a:pPr/>
            <a:r>
              <a:t>E: F</a:t>
            </a:r>
          </a:p>
          <a:p>
            <a:pPr/>
            <a:r>
              <a:t>F: I</a:t>
            </a:r>
          </a:p>
          <a:p>
            <a:pPr/>
            <a:r>
              <a:t>G: C</a:t>
            </a:r>
          </a:p>
          <a:p>
            <a:pPr/>
            <a:r>
              <a:t>H: </a:t>
            </a:r>
          </a:p>
          <a:p>
            <a:pPr/>
            <a:r>
              <a:t>I: D</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4" name="Topological Sort"/>
          <p:cNvSpPr txBox="1"/>
          <p:nvPr>
            <p:ph type="title"/>
          </p:nvPr>
        </p:nvSpPr>
        <p:spPr>
          <a:prstGeom prst="rect">
            <a:avLst/>
          </a:prstGeom>
        </p:spPr>
        <p:txBody>
          <a:bodyPr/>
          <a:lstStyle/>
          <a:p>
            <a:pPr/>
            <a:r>
              <a:t>Topological Sort</a:t>
            </a:r>
          </a:p>
        </p:txBody>
      </p:sp>
      <p:sp>
        <p:nvSpPr>
          <p:cNvPr id="325" name="Proof:…"/>
          <p:cNvSpPr txBox="1"/>
          <p:nvPr>
            <p:ph type="body" idx="1"/>
          </p:nvPr>
        </p:nvSpPr>
        <p:spPr>
          <a:prstGeom prst="rect">
            <a:avLst/>
          </a:prstGeom>
        </p:spPr>
        <p:txBody>
          <a:bodyPr anchor="t"/>
          <a:lstStyle/>
          <a:p>
            <a:pPr/>
            <a:r>
              <a:t>Proof: </a:t>
            </a:r>
          </a:p>
          <a:p>
            <a:pPr lvl="1"/>
            <a:r>
              <a:t>At the time that we are first looking at </a:t>
            </a:r>
            <a14:m>
              <m:oMath>
                <m:r>
                  <a:rPr xmlns:a="http://schemas.openxmlformats.org/drawingml/2006/main" sz="4050" i="1">
                    <a:solidFill>
                      <a:srgbClr val="000000"/>
                    </a:solidFill>
                    <a:latin typeface="Cambria Math" panose="02040503050406030204" pitchFamily="18" charset="0"/>
                  </a:rPr>
                  <m:t>(</m:t>
                </m:r>
                <m:r>
                  <a:rPr xmlns:a="http://schemas.openxmlformats.org/drawingml/2006/main" sz="4050" i="1">
                    <a:solidFill>
                      <a:srgbClr val="000000"/>
                    </a:solidFill>
                    <a:latin typeface="Cambria Math" panose="02040503050406030204" pitchFamily="18" charset="0"/>
                  </a:rPr>
                  <m:t>u</m:t>
                </m:r>
                <m:r>
                  <a:rPr xmlns:a="http://schemas.openxmlformats.org/drawingml/2006/main" sz="4050" i="1">
                    <a:solidFill>
                      <a:srgbClr val="000000"/>
                    </a:solidFill>
                    <a:latin typeface="Cambria Math" panose="02040503050406030204" pitchFamily="18" charset="0"/>
                  </a:rPr>
                  <m:t>,</m:t>
                </m:r>
                <m:r>
                  <a:rPr xmlns:a="http://schemas.openxmlformats.org/drawingml/2006/main" sz="4050" i="1">
                    <a:solidFill>
                      <a:srgbClr val="000000"/>
                    </a:solidFill>
                    <a:latin typeface="Cambria Math" panose="02040503050406030204" pitchFamily="18" charset="0"/>
                  </a:rPr>
                  <m:t>v</m:t>
                </m:r>
                <m:r>
                  <a:rPr xmlns:a="http://schemas.openxmlformats.org/drawingml/2006/main" sz="4050" i="1">
                    <a:solidFill>
                      <a:srgbClr val="000000"/>
                    </a:solidFill>
                    <a:latin typeface="Cambria Math" panose="02040503050406030204" pitchFamily="18" charset="0"/>
                  </a:rPr>
                  <m:t>)</m:t>
                </m:r>
              </m:oMath>
            </a14:m>
            <a:r>
              <a:t>:</a:t>
            </a:r>
          </a:p>
          <a:p>
            <a:pPr lvl="2"/>
            <a14:m>
              <m:oMath>
                <m:r>
                  <a:rPr xmlns:a="http://schemas.openxmlformats.org/drawingml/2006/main" sz="4200" i="1">
                    <a:solidFill>
                      <a:srgbClr val="000000"/>
                    </a:solidFill>
                    <a:latin typeface="Cambria Math" panose="02040503050406030204" pitchFamily="18" charset="0"/>
                  </a:rPr>
                  <m:t>v</m:t>
                </m:r>
              </m:oMath>
            </a14:m>
            <a:r>
              <a:t> cannot be gray, because then we would have a back-edge</a:t>
            </a: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7" name="Topological Sort"/>
          <p:cNvSpPr txBox="1"/>
          <p:nvPr>
            <p:ph type="title"/>
          </p:nvPr>
        </p:nvSpPr>
        <p:spPr>
          <a:prstGeom prst="rect">
            <a:avLst/>
          </a:prstGeom>
        </p:spPr>
        <p:txBody>
          <a:bodyPr/>
          <a:lstStyle/>
          <a:p>
            <a:pPr/>
            <a:r>
              <a:t>Topological Sort</a:t>
            </a:r>
          </a:p>
        </p:txBody>
      </p:sp>
      <p:sp>
        <p:nvSpPr>
          <p:cNvPr id="328" name="At the time that we are first looking at  :…"/>
          <p:cNvSpPr txBox="1"/>
          <p:nvPr>
            <p:ph type="body" idx="1"/>
          </p:nvPr>
        </p:nvSpPr>
        <p:spPr>
          <a:prstGeom prst="rect">
            <a:avLst/>
          </a:prstGeom>
        </p:spPr>
        <p:txBody>
          <a:bodyPr anchor="t"/>
          <a:lstStyle/>
          <a:p>
            <a:pPr/>
            <a:r>
              <a:t>At the time that we are first looking at </a:t>
            </a:r>
            <a14:m>
              <m:oMath>
                <m:r>
                  <a:rPr xmlns:a="http://schemas.openxmlformats.org/drawingml/2006/main" sz="4050" i="1">
                    <a:solidFill>
                      <a:srgbClr val="000000"/>
                    </a:solidFill>
                    <a:latin typeface="Cambria Math" panose="02040503050406030204" pitchFamily="18" charset="0"/>
                  </a:rPr>
                  <m:t>(</m:t>
                </m:r>
                <m:r>
                  <a:rPr xmlns:a="http://schemas.openxmlformats.org/drawingml/2006/main" sz="4050" i="1">
                    <a:solidFill>
                      <a:srgbClr val="000000"/>
                    </a:solidFill>
                    <a:latin typeface="Cambria Math" panose="02040503050406030204" pitchFamily="18" charset="0"/>
                  </a:rPr>
                  <m:t>u</m:t>
                </m:r>
                <m:r>
                  <a:rPr xmlns:a="http://schemas.openxmlformats.org/drawingml/2006/main" sz="4050" i="1">
                    <a:solidFill>
                      <a:srgbClr val="000000"/>
                    </a:solidFill>
                    <a:latin typeface="Cambria Math" panose="02040503050406030204" pitchFamily="18" charset="0"/>
                  </a:rPr>
                  <m:t>,</m:t>
                </m:r>
                <m:r>
                  <a:rPr xmlns:a="http://schemas.openxmlformats.org/drawingml/2006/main" sz="4050" i="1">
                    <a:solidFill>
                      <a:srgbClr val="000000"/>
                    </a:solidFill>
                    <a:latin typeface="Cambria Math" panose="02040503050406030204" pitchFamily="18" charset="0"/>
                  </a:rPr>
                  <m:t>v</m:t>
                </m:r>
                <m:r>
                  <a:rPr xmlns:a="http://schemas.openxmlformats.org/drawingml/2006/main" sz="4050" i="1">
                    <a:solidFill>
                      <a:srgbClr val="000000"/>
                    </a:solidFill>
                    <a:latin typeface="Cambria Math" panose="02040503050406030204" pitchFamily="18" charset="0"/>
                  </a:rPr>
                  <m:t>)</m:t>
                </m:r>
              </m:oMath>
            </a14:m>
            <a:r>
              <a:t>:</a:t>
            </a:r>
          </a:p>
          <a:p>
            <a:pPr lvl="1"/>
            <a:r>
              <a:t>If </a:t>
            </a:r>
            <a14:m>
              <m:oMath>
                <m:r>
                  <a:rPr xmlns:a="http://schemas.openxmlformats.org/drawingml/2006/main" sz="4200" i="1">
                    <a:solidFill>
                      <a:srgbClr val="000000"/>
                    </a:solidFill>
                    <a:latin typeface="Cambria Math" panose="02040503050406030204" pitchFamily="18" charset="0"/>
                  </a:rPr>
                  <m:t>v</m:t>
                </m:r>
              </m:oMath>
            </a14:m>
            <a:r>
              <a:t> is white:</a:t>
            </a:r>
          </a:p>
          <a:p>
            <a:pPr lvl="2"/>
            <a:r>
              <a:t>Then by the white path theorem, </a:t>
            </a:r>
            <a14:m>
              <m:oMath>
                <m:r>
                  <a:rPr xmlns:a="http://schemas.openxmlformats.org/drawingml/2006/main" sz="4450" i="1">
                    <a:solidFill>
                      <a:srgbClr val="000000"/>
                    </a:solidFill>
                    <a:latin typeface="Cambria Math" panose="02040503050406030204" pitchFamily="18" charset="0"/>
                  </a:rPr>
                  <m:t>u</m:t>
                </m:r>
              </m:oMath>
            </a14:m>
            <a:r>
              <a:t> becomes an ancestor of </a:t>
            </a:r>
            <a14:m>
              <m:oMath>
                <m:r>
                  <a:rPr xmlns:a="http://schemas.openxmlformats.org/drawingml/2006/main" sz="4200" i="1">
                    <a:solidFill>
                      <a:srgbClr val="000000"/>
                    </a:solidFill>
                    <a:latin typeface="Cambria Math" panose="02040503050406030204" pitchFamily="18" charset="0"/>
                  </a:rPr>
                  <m:t>v</m:t>
                </m:r>
              </m:oMath>
            </a14:m>
          </a:p>
          <a:p>
            <a:pPr lvl="2"/>
            <a:r>
              <a:t>By the parenthesis theorem </a:t>
            </a:r>
            <a14:m>
              <m:oMath>
                <m:r>
                  <a:rPr xmlns:a="http://schemas.openxmlformats.org/drawingml/2006/main" sz="3700" i="1">
                    <a:solidFill>
                      <a:srgbClr val="000000"/>
                    </a:solidFill>
                    <a:latin typeface="Cambria Math" panose="02040503050406030204" pitchFamily="18" charset="0"/>
                  </a:rPr>
                  <m:t>v</m:t>
                </m:r>
                <m:r>
                  <a:rPr xmlns:a="http://schemas.openxmlformats.org/drawingml/2006/main" sz="3700" i="1">
                    <a:solidFill>
                      <a:srgbClr val="000000"/>
                    </a:solidFill>
                    <a:latin typeface="Cambria Math" panose="02040503050406030204" pitchFamily="18" charset="0"/>
                  </a:rPr>
                  <m:t>.</m:t>
                </m:r>
                <m:r>
                  <a:rPr xmlns:a="http://schemas.openxmlformats.org/drawingml/2006/main" sz="3700" i="1">
                    <a:solidFill>
                      <a:srgbClr val="000000"/>
                    </a:solidFill>
                    <a:latin typeface="Cambria Math" panose="02040503050406030204" pitchFamily="18" charset="0"/>
                  </a:rPr>
                  <m:t>f</m:t>
                </m:r>
                <m:r>
                  <a:rPr xmlns:a="http://schemas.openxmlformats.org/drawingml/2006/main" sz="3700" i="1">
                    <a:solidFill>
                      <a:srgbClr val="000000"/>
                    </a:solidFill>
                    <a:latin typeface="Cambria Math" panose="02040503050406030204" pitchFamily="18" charset="0"/>
                  </a:rPr>
                  <m:t>&lt;</m:t>
                </m:r>
                <m:r>
                  <a:rPr xmlns:a="http://schemas.openxmlformats.org/drawingml/2006/main" sz="3700" i="1">
                    <a:solidFill>
                      <a:srgbClr val="000000"/>
                    </a:solidFill>
                    <a:latin typeface="Cambria Math" panose="02040503050406030204" pitchFamily="18" charset="0"/>
                  </a:rPr>
                  <m:t>u</m:t>
                </m:r>
                <m:r>
                  <a:rPr xmlns:a="http://schemas.openxmlformats.org/drawingml/2006/main" sz="3700" i="1">
                    <a:solidFill>
                      <a:srgbClr val="000000"/>
                    </a:solidFill>
                    <a:latin typeface="Cambria Math" panose="02040503050406030204" pitchFamily="18" charset="0"/>
                  </a:rPr>
                  <m:t>.</m:t>
                </m:r>
                <m:r>
                  <a:rPr xmlns:a="http://schemas.openxmlformats.org/drawingml/2006/main" sz="3700" i="1">
                    <a:solidFill>
                      <a:srgbClr val="000000"/>
                    </a:solidFill>
                    <a:latin typeface="Cambria Math" panose="02040503050406030204" pitchFamily="18" charset="0"/>
                  </a:rPr>
                  <m:t>f</m:t>
                </m:r>
              </m:oMath>
            </a14:m>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0" name="Topological Sort"/>
          <p:cNvSpPr txBox="1"/>
          <p:nvPr>
            <p:ph type="title"/>
          </p:nvPr>
        </p:nvSpPr>
        <p:spPr>
          <a:prstGeom prst="rect">
            <a:avLst/>
          </a:prstGeom>
        </p:spPr>
        <p:txBody>
          <a:bodyPr/>
          <a:lstStyle/>
          <a:p>
            <a:pPr/>
            <a:r>
              <a:t>Topological Sort</a:t>
            </a:r>
          </a:p>
        </p:txBody>
      </p:sp>
      <p:sp>
        <p:nvSpPr>
          <p:cNvPr id="331" name="Proof:…"/>
          <p:cNvSpPr txBox="1"/>
          <p:nvPr>
            <p:ph type="body" idx="1"/>
          </p:nvPr>
        </p:nvSpPr>
        <p:spPr>
          <a:prstGeom prst="rect">
            <a:avLst/>
          </a:prstGeom>
        </p:spPr>
        <p:txBody>
          <a:bodyPr anchor="t"/>
          <a:lstStyle/>
          <a:p>
            <a:pPr/>
            <a:r>
              <a:t>Proof: </a:t>
            </a:r>
          </a:p>
          <a:p>
            <a:pPr lvl="1"/>
            <a:r>
              <a:t>At the time that we are first looking at </a:t>
            </a:r>
            <a14:m>
              <m:oMath>
                <m:r>
                  <a:rPr xmlns:a="http://schemas.openxmlformats.org/drawingml/2006/main" sz="4050" i="1">
                    <a:solidFill>
                      <a:srgbClr val="000000"/>
                    </a:solidFill>
                    <a:latin typeface="Cambria Math" panose="02040503050406030204" pitchFamily="18" charset="0"/>
                  </a:rPr>
                  <m:t>(</m:t>
                </m:r>
                <m:r>
                  <a:rPr xmlns:a="http://schemas.openxmlformats.org/drawingml/2006/main" sz="4050" i="1">
                    <a:solidFill>
                      <a:srgbClr val="000000"/>
                    </a:solidFill>
                    <a:latin typeface="Cambria Math" panose="02040503050406030204" pitchFamily="18" charset="0"/>
                  </a:rPr>
                  <m:t>u</m:t>
                </m:r>
                <m:r>
                  <a:rPr xmlns:a="http://schemas.openxmlformats.org/drawingml/2006/main" sz="4050" i="1">
                    <a:solidFill>
                      <a:srgbClr val="000000"/>
                    </a:solidFill>
                    <a:latin typeface="Cambria Math" panose="02040503050406030204" pitchFamily="18" charset="0"/>
                  </a:rPr>
                  <m:t>,</m:t>
                </m:r>
                <m:r>
                  <a:rPr xmlns:a="http://schemas.openxmlformats.org/drawingml/2006/main" sz="4050" i="1">
                    <a:solidFill>
                      <a:srgbClr val="000000"/>
                    </a:solidFill>
                    <a:latin typeface="Cambria Math" panose="02040503050406030204" pitchFamily="18" charset="0"/>
                  </a:rPr>
                  <m:t>v</m:t>
                </m:r>
                <m:r>
                  <a:rPr xmlns:a="http://schemas.openxmlformats.org/drawingml/2006/main" sz="4050" i="1">
                    <a:solidFill>
                      <a:srgbClr val="000000"/>
                    </a:solidFill>
                    <a:latin typeface="Cambria Math" panose="02040503050406030204" pitchFamily="18" charset="0"/>
                  </a:rPr>
                  <m:t>)</m:t>
                </m:r>
              </m:oMath>
            </a14:m>
            <a:r>
              <a:t>:</a:t>
            </a:r>
          </a:p>
          <a:p>
            <a:pPr lvl="2"/>
            <a:r>
              <a:t>If </a:t>
            </a:r>
            <a14:m>
              <m:oMath>
                <m:r>
                  <a:rPr xmlns:a="http://schemas.openxmlformats.org/drawingml/2006/main" sz="4200" i="1">
                    <a:solidFill>
                      <a:srgbClr val="000000"/>
                    </a:solidFill>
                    <a:latin typeface="Cambria Math" panose="02040503050406030204" pitchFamily="18" charset="0"/>
                  </a:rPr>
                  <m:t>v</m:t>
                </m:r>
              </m:oMath>
            </a14:m>
            <a:r>
              <a:t> is black, then </a:t>
            </a:r>
            <a14:m>
              <m:oMath>
                <m:r>
                  <a:rPr xmlns:a="http://schemas.openxmlformats.org/drawingml/2006/main" sz="4450" i="1">
                    <a:solidFill>
                      <a:srgbClr val="000000"/>
                    </a:solidFill>
                    <a:latin typeface="Cambria Math" panose="02040503050406030204" pitchFamily="18" charset="0"/>
                  </a:rPr>
                  <m:t>u</m:t>
                </m:r>
              </m:oMath>
            </a14:m>
            <a:r>
              <a:t> is still be visited, so</a:t>
            </a:r>
          </a:p>
          <a:p>
            <a:pPr lvl="2"/>
            <a14:m>
              <m:oMath>
                <m:r>
                  <a:rPr xmlns:a="http://schemas.openxmlformats.org/drawingml/2006/main" sz="4450" i="1">
                    <a:solidFill>
                      <a:srgbClr val="000000"/>
                    </a:solidFill>
                    <a:latin typeface="Cambria Math" panose="02040503050406030204" pitchFamily="18" charset="0"/>
                  </a:rPr>
                  <m:t>u</m:t>
                </m:r>
              </m:oMath>
            </a14:m>
            <a:r>
              <a:t> is not yet black</a:t>
            </a:r>
          </a:p>
          <a:p>
            <a:pPr lvl="2"/>
            <a:r>
              <a:t>so, </a:t>
            </a:r>
            <a14:m>
              <m:oMath>
                <m:r>
                  <a:rPr xmlns:a="http://schemas.openxmlformats.org/drawingml/2006/main" sz="3750" i="1">
                    <a:solidFill>
                      <a:srgbClr val="000000"/>
                    </a:solidFill>
                    <a:latin typeface="Cambria Math" panose="02040503050406030204" pitchFamily="18" charset="0"/>
                  </a:rPr>
                  <m:t>u</m:t>
                </m:r>
                <m:r>
                  <a:rPr xmlns:a="http://schemas.openxmlformats.org/drawingml/2006/main" sz="3750" i="1">
                    <a:solidFill>
                      <a:srgbClr val="000000"/>
                    </a:solidFill>
                    <a:latin typeface="Cambria Math" panose="02040503050406030204" pitchFamily="18" charset="0"/>
                  </a:rPr>
                  <m:t>.</m:t>
                </m:r>
                <m:r>
                  <a:rPr xmlns:a="http://schemas.openxmlformats.org/drawingml/2006/main" sz="3750" i="1">
                    <a:solidFill>
                      <a:srgbClr val="000000"/>
                    </a:solidFill>
                    <a:latin typeface="Cambria Math" panose="02040503050406030204" pitchFamily="18" charset="0"/>
                  </a:rPr>
                  <m:t>f</m:t>
                </m:r>
                <m:r>
                  <a:rPr xmlns:a="http://schemas.openxmlformats.org/drawingml/2006/main" sz="3750" i="1">
                    <a:solidFill>
                      <a:srgbClr val="000000"/>
                    </a:solidFill>
                    <a:latin typeface="Cambria Math" panose="02040503050406030204" pitchFamily="18" charset="0"/>
                  </a:rPr>
                  <m:t>&gt;</m:t>
                </m:r>
                <m:r>
                  <a:rPr xmlns:a="http://schemas.openxmlformats.org/drawingml/2006/main" sz="3750" i="1">
                    <a:solidFill>
                      <a:srgbClr val="000000"/>
                    </a:solidFill>
                    <a:latin typeface="Cambria Math" panose="02040503050406030204" pitchFamily="18" charset="0"/>
                  </a:rPr>
                  <m:t>v</m:t>
                </m:r>
                <m:r>
                  <a:rPr xmlns:a="http://schemas.openxmlformats.org/drawingml/2006/main" sz="3750" i="1">
                    <a:solidFill>
                      <a:srgbClr val="000000"/>
                    </a:solidFill>
                    <a:latin typeface="Cambria Math" panose="02040503050406030204" pitchFamily="18" charset="0"/>
                  </a:rPr>
                  <m:t>.</m:t>
                </m:r>
                <m:r>
                  <a:rPr xmlns:a="http://schemas.openxmlformats.org/drawingml/2006/main" sz="3750" i="1">
                    <a:solidFill>
                      <a:srgbClr val="000000"/>
                    </a:solidFill>
                    <a:latin typeface="Cambria Math" panose="02040503050406030204" pitchFamily="18" charset="0"/>
                  </a:rPr>
                  <m:t>f</m:t>
                </m:r>
              </m:oMath>
            </a14:m>
          </a:p>
          <a:p>
            <a:pPr lvl="2"/>
          </a:p>
          <a:p>
            <a:pPr lvl="2"/>
            <a:r>
              <a:t>qed</a:t>
            </a: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3"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sp>
        <p:nvSpPr>
          <p:cNvPr id="334" name="WWW graph:…"/>
          <p:cNvSpPr txBox="1"/>
          <p:nvPr>
            <p:ph type="body" sz="half" idx="1"/>
          </p:nvPr>
        </p:nvSpPr>
        <p:spPr>
          <a:xfrm>
            <a:off x="952500" y="2590800"/>
            <a:ext cx="11099800" cy="2853234"/>
          </a:xfrm>
          <a:prstGeom prst="rect">
            <a:avLst/>
          </a:prstGeom>
        </p:spPr>
        <p:txBody>
          <a:bodyPr anchor="t"/>
          <a:lstStyle/>
          <a:p>
            <a:pPr marL="404495" indent="-404495" defTabSz="531622">
              <a:spcBef>
                <a:spcPts val="2000"/>
              </a:spcBef>
              <a:defRPr sz="2912"/>
            </a:pPr>
            <a:r>
              <a:t>WWW graph:</a:t>
            </a:r>
          </a:p>
          <a:p>
            <a:pPr lvl="1" marL="808990" indent="-404495" defTabSz="531622">
              <a:spcBef>
                <a:spcPts val="2000"/>
              </a:spcBef>
              <a:defRPr sz="2912"/>
            </a:pPr>
            <a:r>
              <a:t>Nodes: pages</a:t>
            </a:r>
          </a:p>
          <a:p>
            <a:pPr lvl="1" marL="808990" indent="-404495" defTabSz="531622">
              <a:spcBef>
                <a:spcPts val="2000"/>
              </a:spcBef>
              <a:defRPr sz="2912"/>
            </a:pPr>
            <a:r>
              <a:t>Edges: links from one page to another page</a:t>
            </a:r>
          </a:p>
          <a:p>
            <a:pPr marL="404495" indent="-404495" defTabSz="531622">
              <a:spcBef>
                <a:spcPts val="2000"/>
              </a:spcBef>
              <a:defRPr sz="2912"/>
            </a:pPr>
            <a:r>
              <a:t>Broder et al. study (2000): 200 million pages and 1.5 billion links</a:t>
            </a:r>
          </a:p>
        </p:txBody>
      </p:sp>
      <p:pic>
        <p:nvPicPr>
          <p:cNvPr id="335" name="Image" descr="Image"/>
          <p:cNvPicPr>
            <a:picLocks noChangeAspect="1"/>
          </p:cNvPicPr>
          <p:nvPr/>
        </p:nvPicPr>
        <p:blipFill>
          <a:blip r:embed="rId2">
            <a:extLst/>
          </a:blip>
          <a:stretch>
            <a:fillRect/>
          </a:stretch>
        </p:blipFill>
        <p:spPr>
          <a:xfrm>
            <a:off x="1419843" y="5184725"/>
            <a:ext cx="10165114" cy="4269491"/>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7"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sp>
        <p:nvSpPr>
          <p:cNvPr id="338" name="Bowtie:…"/>
          <p:cNvSpPr txBox="1"/>
          <p:nvPr>
            <p:ph type="body" idx="1"/>
          </p:nvPr>
        </p:nvSpPr>
        <p:spPr>
          <a:prstGeom prst="rect">
            <a:avLst/>
          </a:prstGeom>
        </p:spPr>
        <p:txBody>
          <a:bodyPr anchor="t"/>
          <a:lstStyle/>
          <a:p>
            <a:pPr/>
            <a:r>
              <a:t>Bowtie:</a:t>
            </a:r>
          </a:p>
          <a:p>
            <a:pPr/>
            <a:r>
              <a:t>Strongly connected component at the center of the WWW (28%) of all nodes</a:t>
            </a:r>
          </a:p>
        </p:txBody>
      </p:sp>
      <p:pic>
        <p:nvPicPr>
          <p:cNvPr id="339" name="Image" descr="Image"/>
          <p:cNvPicPr>
            <a:picLocks noChangeAspect="1"/>
          </p:cNvPicPr>
          <p:nvPr/>
        </p:nvPicPr>
        <p:blipFill>
          <a:blip r:embed="rId2">
            <a:extLst/>
          </a:blip>
          <a:stretch>
            <a:fillRect/>
          </a:stretch>
        </p:blipFill>
        <p:spPr>
          <a:xfrm>
            <a:off x="0" y="4158650"/>
            <a:ext cx="13004800" cy="5462200"/>
          </a:xfrm>
          <a:prstGeom prst="rect">
            <a:avLst/>
          </a:prstGeom>
          <a:ln w="12700">
            <a:miter lim="400000"/>
          </a:ln>
        </p:spPr>
      </p:pic>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1"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sp>
        <p:nvSpPr>
          <p:cNvPr id="342" name="Islands: Isolated areas of the web"/>
          <p:cNvSpPr txBox="1"/>
          <p:nvPr>
            <p:ph type="body" idx="1"/>
          </p:nvPr>
        </p:nvSpPr>
        <p:spPr>
          <a:prstGeom prst="rect">
            <a:avLst/>
          </a:prstGeom>
        </p:spPr>
        <p:txBody>
          <a:bodyPr anchor="t"/>
          <a:lstStyle/>
          <a:p>
            <a:pPr/>
            <a:r>
              <a:t>Islands: Isolated areas of the web</a:t>
            </a:r>
          </a:p>
        </p:txBody>
      </p:sp>
      <p:pic>
        <p:nvPicPr>
          <p:cNvPr id="343" name="Image" descr="Image"/>
          <p:cNvPicPr>
            <a:picLocks noChangeAspect="1"/>
          </p:cNvPicPr>
          <p:nvPr/>
        </p:nvPicPr>
        <p:blipFill>
          <a:blip r:embed="rId2">
            <a:extLst/>
          </a:blip>
          <a:stretch>
            <a:fillRect/>
          </a:stretch>
        </p:blipFill>
        <p:spPr>
          <a:xfrm>
            <a:off x="0" y="4158650"/>
            <a:ext cx="13004800" cy="5462200"/>
          </a:xfrm>
          <a:prstGeom prst="rect">
            <a:avLst/>
          </a:prstGeom>
          <a:ln w="12700">
            <a:miter lim="400000"/>
          </a:ln>
        </p:spPr>
      </p:pic>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5"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sp>
        <p:nvSpPr>
          <p:cNvPr id="346" name="In:  Possible to reach the giant…"/>
          <p:cNvSpPr txBox="1"/>
          <p:nvPr>
            <p:ph type="body" idx="1"/>
          </p:nvPr>
        </p:nvSpPr>
        <p:spPr>
          <a:prstGeom prst="rect">
            <a:avLst/>
          </a:prstGeom>
        </p:spPr>
        <p:txBody>
          <a:bodyPr anchor="t"/>
          <a:lstStyle/>
          <a:p>
            <a:pPr/>
            <a:r>
              <a:t>In:  Possible to reach the giant</a:t>
            </a:r>
          </a:p>
          <a:p>
            <a:pPr/>
            <a:r>
              <a:t>Out: Reachable from the giant</a:t>
            </a:r>
          </a:p>
        </p:txBody>
      </p:sp>
      <p:pic>
        <p:nvPicPr>
          <p:cNvPr id="347" name="Image" descr="Image"/>
          <p:cNvPicPr>
            <a:picLocks noChangeAspect="1"/>
          </p:cNvPicPr>
          <p:nvPr/>
        </p:nvPicPr>
        <p:blipFill>
          <a:blip r:embed="rId2">
            <a:extLst/>
          </a:blip>
          <a:stretch>
            <a:fillRect/>
          </a:stretch>
        </p:blipFill>
        <p:spPr>
          <a:xfrm>
            <a:off x="0" y="4158650"/>
            <a:ext cx="13004800" cy="5462200"/>
          </a:xfrm>
          <a:prstGeom prst="rect">
            <a:avLst/>
          </a:prstGeom>
          <a:ln w="12700">
            <a:miter lim="400000"/>
          </a:ln>
        </p:spPr>
      </p:pic>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9"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sp>
        <p:nvSpPr>
          <p:cNvPr id="350" name="Weird stuff:  Tubes that move from In to Out bypassing the giant"/>
          <p:cNvSpPr txBox="1"/>
          <p:nvPr>
            <p:ph type="body" idx="1"/>
          </p:nvPr>
        </p:nvSpPr>
        <p:spPr>
          <a:prstGeom prst="rect">
            <a:avLst/>
          </a:prstGeom>
        </p:spPr>
        <p:txBody>
          <a:bodyPr anchor="t"/>
          <a:lstStyle/>
          <a:p>
            <a:pPr/>
            <a:r>
              <a:t>Weird stuff:  Tubes that move from In to Out bypassing the giant</a:t>
            </a:r>
          </a:p>
        </p:txBody>
      </p:sp>
      <p:pic>
        <p:nvPicPr>
          <p:cNvPr id="351" name="Image" descr="Image"/>
          <p:cNvPicPr>
            <a:picLocks noChangeAspect="1"/>
          </p:cNvPicPr>
          <p:nvPr/>
        </p:nvPicPr>
        <p:blipFill>
          <a:blip r:embed="rId2">
            <a:extLst/>
          </a:blip>
          <a:stretch>
            <a:fillRect/>
          </a:stretch>
        </p:blipFill>
        <p:spPr>
          <a:xfrm>
            <a:off x="0" y="4158650"/>
            <a:ext cx="13004800" cy="5462200"/>
          </a:xfrm>
          <a:prstGeom prst="rect">
            <a:avLst/>
          </a:prstGeom>
          <a:ln w="12700">
            <a:miter lim="400000"/>
          </a:ln>
        </p:spPr>
      </p:pic>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3"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sp>
        <p:nvSpPr>
          <p:cNvPr id="354" name="Weird stuff:  Tendrils to In and tendrils to Out"/>
          <p:cNvSpPr txBox="1"/>
          <p:nvPr>
            <p:ph type="body" idx="1"/>
          </p:nvPr>
        </p:nvSpPr>
        <p:spPr>
          <a:prstGeom prst="rect">
            <a:avLst/>
          </a:prstGeom>
        </p:spPr>
        <p:txBody>
          <a:bodyPr anchor="t"/>
          <a:lstStyle/>
          <a:p>
            <a:pPr/>
            <a:r>
              <a:t>Weird stuff:  Tendrils to In and tendrils to Out</a:t>
            </a:r>
          </a:p>
        </p:txBody>
      </p:sp>
      <p:pic>
        <p:nvPicPr>
          <p:cNvPr id="355" name="Image" descr="Image"/>
          <p:cNvPicPr>
            <a:picLocks noChangeAspect="1"/>
          </p:cNvPicPr>
          <p:nvPr/>
        </p:nvPicPr>
        <p:blipFill>
          <a:blip r:embed="rId2">
            <a:extLst/>
          </a:blip>
          <a:stretch>
            <a:fillRect/>
          </a:stretch>
        </p:blipFill>
        <p:spPr>
          <a:xfrm>
            <a:off x="0" y="4158650"/>
            <a:ext cx="13004800" cy="5462200"/>
          </a:xfrm>
          <a:prstGeom prst="rect">
            <a:avLst/>
          </a:prstGeom>
          <a:ln w="12700">
            <a:miter lim="400000"/>
          </a:ln>
        </p:spPr>
      </p:pic>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7"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sp>
        <p:nvSpPr>
          <p:cNvPr id="358" name="Strongly connected component:…"/>
          <p:cNvSpPr txBox="1"/>
          <p:nvPr>
            <p:ph type="body" idx="1"/>
          </p:nvPr>
        </p:nvSpPr>
        <p:spPr>
          <a:prstGeom prst="rect">
            <a:avLst/>
          </a:prstGeom>
        </p:spPr>
        <p:txBody>
          <a:bodyPr anchor="t"/>
          <a:lstStyle/>
          <a:p>
            <a:pPr/>
            <a:r>
              <a:t>Strongly connected component:</a:t>
            </a:r>
          </a:p>
          <a:p>
            <a:pPr lvl="1"/>
            <a:r>
              <a:t>Can reach any vertex from any other vertex</a:t>
            </a:r>
          </a:p>
        </p:txBody>
      </p:sp>
      <p:pic>
        <p:nvPicPr>
          <p:cNvPr id="359" name="Image" descr="Image"/>
          <p:cNvPicPr>
            <a:picLocks noChangeAspect="1"/>
          </p:cNvPicPr>
          <p:nvPr/>
        </p:nvPicPr>
        <p:blipFill>
          <a:blip r:embed="rId2">
            <a:extLst/>
          </a:blip>
          <a:stretch>
            <a:fillRect/>
          </a:stretch>
        </p:blipFill>
        <p:spPr>
          <a:xfrm>
            <a:off x="4826000" y="5295900"/>
            <a:ext cx="2921000" cy="2273300"/>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 name="Topological Sort"/>
          <p:cNvSpPr txBox="1"/>
          <p:nvPr>
            <p:ph type="title"/>
          </p:nvPr>
        </p:nvSpPr>
        <p:spPr>
          <a:prstGeom prst="rect">
            <a:avLst/>
          </a:prstGeom>
        </p:spPr>
        <p:txBody>
          <a:bodyPr/>
          <a:lstStyle/>
          <a:p>
            <a:pPr/>
            <a:r>
              <a:t>Topological Sort</a:t>
            </a:r>
          </a:p>
        </p:txBody>
      </p:sp>
      <p:sp>
        <p:nvSpPr>
          <p:cNvPr id="134" name="Visit B"/>
          <p:cNvSpPr txBox="1"/>
          <p:nvPr>
            <p:ph type="body" sz="quarter" idx="1"/>
          </p:nvPr>
        </p:nvSpPr>
        <p:spPr>
          <a:xfrm>
            <a:off x="952500" y="2590800"/>
            <a:ext cx="3567795" cy="6286500"/>
          </a:xfrm>
          <a:prstGeom prst="rect">
            <a:avLst/>
          </a:prstGeom>
        </p:spPr>
        <p:txBody>
          <a:bodyPr anchor="t"/>
          <a:lstStyle/>
          <a:p>
            <a:pPr/>
            <a:r>
              <a:t>Visit B</a:t>
            </a:r>
          </a:p>
        </p:txBody>
      </p:sp>
      <p:sp>
        <p:nvSpPr>
          <p:cNvPr id="135" name="A: B,C…"/>
          <p:cNvSpPr txBox="1"/>
          <p:nvPr/>
        </p:nvSpPr>
        <p:spPr>
          <a:xfrm>
            <a:off x="2603585" y="5734050"/>
            <a:ext cx="1333699" cy="27305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r>
              <a:t>A: B,C</a:t>
            </a:r>
          </a:p>
          <a:p>
            <a:pPr/>
            <a:r>
              <a:t>B: H</a:t>
            </a:r>
          </a:p>
          <a:p>
            <a:pPr/>
            <a:r>
              <a:t>C: E,F,H</a:t>
            </a:r>
          </a:p>
          <a:p>
            <a:pPr/>
            <a:r>
              <a:t>D: A,G</a:t>
            </a:r>
          </a:p>
          <a:p>
            <a:pPr/>
            <a:r>
              <a:t>E: F</a:t>
            </a:r>
          </a:p>
          <a:p>
            <a:pPr/>
            <a:r>
              <a:t>F: I</a:t>
            </a:r>
          </a:p>
          <a:p>
            <a:pPr/>
            <a:r>
              <a:t>G: C</a:t>
            </a:r>
          </a:p>
          <a:p>
            <a:pPr/>
            <a:r>
              <a:t>H: </a:t>
            </a:r>
          </a:p>
          <a:p>
            <a:pPr/>
            <a:r>
              <a:t>I: D</a:t>
            </a:r>
          </a:p>
        </p:txBody>
      </p:sp>
      <p:sp>
        <p:nvSpPr>
          <p:cNvPr id="136" name="visit(B)…"/>
          <p:cNvSpPr txBox="1"/>
          <p:nvPr/>
        </p:nvSpPr>
        <p:spPr>
          <a:xfrm>
            <a:off x="8188262" y="7733667"/>
            <a:ext cx="1486124" cy="1270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visit(B) </a:t>
            </a:r>
          </a:p>
          <a:p>
            <a:pPr/>
            <a:r>
              <a:t>visit(A)</a:t>
            </a:r>
          </a:p>
          <a:p>
            <a:pPr/>
          </a:p>
        </p:txBody>
      </p:sp>
      <p:pic>
        <p:nvPicPr>
          <p:cNvPr id="137" name="Image" descr="Image"/>
          <p:cNvPicPr>
            <a:picLocks noChangeAspect="1"/>
          </p:cNvPicPr>
          <p:nvPr/>
        </p:nvPicPr>
        <p:blipFill>
          <a:blip r:embed="rId2">
            <a:extLst/>
          </a:blip>
          <a:stretch>
            <a:fillRect/>
          </a:stretch>
        </p:blipFill>
        <p:spPr>
          <a:xfrm>
            <a:off x="7737610" y="3146181"/>
            <a:ext cx="3568701" cy="3251201"/>
          </a:xfrm>
          <a:prstGeom prst="rect">
            <a:avLst/>
          </a:prstGeom>
          <a:ln w="12700">
            <a:miter lim="400000"/>
          </a:ln>
        </p:spPr>
      </p:pic>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1"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sp>
        <p:nvSpPr>
          <p:cNvPr id="362" name="Strongly connected component…"/>
          <p:cNvSpPr txBox="1"/>
          <p:nvPr>
            <p:ph type="body" idx="1"/>
          </p:nvPr>
        </p:nvSpPr>
        <p:spPr>
          <a:prstGeom prst="rect">
            <a:avLst/>
          </a:prstGeom>
        </p:spPr>
        <p:txBody>
          <a:bodyPr anchor="t"/>
          <a:lstStyle/>
          <a:p>
            <a:pPr/>
            <a:r>
              <a:t>Strongly connected component</a:t>
            </a:r>
          </a:p>
          <a:p>
            <a:pPr lvl="1"/>
            <a:r>
              <a:t>This is </a:t>
            </a:r>
            <a:r>
              <a:rPr b="1"/>
              <a:t>NOT </a:t>
            </a:r>
            <a:r>
              <a:t>strongly connected</a:t>
            </a:r>
          </a:p>
          <a:p>
            <a:pPr lvl="1"/>
          </a:p>
          <a:p>
            <a:pPr lvl="1"/>
          </a:p>
          <a:p>
            <a:pPr lvl="1"/>
          </a:p>
          <a:p>
            <a:pPr lvl="1"/>
          </a:p>
          <a:p>
            <a:pPr lvl="1"/>
            <a:r>
              <a:t>There is no way to get from D to A</a:t>
            </a:r>
          </a:p>
        </p:txBody>
      </p:sp>
      <p:pic>
        <p:nvPicPr>
          <p:cNvPr id="363" name="Image" descr="Image"/>
          <p:cNvPicPr>
            <a:picLocks noChangeAspect="1"/>
          </p:cNvPicPr>
          <p:nvPr/>
        </p:nvPicPr>
        <p:blipFill>
          <a:blip r:embed="rId2">
            <a:extLst/>
          </a:blip>
          <a:stretch>
            <a:fillRect/>
          </a:stretch>
        </p:blipFill>
        <p:spPr>
          <a:xfrm>
            <a:off x="4216400" y="4279900"/>
            <a:ext cx="2921000" cy="2273300"/>
          </a:xfrm>
          <a:prstGeom prst="rect">
            <a:avLst/>
          </a:prstGeom>
          <a:ln w="12700">
            <a:miter lim="400000"/>
          </a:ln>
        </p:spPr>
      </p:pic>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5"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sp>
        <p:nvSpPr>
          <p:cNvPr id="366" name="Lemma: Let   and   be two strongly connected subgraphs of a graph   and assume that there is a path from a vertex in   to a vertex in   and also a path from a vertex of   to  , then   is strongly connected"/>
          <p:cNvSpPr txBox="1"/>
          <p:nvPr>
            <p:ph type="body" idx="1"/>
          </p:nvPr>
        </p:nvSpPr>
        <p:spPr>
          <a:prstGeom prst="rect">
            <a:avLst/>
          </a:prstGeom>
        </p:spPr>
        <p:txBody>
          <a:bodyPr anchor="t"/>
          <a:lstStyle/>
          <a:p>
            <a:pPr/>
            <a:r>
              <a:t>Lemma: Let </a:t>
            </a:r>
            <a14:m>
              <m:oMath>
                <m:sSub>
                  <m:e>
                    <m:r>
                      <a:rPr xmlns:a="http://schemas.openxmlformats.org/drawingml/2006/main" sz="4350" i="1">
                        <a:solidFill>
                          <a:srgbClr val="000000"/>
                        </a:solidFill>
                        <a:latin typeface="Cambria Math" panose="02040503050406030204" pitchFamily="18" charset="0"/>
                      </a:rPr>
                      <m:t>G</m:t>
                    </m:r>
                  </m:e>
                  <m:sub>
                    <m:r>
                      <a:rPr xmlns:a="http://schemas.openxmlformats.org/drawingml/2006/main" sz="4350" i="1">
                        <a:solidFill>
                          <a:srgbClr val="000000"/>
                        </a:solidFill>
                        <a:latin typeface="Cambria Math" panose="02040503050406030204" pitchFamily="18" charset="0"/>
                      </a:rPr>
                      <m:t>1</m:t>
                    </m:r>
                  </m:sub>
                </m:sSub>
              </m:oMath>
            </a14:m>
            <a:r>
              <a:t> and </a:t>
            </a:r>
            <a14:m>
              <m:oMath>
                <m:sSub>
                  <m:e>
                    <m:r>
                      <a:rPr xmlns:a="http://schemas.openxmlformats.org/drawingml/2006/main" sz="4100" i="1">
                        <a:solidFill>
                          <a:srgbClr val="000000"/>
                        </a:solidFill>
                        <a:latin typeface="Cambria Math" panose="02040503050406030204" pitchFamily="18" charset="0"/>
                      </a:rPr>
                      <m:t>G</m:t>
                    </m:r>
                  </m:e>
                  <m:sub>
                    <m:r>
                      <a:rPr xmlns:a="http://schemas.openxmlformats.org/drawingml/2006/main" sz="4100" i="1">
                        <a:solidFill>
                          <a:srgbClr val="000000"/>
                        </a:solidFill>
                        <a:latin typeface="Cambria Math" panose="02040503050406030204" pitchFamily="18" charset="0"/>
                      </a:rPr>
                      <m:t>2</m:t>
                    </m:r>
                  </m:sub>
                </m:sSub>
              </m:oMath>
            </a14:m>
            <a:r>
              <a:t> be two strongly connected subgraphs of a graph </a:t>
            </a:r>
            <a14:m>
              <m:oMath>
                <m:r>
                  <a:rPr xmlns:a="http://schemas.openxmlformats.org/drawingml/2006/main" sz="4150" i="1">
                    <a:solidFill>
                      <a:srgbClr val="000000"/>
                    </a:solidFill>
                    <a:latin typeface="Cambria Math" panose="02040503050406030204" pitchFamily="18" charset="0"/>
                  </a:rPr>
                  <m:t>G</m:t>
                </m:r>
              </m:oMath>
            </a14:m>
            <a:r>
              <a:t> and assume that there is a path from a vertex in </a:t>
            </a:r>
            <a14:m>
              <m:oMath>
                <m:sSub>
                  <m:e>
                    <m:r>
                      <a:rPr xmlns:a="http://schemas.openxmlformats.org/drawingml/2006/main" sz="4350" i="1">
                        <a:solidFill>
                          <a:srgbClr val="000000"/>
                        </a:solidFill>
                        <a:latin typeface="Cambria Math" panose="02040503050406030204" pitchFamily="18" charset="0"/>
                      </a:rPr>
                      <m:t>G</m:t>
                    </m:r>
                  </m:e>
                  <m:sub>
                    <m:r>
                      <a:rPr xmlns:a="http://schemas.openxmlformats.org/drawingml/2006/main" sz="4350" i="1">
                        <a:solidFill>
                          <a:srgbClr val="000000"/>
                        </a:solidFill>
                        <a:latin typeface="Cambria Math" panose="02040503050406030204" pitchFamily="18" charset="0"/>
                      </a:rPr>
                      <m:t>1</m:t>
                    </m:r>
                  </m:sub>
                </m:sSub>
              </m:oMath>
            </a14:m>
            <a:r>
              <a:t> to a vertex in </a:t>
            </a:r>
            <a14:m>
              <m:oMath>
                <m:sSub>
                  <m:e>
                    <m:r>
                      <a:rPr xmlns:a="http://schemas.openxmlformats.org/drawingml/2006/main" sz="4100" i="1">
                        <a:solidFill>
                          <a:srgbClr val="000000"/>
                        </a:solidFill>
                        <a:latin typeface="Cambria Math" panose="02040503050406030204" pitchFamily="18" charset="0"/>
                      </a:rPr>
                      <m:t>G</m:t>
                    </m:r>
                  </m:e>
                  <m:sub>
                    <m:r>
                      <a:rPr xmlns:a="http://schemas.openxmlformats.org/drawingml/2006/main" sz="4100" i="1">
                        <a:solidFill>
                          <a:srgbClr val="000000"/>
                        </a:solidFill>
                        <a:latin typeface="Cambria Math" panose="02040503050406030204" pitchFamily="18" charset="0"/>
                      </a:rPr>
                      <m:t>2</m:t>
                    </m:r>
                  </m:sub>
                </m:sSub>
              </m:oMath>
            </a14:m>
            <a:r>
              <a:t> and also a path from a vertex of </a:t>
            </a:r>
            <a14:m>
              <m:oMath>
                <m:sSub>
                  <m:e>
                    <m:r>
                      <a:rPr xmlns:a="http://schemas.openxmlformats.org/drawingml/2006/main" sz="4100" i="1">
                        <a:solidFill>
                          <a:srgbClr val="000000"/>
                        </a:solidFill>
                        <a:latin typeface="Cambria Math" panose="02040503050406030204" pitchFamily="18" charset="0"/>
                      </a:rPr>
                      <m:t>G</m:t>
                    </m:r>
                  </m:e>
                  <m:sub>
                    <m:r>
                      <a:rPr xmlns:a="http://schemas.openxmlformats.org/drawingml/2006/main" sz="4100" i="1">
                        <a:solidFill>
                          <a:srgbClr val="000000"/>
                        </a:solidFill>
                        <a:latin typeface="Cambria Math" panose="02040503050406030204" pitchFamily="18" charset="0"/>
                      </a:rPr>
                      <m:t>2</m:t>
                    </m:r>
                  </m:sub>
                </m:sSub>
              </m:oMath>
            </a14:m>
            <a:r>
              <a:t> to </a:t>
            </a:r>
            <a14:m>
              <m:oMath>
                <m:sSub>
                  <m:e>
                    <m:r>
                      <a:rPr xmlns:a="http://schemas.openxmlformats.org/drawingml/2006/main" sz="4350" i="1">
                        <a:solidFill>
                          <a:srgbClr val="000000"/>
                        </a:solidFill>
                        <a:latin typeface="Cambria Math" panose="02040503050406030204" pitchFamily="18" charset="0"/>
                      </a:rPr>
                      <m:t>G</m:t>
                    </m:r>
                  </m:e>
                  <m:sub>
                    <m:r>
                      <a:rPr xmlns:a="http://schemas.openxmlformats.org/drawingml/2006/main" sz="4350" i="1">
                        <a:solidFill>
                          <a:srgbClr val="000000"/>
                        </a:solidFill>
                        <a:latin typeface="Cambria Math" panose="02040503050406030204" pitchFamily="18" charset="0"/>
                      </a:rPr>
                      <m:t>1</m:t>
                    </m:r>
                  </m:sub>
                </m:sSub>
              </m:oMath>
            </a14:m>
            <a:r>
              <a:t>, then </a:t>
            </a:r>
            <a14:m>
              <m:oMath>
                <m:sSub>
                  <m:e>
                    <m:r>
                      <a:rPr xmlns:a="http://schemas.openxmlformats.org/drawingml/2006/main" sz="3950" i="1">
                        <a:solidFill>
                          <a:srgbClr val="000000"/>
                        </a:solidFill>
                        <a:latin typeface="Cambria Math" panose="02040503050406030204" pitchFamily="18" charset="0"/>
                      </a:rPr>
                      <m:t>G</m:t>
                    </m:r>
                  </m:e>
                  <m:sub>
                    <m:r>
                      <a:rPr xmlns:a="http://schemas.openxmlformats.org/drawingml/2006/main" sz="3950" i="1">
                        <a:solidFill>
                          <a:srgbClr val="000000"/>
                        </a:solidFill>
                        <a:latin typeface="Cambria Math" panose="02040503050406030204" pitchFamily="18" charset="0"/>
                      </a:rPr>
                      <m:t>1</m:t>
                    </m:r>
                  </m:sub>
                </m:sSub>
                <m:r>
                  <a:rPr xmlns:a="http://schemas.openxmlformats.org/drawingml/2006/main" sz="3950" i="1">
                    <a:solidFill>
                      <a:srgbClr val="000000"/>
                    </a:solidFill>
                    <a:latin typeface="Cambria Math" panose="02040503050406030204" pitchFamily="18" charset="0"/>
                  </a:rPr>
                  <m:t>∪</m:t>
                </m:r>
                <m:sSub>
                  <m:e>
                    <m:r>
                      <a:rPr xmlns:a="http://schemas.openxmlformats.org/drawingml/2006/main" sz="3950" i="1">
                        <a:solidFill>
                          <a:srgbClr val="000000"/>
                        </a:solidFill>
                        <a:latin typeface="Cambria Math" panose="02040503050406030204" pitchFamily="18" charset="0"/>
                      </a:rPr>
                      <m:t>G</m:t>
                    </m:r>
                  </m:e>
                  <m:sub>
                    <m:r>
                      <a:rPr xmlns:a="http://schemas.openxmlformats.org/drawingml/2006/main" sz="3950" i="1">
                        <a:solidFill>
                          <a:srgbClr val="000000"/>
                        </a:solidFill>
                        <a:latin typeface="Cambria Math" panose="02040503050406030204" pitchFamily="18" charset="0"/>
                      </a:rPr>
                      <m:t>2</m:t>
                    </m:r>
                  </m:sub>
                </m:sSub>
              </m:oMath>
            </a14:m>
            <a:r>
              <a:t> is strongly connected</a:t>
            </a:r>
          </a:p>
        </p:txBody>
      </p:sp>
      <p:pic>
        <p:nvPicPr>
          <p:cNvPr id="367" name="Image" descr="Image"/>
          <p:cNvPicPr>
            <a:picLocks noChangeAspect="1"/>
          </p:cNvPicPr>
          <p:nvPr/>
        </p:nvPicPr>
        <p:blipFill>
          <a:blip r:embed="rId2">
            <a:extLst/>
          </a:blip>
          <a:stretch>
            <a:fillRect/>
          </a:stretch>
        </p:blipFill>
        <p:spPr>
          <a:xfrm>
            <a:off x="2487601" y="5259238"/>
            <a:ext cx="8029598" cy="4087962"/>
          </a:xfrm>
          <a:prstGeom prst="rect">
            <a:avLst/>
          </a:prstGeom>
          <a:ln w="12700">
            <a:miter lim="400000"/>
          </a:ln>
        </p:spPr>
      </p:pic>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9"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sp>
        <p:nvSpPr>
          <p:cNvPr id="370" name="Proof:  Take two nodes   and   in  .…"/>
          <p:cNvSpPr txBox="1"/>
          <p:nvPr>
            <p:ph type="body" sz="half" idx="1"/>
          </p:nvPr>
        </p:nvSpPr>
        <p:spPr>
          <a:xfrm>
            <a:off x="952500" y="6121400"/>
            <a:ext cx="11150600" cy="2755900"/>
          </a:xfrm>
          <a:prstGeom prst="rect">
            <a:avLst/>
          </a:prstGeom>
        </p:spPr>
        <p:txBody>
          <a:bodyPr anchor="t"/>
          <a:lstStyle/>
          <a:p>
            <a:pPr/>
            <a:r>
              <a:t>Proof:  Take two nodes </a:t>
            </a:r>
            <a14:m>
              <m:oMath>
                <m:r>
                  <a:rPr xmlns:a="http://schemas.openxmlformats.org/drawingml/2006/main" sz="4200" i="1">
                    <a:solidFill>
                      <a:srgbClr val="000000"/>
                    </a:solidFill>
                    <a:latin typeface="Cambria Math" panose="02040503050406030204" pitchFamily="18" charset="0"/>
                  </a:rPr>
                  <m:t>a</m:t>
                </m:r>
              </m:oMath>
            </a14:m>
            <a:r>
              <a:t> and </a:t>
            </a:r>
            <a14:m>
              <m:oMath>
                <m:r>
                  <a:rPr xmlns:a="http://schemas.openxmlformats.org/drawingml/2006/main" sz="4250" i="1">
                    <a:solidFill>
                      <a:srgbClr val="000000"/>
                    </a:solidFill>
                    <a:latin typeface="Cambria Math" panose="02040503050406030204" pitchFamily="18" charset="0"/>
                  </a:rPr>
                  <m:t>b</m:t>
                </m:r>
              </m:oMath>
            </a14:m>
            <a:r>
              <a:t> in </a:t>
            </a:r>
            <a14:m>
              <m:oMath>
                <m:sSub>
                  <m:e>
                    <m:r>
                      <a:rPr xmlns:a="http://schemas.openxmlformats.org/drawingml/2006/main" sz="3950" i="1">
                        <a:solidFill>
                          <a:srgbClr val="000000"/>
                        </a:solidFill>
                        <a:latin typeface="Cambria Math" panose="02040503050406030204" pitchFamily="18" charset="0"/>
                      </a:rPr>
                      <m:t>G</m:t>
                    </m:r>
                  </m:e>
                  <m:sub>
                    <m:r>
                      <a:rPr xmlns:a="http://schemas.openxmlformats.org/drawingml/2006/main" sz="3950" i="1">
                        <a:solidFill>
                          <a:srgbClr val="000000"/>
                        </a:solidFill>
                        <a:latin typeface="Cambria Math" panose="02040503050406030204" pitchFamily="18" charset="0"/>
                      </a:rPr>
                      <m:t>1</m:t>
                    </m:r>
                  </m:sub>
                </m:sSub>
                <m:r>
                  <a:rPr xmlns:a="http://schemas.openxmlformats.org/drawingml/2006/main" sz="3950" i="1">
                    <a:solidFill>
                      <a:srgbClr val="000000"/>
                    </a:solidFill>
                    <a:latin typeface="Cambria Math" panose="02040503050406030204" pitchFamily="18" charset="0"/>
                  </a:rPr>
                  <m:t>∪</m:t>
                </m:r>
                <m:sSub>
                  <m:e>
                    <m:r>
                      <a:rPr xmlns:a="http://schemas.openxmlformats.org/drawingml/2006/main" sz="3950" i="1">
                        <a:solidFill>
                          <a:srgbClr val="000000"/>
                        </a:solidFill>
                        <a:latin typeface="Cambria Math" panose="02040503050406030204" pitchFamily="18" charset="0"/>
                      </a:rPr>
                      <m:t>G</m:t>
                    </m:r>
                  </m:e>
                  <m:sub>
                    <m:r>
                      <a:rPr xmlns:a="http://schemas.openxmlformats.org/drawingml/2006/main" sz="3950" i="1">
                        <a:solidFill>
                          <a:srgbClr val="000000"/>
                        </a:solidFill>
                        <a:latin typeface="Cambria Math" panose="02040503050406030204" pitchFamily="18" charset="0"/>
                      </a:rPr>
                      <m:t>2</m:t>
                    </m:r>
                  </m:sub>
                </m:sSub>
              </m:oMath>
            </a14:m>
            <a:r>
              <a:t>.</a:t>
            </a:r>
          </a:p>
          <a:p>
            <a:pPr lvl="1"/>
            <a:r>
              <a:t>If both are in </a:t>
            </a:r>
            <a14:m>
              <m:oMath>
                <m:sSub>
                  <m:e>
                    <m:r>
                      <a:rPr xmlns:a="http://schemas.openxmlformats.org/drawingml/2006/main" sz="4350" i="1">
                        <a:solidFill>
                          <a:srgbClr val="000000"/>
                        </a:solidFill>
                        <a:latin typeface="Cambria Math" panose="02040503050406030204" pitchFamily="18" charset="0"/>
                      </a:rPr>
                      <m:t>G</m:t>
                    </m:r>
                  </m:e>
                  <m:sub>
                    <m:r>
                      <a:rPr xmlns:a="http://schemas.openxmlformats.org/drawingml/2006/main" sz="4350" i="1">
                        <a:solidFill>
                          <a:srgbClr val="000000"/>
                        </a:solidFill>
                        <a:latin typeface="Cambria Math" panose="02040503050406030204" pitchFamily="18" charset="0"/>
                      </a:rPr>
                      <m:t>1</m:t>
                    </m:r>
                  </m:sub>
                </m:sSub>
              </m:oMath>
            </a14:m>
            <a:r>
              <a:t> then there is a path between </a:t>
            </a:r>
            <a14:m>
              <m:oMath>
                <m:r>
                  <a:rPr xmlns:a="http://schemas.openxmlformats.org/drawingml/2006/main" sz="4200" i="1">
                    <a:solidFill>
                      <a:srgbClr val="000000"/>
                    </a:solidFill>
                    <a:latin typeface="Cambria Math" panose="02040503050406030204" pitchFamily="18" charset="0"/>
                  </a:rPr>
                  <m:t>a</m:t>
                </m:r>
              </m:oMath>
            </a14:m>
            <a:r>
              <a:t> and </a:t>
            </a:r>
            <a14:m>
              <m:oMath>
                <m:r>
                  <a:rPr xmlns:a="http://schemas.openxmlformats.org/drawingml/2006/main" sz="4250" i="1">
                    <a:solidFill>
                      <a:srgbClr val="000000"/>
                    </a:solidFill>
                    <a:latin typeface="Cambria Math" panose="02040503050406030204" pitchFamily="18" charset="0"/>
                  </a:rPr>
                  <m:t>b</m:t>
                </m:r>
              </m:oMath>
            </a14:m>
            <a:r>
              <a:t> because they are in </a:t>
            </a:r>
            <a14:m>
              <m:oMath>
                <m:sSub>
                  <m:e>
                    <m:r>
                      <a:rPr xmlns:a="http://schemas.openxmlformats.org/drawingml/2006/main" sz="4350" i="1">
                        <a:solidFill>
                          <a:srgbClr val="000000"/>
                        </a:solidFill>
                        <a:latin typeface="Cambria Math" panose="02040503050406030204" pitchFamily="18" charset="0"/>
                      </a:rPr>
                      <m:t>G</m:t>
                    </m:r>
                  </m:e>
                  <m:sub>
                    <m:r>
                      <a:rPr xmlns:a="http://schemas.openxmlformats.org/drawingml/2006/main" sz="4350" i="1">
                        <a:solidFill>
                          <a:srgbClr val="000000"/>
                        </a:solidFill>
                        <a:latin typeface="Cambria Math" panose="02040503050406030204" pitchFamily="18" charset="0"/>
                      </a:rPr>
                      <m:t>1</m:t>
                    </m:r>
                  </m:sub>
                </m:sSub>
              </m:oMath>
            </a14:m>
          </a:p>
        </p:txBody>
      </p:sp>
      <p:pic>
        <p:nvPicPr>
          <p:cNvPr id="371" name="Image" descr="Image"/>
          <p:cNvPicPr>
            <a:picLocks noChangeAspect="1"/>
          </p:cNvPicPr>
          <p:nvPr/>
        </p:nvPicPr>
        <p:blipFill>
          <a:blip r:embed="rId2">
            <a:extLst/>
          </a:blip>
          <a:stretch>
            <a:fillRect/>
          </a:stretch>
        </p:blipFill>
        <p:spPr>
          <a:xfrm>
            <a:off x="3280202" y="2626741"/>
            <a:ext cx="6444396" cy="3280918"/>
          </a:xfrm>
          <a:prstGeom prst="rect">
            <a:avLst/>
          </a:prstGeom>
          <a:ln w="12700">
            <a:miter lim="400000"/>
          </a:ln>
        </p:spPr>
      </p:pic>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3"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sp>
        <p:nvSpPr>
          <p:cNvPr id="374" name="Proof:  Take two nodes   and   in  .…"/>
          <p:cNvSpPr txBox="1"/>
          <p:nvPr>
            <p:ph type="body" sz="half" idx="1"/>
          </p:nvPr>
        </p:nvSpPr>
        <p:spPr>
          <a:xfrm>
            <a:off x="952500" y="6121400"/>
            <a:ext cx="11150600" cy="2755900"/>
          </a:xfrm>
          <a:prstGeom prst="rect">
            <a:avLst/>
          </a:prstGeom>
        </p:spPr>
        <p:txBody>
          <a:bodyPr anchor="t"/>
          <a:lstStyle/>
          <a:p>
            <a:pPr/>
            <a:r>
              <a:t>Proof:  Take two nodes </a:t>
            </a:r>
            <a14:m>
              <m:oMath>
                <m:r>
                  <a:rPr xmlns:a="http://schemas.openxmlformats.org/drawingml/2006/main" sz="4200" i="1">
                    <a:solidFill>
                      <a:srgbClr val="000000"/>
                    </a:solidFill>
                    <a:latin typeface="Cambria Math" panose="02040503050406030204" pitchFamily="18" charset="0"/>
                  </a:rPr>
                  <m:t>a</m:t>
                </m:r>
              </m:oMath>
            </a14:m>
            <a:r>
              <a:t> and </a:t>
            </a:r>
            <a14:m>
              <m:oMath>
                <m:r>
                  <a:rPr xmlns:a="http://schemas.openxmlformats.org/drawingml/2006/main" sz="4250" i="1">
                    <a:solidFill>
                      <a:srgbClr val="000000"/>
                    </a:solidFill>
                    <a:latin typeface="Cambria Math" panose="02040503050406030204" pitchFamily="18" charset="0"/>
                  </a:rPr>
                  <m:t>b</m:t>
                </m:r>
              </m:oMath>
            </a14:m>
            <a:r>
              <a:t> in </a:t>
            </a:r>
            <a14:m>
              <m:oMath>
                <m:sSub>
                  <m:e>
                    <m:r>
                      <a:rPr xmlns:a="http://schemas.openxmlformats.org/drawingml/2006/main" sz="3950" i="1">
                        <a:solidFill>
                          <a:srgbClr val="000000"/>
                        </a:solidFill>
                        <a:latin typeface="Cambria Math" panose="02040503050406030204" pitchFamily="18" charset="0"/>
                      </a:rPr>
                      <m:t>G</m:t>
                    </m:r>
                  </m:e>
                  <m:sub>
                    <m:r>
                      <a:rPr xmlns:a="http://schemas.openxmlformats.org/drawingml/2006/main" sz="3950" i="1">
                        <a:solidFill>
                          <a:srgbClr val="000000"/>
                        </a:solidFill>
                        <a:latin typeface="Cambria Math" panose="02040503050406030204" pitchFamily="18" charset="0"/>
                      </a:rPr>
                      <m:t>1</m:t>
                    </m:r>
                  </m:sub>
                </m:sSub>
                <m:r>
                  <a:rPr xmlns:a="http://schemas.openxmlformats.org/drawingml/2006/main" sz="3950" i="1">
                    <a:solidFill>
                      <a:srgbClr val="000000"/>
                    </a:solidFill>
                    <a:latin typeface="Cambria Math" panose="02040503050406030204" pitchFamily="18" charset="0"/>
                  </a:rPr>
                  <m:t>∪</m:t>
                </m:r>
                <m:sSub>
                  <m:e>
                    <m:r>
                      <a:rPr xmlns:a="http://schemas.openxmlformats.org/drawingml/2006/main" sz="3950" i="1">
                        <a:solidFill>
                          <a:srgbClr val="000000"/>
                        </a:solidFill>
                        <a:latin typeface="Cambria Math" panose="02040503050406030204" pitchFamily="18" charset="0"/>
                      </a:rPr>
                      <m:t>G</m:t>
                    </m:r>
                  </m:e>
                  <m:sub>
                    <m:r>
                      <a:rPr xmlns:a="http://schemas.openxmlformats.org/drawingml/2006/main" sz="3950" i="1">
                        <a:solidFill>
                          <a:srgbClr val="000000"/>
                        </a:solidFill>
                        <a:latin typeface="Cambria Math" panose="02040503050406030204" pitchFamily="18" charset="0"/>
                      </a:rPr>
                      <m:t>2</m:t>
                    </m:r>
                  </m:sub>
                </m:sSub>
              </m:oMath>
            </a14:m>
            <a:r>
              <a:t>.</a:t>
            </a:r>
          </a:p>
          <a:p>
            <a:pPr lvl="1"/>
            <a:r>
              <a:t>If both are in </a:t>
            </a:r>
            <a14:m>
              <m:oMath>
                <m:sSub>
                  <m:e>
                    <m:r>
                      <a:rPr xmlns:a="http://schemas.openxmlformats.org/drawingml/2006/main" sz="4100" i="1">
                        <a:solidFill>
                          <a:srgbClr val="000000"/>
                        </a:solidFill>
                        <a:latin typeface="Cambria Math" panose="02040503050406030204" pitchFamily="18" charset="0"/>
                      </a:rPr>
                      <m:t>G</m:t>
                    </m:r>
                  </m:e>
                  <m:sub>
                    <m:r>
                      <a:rPr xmlns:a="http://schemas.openxmlformats.org/drawingml/2006/main" sz="4100" i="1">
                        <a:solidFill>
                          <a:srgbClr val="000000"/>
                        </a:solidFill>
                        <a:latin typeface="Cambria Math" panose="02040503050406030204" pitchFamily="18" charset="0"/>
                      </a:rPr>
                      <m:t>2</m:t>
                    </m:r>
                  </m:sub>
                </m:sSub>
              </m:oMath>
            </a14:m>
            <a:r>
              <a:t> then there is a path between </a:t>
            </a:r>
            <a14:m>
              <m:oMath>
                <m:r>
                  <a:rPr xmlns:a="http://schemas.openxmlformats.org/drawingml/2006/main" sz="4200" i="1">
                    <a:solidFill>
                      <a:srgbClr val="000000"/>
                    </a:solidFill>
                    <a:latin typeface="Cambria Math" panose="02040503050406030204" pitchFamily="18" charset="0"/>
                  </a:rPr>
                  <m:t>a</m:t>
                </m:r>
              </m:oMath>
            </a14:m>
            <a:r>
              <a:t> and </a:t>
            </a:r>
            <a14:m>
              <m:oMath>
                <m:r>
                  <a:rPr xmlns:a="http://schemas.openxmlformats.org/drawingml/2006/main" sz="4250" i="1">
                    <a:solidFill>
                      <a:srgbClr val="000000"/>
                    </a:solidFill>
                    <a:latin typeface="Cambria Math" panose="02040503050406030204" pitchFamily="18" charset="0"/>
                  </a:rPr>
                  <m:t>b</m:t>
                </m:r>
              </m:oMath>
            </a14:m>
            <a:r>
              <a:t> because they are in </a:t>
            </a:r>
            <a14:m>
              <m:oMath>
                <m:sSub>
                  <m:e>
                    <m:r>
                      <a:rPr xmlns:a="http://schemas.openxmlformats.org/drawingml/2006/main" sz="4100" i="1">
                        <a:solidFill>
                          <a:srgbClr val="000000"/>
                        </a:solidFill>
                        <a:latin typeface="Cambria Math" panose="02040503050406030204" pitchFamily="18" charset="0"/>
                      </a:rPr>
                      <m:t>G</m:t>
                    </m:r>
                  </m:e>
                  <m:sub>
                    <m:r>
                      <a:rPr xmlns:a="http://schemas.openxmlformats.org/drawingml/2006/main" sz="4100" i="1">
                        <a:solidFill>
                          <a:srgbClr val="000000"/>
                        </a:solidFill>
                        <a:latin typeface="Cambria Math" panose="02040503050406030204" pitchFamily="18" charset="0"/>
                      </a:rPr>
                      <m:t>2</m:t>
                    </m:r>
                  </m:sub>
                </m:sSub>
              </m:oMath>
            </a14:m>
          </a:p>
        </p:txBody>
      </p:sp>
      <p:pic>
        <p:nvPicPr>
          <p:cNvPr id="375" name="Image" descr="Image"/>
          <p:cNvPicPr>
            <a:picLocks noChangeAspect="1"/>
          </p:cNvPicPr>
          <p:nvPr/>
        </p:nvPicPr>
        <p:blipFill>
          <a:blip r:embed="rId2">
            <a:extLst/>
          </a:blip>
          <a:stretch>
            <a:fillRect/>
          </a:stretch>
        </p:blipFill>
        <p:spPr>
          <a:xfrm>
            <a:off x="3295897" y="2636589"/>
            <a:ext cx="6413006" cy="3261222"/>
          </a:xfrm>
          <a:prstGeom prst="rect">
            <a:avLst/>
          </a:prstGeom>
          <a:ln w="12700">
            <a:miter lim="400000"/>
          </a:ln>
        </p:spPr>
      </p:pic>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7"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sp>
        <p:nvSpPr>
          <p:cNvPr id="378" name="If   and  , then we can move from   to   and from   to   and then from   to  .…"/>
          <p:cNvSpPr txBox="1"/>
          <p:nvPr>
            <p:ph type="body" sz="half" idx="1"/>
          </p:nvPr>
        </p:nvSpPr>
        <p:spPr>
          <a:xfrm>
            <a:off x="952500" y="5965924"/>
            <a:ext cx="11099800" cy="2911376"/>
          </a:xfrm>
          <a:prstGeom prst="rect">
            <a:avLst/>
          </a:prstGeom>
        </p:spPr>
        <p:txBody>
          <a:bodyPr anchor="t"/>
          <a:lstStyle/>
          <a:p>
            <a:pPr/>
            <a:r>
              <a:t>If </a:t>
            </a:r>
            <a14:m>
              <m:oMath>
                <m:r>
                  <a:rPr xmlns:a="http://schemas.openxmlformats.org/drawingml/2006/main" sz="3900" i="1">
                    <a:solidFill>
                      <a:srgbClr val="000000"/>
                    </a:solidFill>
                    <a:latin typeface="Cambria Math" panose="02040503050406030204" pitchFamily="18" charset="0"/>
                  </a:rPr>
                  <m:t>a</m:t>
                </m:r>
                <m:r>
                  <a:rPr xmlns:a="http://schemas.openxmlformats.org/drawingml/2006/main" sz="3900" i="1">
                    <a:solidFill>
                      <a:srgbClr val="000000"/>
                    </a:solidFill>
                    <a:latin typeface="Cambria Math" panose="02040503050406030204" pitchFamily="18" charset="0"/>
                  </a:rPr>
                  <m:t>∈</m:t>
                </m:r>
                <m:r>
                  <a:rPr xmlns:a="http://schemas.openxmlformats.org/drawingml/2006/main" sz="3900" i="1">
                    <a:solidFill>
                      <a:srgbClr val="000000"/>
                    </a:solidFill>
                    <a:latin typeface="Cambria Math" panose="02040503050406030204" pitchFamily="18" charset="0"/>
                  </a:rPr>
                  <m:t>V</m:t>
                </m:r>
                <m:r>
                  <a:rPr xmlns:a="http://schemas.openxmlformats.org/drawingml/2006/main" sz="3900" i="1">
                    <a:solidFill>
                      <a:srgbClr val="000000"/>
                    </a:solidFill>
                    <a:latin typeface="Cambria Math" panose="02040503050406030204" pitchFamily="18" charset="0"/>
                  </a:rPr>
                  <m:t>(</m:t>
                </m:r>
                <m:sSub>
                  <m:e>
                    <m:r>
                      <a:rPr xmlns:a="http://schemas.openxmlformats.org/drawingml/2006/main" sz="3900" i="1">
                        <a:solidFill>
                          <a:srgbClr val="000000"/>
                        </a:solidFill>
                        <a:latin typeface="Cambria Math" panose="02040503050406030204" pitchFamily="18" charset="0"/>
                      </a:rPr>
                      <m:t>G</m:t>
                    </m:r>
                  </m:e>
                  <m:sub>
                    <m:r>
                      <a:rPr xmlns:a="http://schemas.openxmlformats.org/drawingml/2006/main" sz="3900" i="1">
                        <a:solidFill>
                          <a:srgbClr val="000000"/>
                        </a:solidFill>
                        <a:latin typeface="Cambria Math" panose="02040503050406030204" pitchFamily="18" charset="0"/>
                      </a:rPr>
                      <m:t>1</m:t>
                    </m:r>
                  </m:sub>
                </m:sSub>
                <m:r>
                  <a:rPr xmlns:a="http://schemas.openxmlformats.org/drawingml/2006/main" sz="3900" i="1">
                    <a:solidFill>
                      <a:srgbClr val="000000"/>
                    </a:solidFill>
                    <a:latin typeface="Cambria Math" panose="02040503050406030204" pitchFamily="18" charset="0"/>
                  </a:rPr>
                  <m:t>)</m:t>
                </m:r>
              </m:oMath>
            </a14:m>
            <a:r>
              <a:t> and </a:t>
            </a:r>
            <a14:m>
              <m:oMath>
                <m:r>
                  <a:rPr xmlns:a="http://schemas.openxmlformats.org/drawingml/2006/main" sz="3900" i="1">
                    <a:solidFill>
                      <a:srgbClr val="000000"/>
                    </a:solidFill>
                    <a:latin typeface="Cambria Math" panose="02040503050406030204" pitchFamily="18" charset="0"/>
                  </a:rPr>
                  <m:t>b</m:t>
                </m:r>
                <m:r>
                  <a:rPr xmlns:a="http://schemas.openxmlformats.org/drawingml/2006/main" sz="3900" i="1">
                    <a:solidFill>
                      <a:srgbClr val="000000"/>
                    </a:solidFill>
                    <a:latin typeface="Cambria Math" panose="02040503050406030204" pitchFamily="18" charset="0"/>
                  </a:rPr>
                  <m:t>∈</m:t>
                </m:r>
                <m:r>
                  <a:rPr xmlns:a="http://schemas.openxmlformats.org/drawingml/2006/main" sz="3900" i="1">
                    <a:solidFill>
                      <a:srgbClr val="000000"/>
                    </a:solidFill>
                    <a:latin typeface="Cambria Math" panose="02040503050406030204" pitchFamily="18" charset="0"/>
                  </a:rPr>
                  <m:t>V</m:t>
                </m:r>
                <m:r>
                  <a:rPr xmlns:a="http://schemas.openxmlformats.org/drawingml/2006/main" sz="3900" i="1">
                    <a:solidFill>
                      <a:srgbClr val="000000"/>
                    </a:solidFill>
                    <a:latin typeface="Cambria Math" panose="02040503050406030204" pitchFamily="18" charset="0"/>
                  </a:rPr>
                  <m:t>(</m:t>
                </m:r>
                <m:sSub>
                  <m:e>
                    <m:r>
                      <a:rPr xmlns:a="http://schemas.openxmlformats.org/drawingml/2006/main" sz="3900" i="1">
                        <a:solidFill>
                          <a:srgbClr val="000000"/>
                        </a:solidFill>
                        <a:latin typeface="Cambria Math" panose="02040503050406030204" pitchFamily="18" charset="0"/>
                      </a:rPr>
                      <m:t>G</m:t>
                    </m:r>
                  </m:e>
                  <m:sub>
                    <m:r>
                      <a:rPr xmlns:a="http://schemas.openxmlformats.org/drawingml/2006/main" sz="3900" i="1">
                        <a:solidFill>
                          <a:srgbClr val="000000"/>
                        </a:solidFill>
                        <a:latin typeface="Cambria Math" panose="02040503050406030204" pitchFamily="18" charset="0"/>
                      </a:rPr>
                      <m:t>2</m:t>
                    </m:r>
                  </m:sub>
                </m:sSub>
                <m:r>
                  <a:rPr xmlns:a="http://schemas.openxmlformats.org/drawingml/2006/main" sz="3900" i="1">
                    <a:solidFill>
                      <a:srgbClr val="000000"/>
                    </a:solidFill>
                    <a:latin typeface="Cambria Math" panose="02040503050406030204" pitchFamily="18" charset="0"/>
                  </a:rPr>
                  <m:t>)</m:t>
                </m:r>
              </m:oMath>
            </a14:m>
            <a:r>
              <a:t>, then we can move from </a:t>
            </a:r>
            <a14:m>
              <m:oMath>
                <m:r>
                  <a:rPr xmlns:a="http://schemas.openxmlformats.org/drawingml/2006/main" sz="4200" i="1">
                    <a:solidFill>
                      <a:srgbClr val="000000"/>
                    </a:solidFill>
                    <a:latin typeface="Cambria Math" panose="02040503050406030204" pitchFamily="18" charset="0"/>
                  </a:rPr>
                  <m:t>a</m:t>
                </m:r>
              </m:oMath>
            </a14:m>
            <a:r>
              <a:t> to </a:t>
            </a:r>
            <a14:m>
              <m:oMath>
                <m:r>
                  <a:rPr xmlns:a="http://schemas.openxmlformats.org/drawingml/2006/main" sz="4450" i="1">
                    <a:solidFill>
                      <a:srgbClr val="000000"/>
                    </a:solidFill>
                    <a:latin typeface="Cambria Math" panose="02040503050406030204" pitchFamily="18" charset="0"/>
                  </a:rPr>
                  <m:t>u</m:t>
                </m:r>
              </m:oMath>
            </a14:m>
            <a:r>
              <a:t> and from </a:t>
            </a:r>
            <a14:m>
              <m:oMath>
                <m:r>
                  <a:rPr xmlns:a="http://schemas.openxmlformats.org/drawingml/2006/main" sz="4450" i="1">
                    <a:solidFill>
                      <a:srgbClr val="000000"/>
                    </a:solidFill>
                    <a:latin typeface="Cambria Math" panose="02040503050406030204" pitchFamily="18" charset="0"/>
                  </a:rPr>
                  <m:t>u</m:t>
                </m:r>
              </m:oMath>
            </a14:m>
            <a:r>
              <a:t> to </a:t>
            </a:r>
            <a14:m>
              <m:oMath>
                <m:r>
                  <a:rPr xmlns:a="http://schemas.openxmlformats.org/drawingml/2006/main" sz="4200" i="1">
                    <a:solidFill>
                      <a:srgbClr val="000000"/>
                    </a:solidFill>
                    <a:latin typeface="Cambria Math" panose="02040503050406030204" pitchFamily="18" charset="0"/>
                  </a:rPr>
                  <m:t>v</m:t>
                </m:r>
              </m:oMath>
            </a14:m>
            <a:r>
              <a:t> and then from </a:t>
            </a:r>
            <a14:m>
              <m:oMath>
                <m:r>
                  <a:rPr xmlns:a="http://schemas.openxmlformats.org/drawingml/2006/main" sz="4200" i="1">
                    <a:solidFill>
                      <a:srgbClr val="000000"/>
                    </a:solidFill>
                    <a:latin typeface="Cambria Math" panose="02040503050406030204" pitchFamily="18" charset="0"/>
                  </a:rPr>
                  <m:t>v</m:t>
                </m:r>
              </m:oMath>
            </a14:m>
            <a:r>
              <a:t> to </a:t>
            </a:r>
            <a14:m>
              <m:oMath>
                <m:r>
                  <a:rPr xmlns:a="http://schemas.openxmlformats.org/drawingml/2006/main" sz="4250" i="1">
                    <a:solidFill>
                      <a:srgbClr val="000000"/>
                    </a:solidFill>
                    <a:latin typeface="Cambria Math" panose="02040503050406030204" pitchFamily="18" charset="0"/>
                  </a:rPr>
                  <m:t>b</m:t>
                </m:r>
              </m:oMath>
            </a14:m>
            <a:r>
              <a:t>.</a:t>
            </a:r>
          </a:p>
          <a:p>
            <a:pPr/>
            <a:r>
              <a:t>After removing cycles, this is now a path from </a:t>
            </a:r>
            <a14:m>
              <m:oMath>
                <m:r>
                  <a:rPr xmlns:a="http://schemas.openxmlformats.org/drawingml/2006/main" sz="4200" i="1">
                    <a:solidFill>
                      <a:srgbClr val="000000"/>
                    </a:solidFill>
                    <a:latin typeface="Cambria Math" panose="02040503050406030204" pitchFamily="18" charset="0"/>
                  </a:rPr>
                  <m:t>a</m:t>
                </m:r>
              </m:oMath>
            </a14:m>
            <a:r>
              <a:t> to </a:t>
            </a:r>
            <a14:m>
              <m:oMath>
                <m:r>
                  <a:rPr xmlns:a="http://schemas.openxmlformats.org/drawingml/2006/main" sz="4250" i="1">
                    <a:solidFill>
                      <a:srgbClr val="000000"/>
                    </a:solidFill>
                    <a:latin typeface="Cambria Math" panose="02040503050406030204" pitchFamily="18" charset="0"/>
                  </a:rPr>
                  <m:t>b</m:t>
                </m:r>
              </m:oMath>
            </a14:m>
          </a:p>
        </p:txBody>
      </p:sp>
      <p:pic>
        <p:nvPicPr>
          <p:cNvPr id="379" name="Image" descr="Image"/>
          <p:cNvPicPr>
            <a:picLocks noChangeAspect="1"/>
          </p:cNvPicPr>
          <p:nvPr/>
        </p:nvPicPr>
        <p:blipFill>
          <a:blip r:embed="rId2">
            <a:extLst/>
          </a:blip>
          <a:stretch>
            <a:fillRect/>
          </a:stretch>
        </p:blipFill>
        <p:spPr>
          <a:xfrm>
            <a:off x="3018551" y="2324100"/>
            <a:ext cx="6967698" cy="3543300"/>
          </a:xfrm>
          <a:prstGeom prst="rect">
            <a:avLst/>
          </a:prstGeom>
          <a:ln w="12700">
            <a:miter lim="400000"/>
          </a:ln>
        </p:spPr>
      </p:pic>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1"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sp>
        <p:nvSpPr>
          <p:cNvPr id="382" name="Similarly, if   and  , then we can move from   to   and from   to   and then from   to  .…"/>
          <p:cNvSpPr txBox="1"/>
          <p:nvPr>
            <p:ph type="body" sz="half" idx="1"/>
          </p:nvPr>
        </p:nvSpPr>
        <p:spPr>
          <a:xfrm>
            <a:off x="952500" y="6070600"/>
            <a:ext cx="11099800" cy="3136900"/>
          </a:xfrm>
          <a:prstGeom prst="rect">
            <a:avLst/>
          </a:prstGeom>
        </p:spPr>
        <p:txBody>
          <a:bodyPr anchor="t"/>
          <a:lstStyle/>
          <a:p>
            <a:pPr/>
            <a:r>
              <a:t>Similarly, if </a:t>
            </a:r>
            <a14:m>
              <m:oMath>
                <m:r>
                  <a:rPr xmlns:a="http://schemas.openxmlformats.org/drawingml/2006/main" sz="3900" i="1">
                    <a:solidFill>
                      <a:srgbClr val="000000"/>
                    </a:solidFill>
                    <a:latin typeface="Cambria Math" panose="02040503050406030204" pitchFamily="18" charset="0"/>
                  </a:rPr>
                  <m:t>a</m:t>
                </m:r>
                <m:r>
                  <a:rPr xmlns:a="http://schemas.openxmlformats.org/drawingml/2006/main" sz="3900" i="1">
                    <a:solidFill>
                      <a:srgbClr val="000000"/>
                    </a:solidFill>
                    <a:latin typeface="Cambria Math" panose="02040503050406030204" pitchFamily="18" charset="0"/>
                  </a:rPr>
                  <m:t>∈</m:t>
                </m:r>
                <m:r>
                  <a:rPr xmlns:a="http://schemas.openxmlformats.org/drawingml/2006/main" sz="3900" i="1">
                    <a:solidFill>
                      <a:srgbClr val="000000"/>
                    </a:solidFill>
                    <a:latin typeface="Cambria Math" panose="02040503050406030204" pitchFamily="18" charset="0"/>
                  </a:rPr>
                  <m:t>V</m:t>
                </m:r>
                <m:r>
                  <a:rPr xmlns:a="http://schemas.openxmlformats.org/drawingml/2006/main" sz="3900" i="1">
                    <a:solidFill>
                      <a:srgbClr val="000000"/>
                    </a:solidFill>
                    <a:latin typeface="Cambria Math" panose="02040503050406030204" pitchFamily="18" charset="0"/>
                  </a:rPr>
                  <m:t>(</m:t>
                </m:r>
                <m:sSub>
                  <m:e>
                    <m:r>
                      <a:rPr xmlns:a="http://schemas.openxmlformats.org/drawingml/2006/main" sz="3900" i="1">
                        <a:solidFill>
                          <a:srgbClr val="000000"/>
                        </a:solidFill>
                        <a:latin typeface="Cambria Math" panose="02040503050406030204" pitchFamily="18" charset="0"/>
                      </a:rPr>
                      <m:t>G</m:t>
                    </m:r>
                  </m:e>
                  <m:sub>
                    <m:r>
                      <a:rPr xmlns:a="http://schemas.openxmlformats.org/drawingml/2006/main" sz="3900" i="1">
                        <a:solidFill>
                          <a:srgbClr val="000000"/>
                        </a:solidFill>
                        <a:latin typeface="Cambria Math" panose="02040503050406030204" pitchFamily="18" charset="0"/>
                      </a:rPr>
                      <m:t>2</m:t>
                    </m:r>
                  </m:sub>
                </m:sSub>
                <m:r>
                  <a:rPr xmlns:a="http://schemas.openxmlformats.org/drawingml/2006/main" sz="3900" i="1">
                    <a:solidFill>
                      <a:srgbClr val="000000"/>
                    </a:solidFill>
                    <a:latin typeface="Cambria Math" panose="02040503050406030204" pitchFamily="18" charset="0"/>
                  </a:rPr>
                  <m:t>)</m:t>
                </m:r>
              </m:oMath>
            </a14:m>
            <a:r>
              <a:t> and </a:t>
            </a:r>
            <a14:m>
              <m:oMath>
                <m:r>
                  <a:rPr xmlns:a="http://schemas.openxmlformats.org/drawingml/2006/main" sz="3900" i="1">
                    <a:solidFill>
                      <a:srgbClr val="000000"/>
                    </a:solidFill>
                    <a:latin typeface="Cambria Math" panose="02040503050406030204" pitchFamily="18" charset="0"/>
                  </a:rPr>
                  <m:t>b</m:t>
                </m:r>
                <m:r>
                  <a:rPr xmlns:a="http://schemas.openxmlformats.org/drawingml/2006/main" sz="3900" i="1">
                    <a:solidFill>
                      <a:srgbClr val="000000"/>
                    </a:solidFill>
                    <a:latin typeface="Cambria Math" panose="02040503050406030204" pitchFamily="18" charset="0"/>
                  </a:rPr>
                  <m:t>∈</m:t>
                </m:r>
                <m:r>
                  <a:rPr xmlns:a="http://schemas.openxmlformats.org/drawingml/2006/main" sz="3900" i="1">
                    <a:solidFill>
                      <a:srgbClr val="000000"/>
                    </a:solidFill>
                    <a:latin typeface="Cambria Math" panose="02040503050406030204" pitchFamily="18" charset="0"/>
                  </a:rPr>
                  <m:t>V</m:t>
                </m:r>
                <m:r>
                  <a:rPr xmlns:a="http://schemas.openxmlformats.org/drawingml/2006/main" sz="3900" i="1">
                    <a:solidFill>
                      <a:srgbClr val="000000"/>
                    </a:solidFill>
                    <a:latin typeface="Cambria Math" panose="02040503050406030204" pitchFamily="18" charset="0"/>
                  </a:rPr>
                  <m:t>(</m:t>
                </m:r>
                <m:sSub>
                  <m:e>
                    <m:r>
                      <a:rPr xmlns:a="http://schemas.openxmlformats.org/drawingml/2006/main" sz="3900" i="1">
                        <a:solidFill>
                          <a:srgbClr val="000000"/>
                        </a:solidFill>
                        <a:latin typeface="Cambria Math" panose="02040503050406030204" pitchFamily="18" charset="0"/>
                      </a:rPr>
                      <m:t>G</m:t>
                    </m:r>
                  </m:e>
                  <m:sub>
                    <m:r>
                      <a:rPr xmlns:a="http://schemas.openxmlformats.org/drawingml/2006/main" sz="3900" i="1">
                        <a:solidFill>
                          <a:srgbClr val="000000"/>
                        </a:solidFill>
                        <a:latin typeface="Cambria Math" panose="02040503050406030204" pitchFamily="18" charset="0"/>
                      </a:rPr>
                      <m:t>1</m:t>
                    </m:r>
                  </m:sub>
                </m:sSub>
                <m:r>
                  <a:rPr xmlns:a="http://schemas.openxmlformats.org/drawingml/2006/main" sz="3900" i="1">
                    <a:solidFill>
                      <a:srgbClr val="000000"/>
                    </a:solidFill>
                    <a:latin typeface="Cambria Math" panose="02040503050406030204" pitchFamily="18" charset="0"/>
                  </a:rPr>
                  <m:t>)</m:t>
                </m:r>
              </m:oMath>
            </a14:m>
            <a:r>
              <a:t>, then we can move from </a:t>
            </a:r>
            <a14:m>
              <m:oMath>
                <m:r>
                  <a:rPr xmlns:a="http://schemas.openxmlformats.org/drawingml/2006/main" sz="4200" i="1">
                    <a:solidFill>
                      <a:srgbClr val="000000"/>
                    </a:solidFill>
                    <a:latin typeface="Cambria Math" panose="02040503050406030204" pitchFamily="18" charset="0"/>
                  </a:rPr>
                  <m:t>a</m:t>
                </m:r>
              </m:oMath>
            </a14:m>
            <a:r>
              <a:t> to </a:t>
            </a:r>
            <a14:m>
              <m:oMath>
                <m:sSup>
                  <m:e>
                    <m:r>
                      <a:rPr xmlns:a="http://schemas.openxmlformats.org/drawingml/2006/main" sz="3750" i="1">
                        <a:solidFill>
                          <a:srgbClr val="000000"/>
                        </a:solidFill>
                        <a:latin typeface="Cambria Math" panose="02040503050406030204" pitchFamily="18" charset="0"/>
                      </a:rPr>
                      <m:t>v</m:t>
                    </m:r>
                  </m:e>
                  <m:sup>
                    <m:r>
                      <a:rPr xmlns:a="http://schemas.openxmlformats.org/drawingml/2006/main" sz="3750" i="1">
                        <a:solidFill>
                          <a:srgbClr val="000000"/>
                        </a:solidFill>
                        <a:latin typeface="Cambria Math" panose="02040503050406030204" pitchFamily="18" charset="0"/>
                      </a:rPr>
                      <m:t>′</m:t>
                    </m:r>
                  </m:sup>
                </m:sSup>
              </m:oMath>
            </a14:m>
            <a:r>
              <a:t> and from </a:t>
            </a:r>
            <a14:m>
              <m:oMath>
                <m:sSup>
                  <m:e>
                    <m:r>
                      <a:rPr xmlns:a="http://schemas.openxmlformats.org/drawingml/2006/main" sz="3750" i="1">
                        <a:solidFill>
                          <a:srgbClr val="000000"/>
                        </a:solidFill>
                        <a:latin typeface="Cambria Math" panose="02040503050406030204" pitchFamily="18" charset="0"/>
                      </a:rPr>
                      <m:t>v</m:t>
                    </m:r>
                  </m:e>
                  <m:sup>
                    <m:r>
                      <a:rPr xmlns:a="http://schemas.openxmlformats.org/drawingml/2006/main" sz="3750" i="1">
                        <a:solidFill>
                          <a:srgbClr val="000000"/>
                        </a:solidFill>
                        <a:latin typeface="Cambria Math" panose="02040503050406030204" pitchFamily="18" charset="0"/>
                      </a:rPr>
                      <m:t>′</m:t>
                    </m:r>
                  </m:sup>
                </m:sSup>
              </m:oMath>
            </a14:m>
            <a:r>
              <a:t> to </a:t>
            </a:r>
            <a14:m>
              <m:oMath>
                <m:sSup>
                  <m:e>
                    <m:r>
                      <a:rPr xmlns:a="http://schemas.openxmlformats.org/drawingml/2006/main" sz="3850" i="1">
                        <a:solidFill>
                          <a:srgbClr val="000000"/>
                        </a:solidFill>
                        <a:latin typeface="Cambria Math" panose="02040503050406030204" pitchFamily="18" charset="0"/>
                      </a:rPr>
                      <m:t>u</m:t>
                    </m:r>
                  </m:e>
                  <m:sup>
                    <m:r>
                      <a:rPr xmlns:a="http://schemas.openxmlformats.org/drawingml/2006/main" sz="3850" i="1">
                        <a:solidFill>
                          <a:srgbClr val="000000"/>
                        </a:solidFill>
                        <a:latin typeface="Cambria Math" panose="02040503050406030204" pitchFamily="18" charset="0"/>
                      </a:rPr>
                      <m:t>′</m:t>
                    </m:r>
                  </m:sup>
                </m:sSup>
              </m:oMath>
            </a14:m>
            <a:r>
              <a:t> and then from </a:t>
            </a:r>
            <a14:m>
              <m:oMath>
                <m:sSup>
                  <m:e>
                    <m:r>
                      <a:rPr xmlns:a="http://schemas.openxmlformats.org/drawingml/2006/main" sz="3850" i="1">
                        <a:solidFill>
                          <a:srgbClr val="000000"/>
                        </a:solidFill>
                        <a:latin typeface="Cambria Math" panose="02040503050406030204" pitchFamily="18" charset="0"/>
                      </a:rPr>
                      <m:t>u</m:t>
                    </m:r>
                  </m:e>
                  <m:sup>
                    <m:r>
                      <a:rPr xmlns:a="http://schemas.openxmlformats.org/drawingml/2006/main" sz="3850" i="1">
                        <a:solidFill>
                          <a:srgbClr val="000000"/>
                        </a:solidFill>
                        <a:latin typeface="Cambria Math" panose="02040503050406030204" pitchFamily="18" charset="0"/>
                      </a:rPr>
                      <m:t>′</m:t>
                    </m:r>
                  </m:sup>
                </m:sSup>
              </m:oMath>
            </a14:m>
            <a:r>
              <a:t> to </a:t>
            </a:r>
            <a14:m>
              <m:oMath>
                <m:r>
                  <a:rPr xmlns:a="http://schemas.openxmlformats.org/drawingml/2006/main" sz="4250" i="1">
                    <a:solidFill>
                      <a:srgbClr val="000000"/>
                    </a:solidFill>
                    <a:latin typeface="Cambria Math" panose="02040503050406030204" pitchFamily="18" charset="0"/>
                  </a:rPr>
                  <m:t>b</m:t>
                </m:r>
              </m:oMath>
            </a14:m>
            <a:r>
              <a:t>.</a:t>
            </a:r>
          </a:p>
          <a:p>
            <a:pPr/>
            <a:r>
              <a:t>After removing cycles, this is now a path from </a:t>
            </a:r>
            <a14:m>
              <m:oMath>
                <m:r>
                  <a:rPr xmlns:a="http://schemas.openxmlformats.org/drawingml/2006/main" sz="4200" i="1">
                    <a:solidFill>
                      <a:srgbClr val="000000"/>
                    </a:solidFill>
                    <a:latin typeface="Cambria Math" panose="02040503050406030204" pitchFamily="18" charset="0"/>
                  </a:rPr>
                  <m:t>a</m:t>
                </m:r>
              </m:oMath>
            </a14:m>
            <a:r>
              <a:t> to </a:t>
            </a:r>
            <a14:m>
              <m:oMath>
                <m:r>
                  <a:rPr xmlns:a="http://schemas.openxmlformats.org/drawingml/2006/main" sz="4250" i="1">
                    <a:solidFill>
                      <a:srgbClr val="000000"/>
                    </a:solidFill>
                    <a:latin typeface="Cambria Math" panose="02040503050406030204" pitchFamily="18" charset="0"/>
                  </a:rPr>
                  <m:t>b</m:t>
                </m:r>
              </m:oMath>
            </a14:m>
          </a:p>
        </p:txBody>
      </p:sp>
      <p:pic>
        <p:nvPicPr>
          <p:cNvPr id="383" name="Image" descr="Image"/>
          <p:cNvPicPr>
            <a:picLocks noChangeAspect="1"/>
          </p:cNvPicPr>
          <p:nvPr/>
        </p:nvPicPr>
        <p:blipFill>
          <a:blip r:embed="rId2">
            <a:extLst/>
          </a:blip>
          <a:stretch>
            <a:fillRect/>
          </a:stretch>
        </p:blipFill>
        <p:spPr>
          <a:xfrm>
            <a:off x="3018551" y="2413000"/>
            <a:ext cx="6967698" cy="3543300"/>
          </a:xfrm>
          <a:prstGeom prst="rect">
            <a:avLst/>
          </a:prstGeom>
          <a:ln w="12700">
            <a:miter lim="400000"/>
          </a:ln>
        </p:spPr>
      </p:pic>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5"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sp>
        <p:nvSpPr>
          <p:cNvPr id="386" name="A single node is a strongly connected subgraph…"/>
          <p:cNvSpPr txBox="1"/>
          <p:nvPr>
            <p:ph type="body" sz="quarter" idx="1"/>
          </p:nvPr>
        </p:nvSpPr>
        <p:spPr>
          <a:xfrm>
            <a:off x="952500" y="2590800"/>
            <a:ext cx="11099800" cy="2159000"/>
          </a:xfrm>
          <a:prstGeom prst="rect">
            <a:avLst/>
          </a:prstGeom>
        </p:spPr>
        <p:txBody>
          <a:bodyPr anchor="t"/>
          <a:lstStyle/>
          <a:p>
            <a:pPr/>
            <a:r>
              <a:t>A single node is a strongly connected subgraph </a:t>
            </a:r>
          </a:p>
          <a:p>
            <a:pPr/>
            <a:r>
              <a:t>For each strongly connected subgraph, we can try to grow by adding other nodes</a:t>
            </a:r>
          </a:p>
        </p:txBody>
      </p:sp>
      <p:pic>
        <p:nvPicPr>
          <p:cNvPr id="387" name="Image" descr="Image"/>
          <p:cNvPicPr>
            <a:picLocks noChangeAspect="1"/>
          </p:cNvPicPr>
          <p:nvPr/>
        </p:nvPicPr>
        <p:blipFill>
          <a:blip r:embed="rId2">
            <a:extLst/>
          </a:blip>
          <a:stretch>
            <a:fillRect/>
          </a:stretch>
        </p:blipFill>
        <p:spPr>
          <a:xfrm>
            <a:off x="7334250" y="4815343"/>
            <a:ext cx="4111736" cy="4061957"/>
          </a:xfrm>
          <a:prstGeom prst="rect">
            <a:avLst/>
          </a:prstGeom>
          <a:ln w="12700">
            <a:miter lim="400000"/>
          </a:ln>
        </p:spPr>
      </p:pic>
      <p:sp>
        <p:nvSpPr>
          <p:cNvPr id="388" name="If a node a has a path to and from a strongly connected subgraph, then by the lemma, we can add the node and get a bigger strongly connected subgraph"/>
          <p:cNvSpPr txBox="1"/>
          <p:nvPr/>
        </p:nvSpPr>
        <p:spPr>
          <a:xfrm>
            <a:off x="952500" y="4687321"/>
            <a:ext cx="5730776" cy="431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marL="444500" indent="-444500">
              <a:spcBef>
                <a:spcPts val="2200"/>
              </a:spcBef>
              <a:buSzPct val="145000"/>
              <a:buChar char="•"/>
              <a:defRPr sz="3200">
                <a:latin typeface="Helvetica Neue"/>
                <a:ea typeface="Helvetica Neue"/>
                <a:cs typeface="Helvetica Neue"/>
                <a:sym typeface="Helvetica Neue"/>
              </a:defRPr>
            </a:lvl1pPr>
          </a:lstStyle>
          <a:p>
            <a:pPr/>
            <a:r>
              <a:t>If a node a has a path to and from a strongly connected subgraph, then by the lemma, we can add the node and get a bigger strongly connected subgraph</a:t>
            </a:r>
          </a:p>
        </p:txBody>
      </p:sp>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0"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sp>
        <p:nvSpPr>
          <p:cNvPr id="391" name="Strongly connected component : A maximal strongly connected subgraph…"/>
          <p:cNvSpPr txBox="1"/>
          <p:nvPr>
            <p:ph type="body" idx="1"/>
          </p:nvPr>
        </p:nvSpPr>
        <p:spPr>
          <a:prstGeom prst="rect">
            <a:avLst/>
          </a:prstGeom>
        </p:spPr>
        <p:txBody>
          <a:bodyPr anchor="t"/>
          <a:lstStyle/>
          <a:p>
            <a:pPr/>
            <a:r>
              <a:t>Strongly connected component : A maximal strongly connected subgraph</a:t>
            </a:r>
          </a:p>
          <a:p>
            <a:pPr/>
            <a:r>
              <a:t>The nodes of any directed graph can be divided into strongly connected components</a:t>
            </a:r>
          </a:p>
        </p:txBody>
      </p:sp>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3"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sp>
        <p:nvSpPr>
          <p:cNvPr id="394" name="Example:"/>
          <p:cNvSpPr txBox="1"/>
          <p:nvPr>
            <p:ph type="body" idx="1"/>
          </p:nvPr>
        </p:nvSpPr>
        <p:spPr>
          <a:prstGeom prst="rect">
            <a:avLst/>
          </a:prstGeom>
        </p:spPr>
        <p:txBody>
          <a:bodyPr anchor="t"/>
          <a:lstStyle/>
          <a:p>
            <a:pPr/>
            <a:r>
              <a:t>Example:</a:t>
            </a:r>
          </a:p>
        </p:txBody>
      </p:sp>
      <p:pic>
        <p:nvPicPr>
          <p:cNvPr id="395" name="Image" descr="Image"/>
          <p:cNvPicPr>
            <a:picLocks noChangeAspect="1"/>
          </p:cNvPicPr>
          <p:nvPr/>
        </p:nvPicPr>
        <p:blipFill>
          <a:blip r:embed="rId2">
            <a:extLst/>
          </a:blip>
          <a:stretch>
            <a:fillRect/>
          </a:stretch>
        </p:blipFill>
        <p:spPr>
          <a:xfrm>
            <a:off x="3511550" y="3289300"/>
            <a:ext cx="8140700" cy="5918200"/>
          </a:xfrm>
          <a:prstGeom prst="rect">
            <a:avLst/>
          </a:prstGeom>
          <a:ln w="12700">
            <a:miter lim="400000"/>
          </a:ln>
        </p:spPr>
      </p:pic>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7"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sp>
        <p:nvSpPr>
          <p:cNvPr id="398" name="Try it out by growing from individual nodes"/>
          <p:cNvSpPr txBox="1"/>
          <p:nvPr>
            <p:ph type="body" idx="1"/>
          </p:nvPr>
        </p:nvSpPr>
        <p:spPr>
          <a:prstGeom prst="rect">
            <a:avLst/>
          </a:prstGeom>
        </p:spPr>
        <p:txBody>
          <a:bodyPr anchor="t"/>
          <a:lstStyle/>
          <a:p>
            <a:pPr/>
            <a:r>
              <a:t>Try it out by growing from individual nodes</a:t>
            </a:r>
          </a:p>
        </p:txBody>
      </p:sp>
      <p:pic>
        <p:nvPicPr>
          <p:cNvPr id="399" name="Image" descr="Image"/>
          <p:cNvPicPr>
            <a:picLocks noChangeAspect="1"/>
          </p:cNvPicPr>
          <p:nvPr/>
        </p:nvPicPr>
        <p:blipFill>
          <a:blip r:embed="rId2">
            <a:extLst/>
          </a:blip>
          <a:stretch>
            <a:fillRect/>
          </a:stretch>
        </p:blipFill>
        <p:spPr>
          <a:xfrm>
            <a:off x="3743201" y="4139803"/>
            <a:ext cx="7372598" cy="5359797"/>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 name="Topological Sort"/>
          <p:cNvSpPr txBox="1"/>
          <p:nvPr>
            <p:ph type="title"/>
          </p:nvPr>
        </p:nvSpPr>
        <p:spPr>
          <a:prstGeom prst="rect">
            <a:avLst/>
          </a:prstGeom>
        </p:spPr>
        <p:txBody>
          <a:bodyPr/>
          <a:lstStyle/>
          <a:p>
            <a:pPr/>
            <a:r>
              <a:t>Topological Sort</a:t>
            </a:r>
          </a:p>
        </p:txBody>
      </p:sp>
      <p:sp>
        <p:nvSpPr>
          <p:cNvPr id="140" name="Visit H"/>
          <p:cNvSpPr txBox="1"/>
          <p:nvPr>
            <p:ph type="body" sz="quarter" idx="1"/>
          </p:nvPr>
        </p:nvSpPr>
        <p:spPr>
          <a:xfrm>
            <a:off x="952500" y="2590800"/>
            <a:ext cx="3567795" cy="6286500"/>
          </a:xfrm>
          <a:prstGeom prst="rect">
            <a:avLst/>
          </a:prstGeom>
        </p:spPr>
        <p:txBody>
          <a:bodyPr anchor="t"/>
          <a:lstStyle/>
          <a:p>
            <a:pPr/>
            <a:r>
              <a:t>Visit H</a:t>
            </a:r>
          </a:p>
        </p:txBody>
      </p:sp>
      <p:sp>
        <p:nvSpPr>
          <p:cNvPr id="141" name="A: B,C…"/>
          <p:cNvSpPr txBox="1"/>
          <p:nvPr/>
        </p:nvSpPr>
        <p:spPr>
          <a:xfrm>
            <a:off x="2603585" y="5734050"/>
            <a:ext cx="1333699" cy="27305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r>
              <a:t>A: B,C</a:t>
            </a:r>
          </a:p>
          <a:p>
            <a:pPr/>
            <a:r>
              <a:t>B: H</a:t>
            </a:r>
          </a:p>
          <a:p>
            <a:pPr/>
            <a:r>
              <a:t>C: E,F,H</a:t>
            </a:r>
          </a:p>
          <a:p>
            <a:pPr/>
            <a:r>
              <a:t>D: A,G</a:t>
            </a:r>
          </a:p>
          <a:p>
            <a:pPr/>
            <a:r>
              <a:t>E: F</a:t>
            </a:r>
          </a:p>
          <a:p>
            <a:pPr/>
            <a:r>
              <a:t>F: I</a:t>
            </a:r>
          </a:p>
          <a:p>
            <a:pPr/>
            <a:r>
              <a:t>G: C</a:t>
            </a:r>
          </a:p>
          <a:p>
            <a:pPr/>
            <a:r>
              <a:t>H: </a:t>
            </a:r>
          </a:p>
          <a:p>
            <a:pPr/>
            <a:r>
              <a:t>I: D</a:t>
            </a:r>
          </a:p>
        </p:txBody>
      </p:sp>
      <p:sp>
        <p:nvSpPr>
          <p:cNvPr id="142" name="visit(H)…"/>
          <p:cNvSpPr txBox="1"/>
          <p:nvPr/>
        </p:nvSpPr>
        <p:spPr>
          <a:xfrm>
            <a:off x="8188262" y="7587617"/>
            <a:ext cx="1486124" cy="1562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visit(H)</a:t>
            </a:r>
          </a:p>
          <a:p>
            <a:pPr/>
            <a:r>
              <a:t>visit(B) </a:t>
            </a:r>
          </a:p>
          <a:p>
            <a:pPr/>
            <a:r>
              <a:t>visit(A)</a:t>
            </a:r>
          </a:p>
          <a:p>
            <a:pPr/>
          </a:p>
        </p:txBody>
      </p:sp>
      <p:pic>
        <p:nvPicPr>
          <p:cNvPr id="143" name="Image" descr="Image"/>
          <p:cNvPicPr>
            <a:picLocks noChangeAspect="1"/>
          </p:cNvPicPr>
          <p:nvPr/>
        </p:nvPicPr>
        <p:blipFill>
          <a:blip r:embed="rId2">
            <a:extLst/>
          </a:blip>
          <a:stretch>
            <a:fillRect/>
          </a:stretch>
        </p:blipFill>
        <p:spPr>
          <a:xfrm>
            <a:off x="7146973" y="2590800"/>
            <a:ext cx="3568701" cy="3327400"/>
          </a:xfrm>
          <a:prstGeom prst="rect">
            <a:avLst/>
          </a:prstGeom>
          <a:ln w="12700">
            <a:miter lim="400000"/>
          </a:ln>
        </p:spPr>
      </p:pic>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1"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sp>
        <p:nvSpPr>
          <p:cNvPr id="402" name="Result:"/>
          <p:cNvSpPr txBox="1"/>
          <p:nvPr>
            <p:ph type="body" idx="1"/>
          </p:nvPr>
        </p:nvSpPr>
        <p:spPr>
          <a:prstGeom prst="rect">
            <a:avLst/>
          </a:prstGeom>
        </p:spPr>
        <p:txBody>
          <a:bodyPr anchor="t"/>
          <a:lstStyle/>
          <a:p>
            <a:pPr/>
            <a:r>
              <a:t>Result:</a:t>
            </a:r>
          </a:p>
        </p:txBody>
      </p:sp>
      <p:pic>
        <p:nvPicPr>
          <p:cNvPr id="403" name="Image" descr="Image"/>
          <p:cNvPicPr>
            <a:picLocks noChangeAspect="1"/>
          </p:cNvPicPr>
          <p:nvPr/>
        </p:nvPicPr>
        <p:blipFill>
          <a:blip r:embed="rId2">
            <a:extLst/>
          </a:blip>
          <a:stretch>
            <a:fillRect/>
          </a:stretch>
        </p:blipFill>
        <p:spPr>
          <a:xfrm>
            <a:off x="3303273" y="3175892"/>
            <a:ext cx="8430254" cy="6577708"/>
          </a:xfrm>
          <a:prstGeom prst="rect">
            <a:avLst/>
          </a:prstGeom>
          <a:ln w="12700">
            <a:miter lim="400000"/>
          </a:ln>
        </p:spPr>
      </p:pic>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5"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sp>
        <p:nvSpPr>
          <p:cNvPr id="406" name="If we only look at the connected components we get the SCC metagraph…"/>
          <p:cNvSpPr txBox="1"/>
          <p:nvPr>
            <p:ph type="body" idx="1"/>
          </p:nvPr>
        </p:nvSpPr>
        <p:spPr>
          <a:prstGeom prst="rect">
            <a:avLst/>
          </a:prstGeom>
        </p:spPr>
        <p:txBody>
          <a:bodyPr anchor="t"/>
          <a:lstStyle/>
          <a:p>
            <a:pPr/>
            <a:r>
              <a:t>If we only look at the connected components we get the SCC metagraph</a:t>
            </a:r>
          </a:p>
          <a:p>
            <a:pPr lvl="1"/>
            <a:r>
              <a:t>Nodes are the strongly connected components</a:t>
            </a:r>
          </a:p>
          <a:p>
            <a:pPr lvl="1"/>
            <a:r>
              <a:t>Edges represent the existence of an edge from one component to the next</a:t>
            </a:r>
          </a:p>
        </p:txBody>
      </p:sp>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8"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pic>
        <p:nvPicPr>
          <p:cNvPr id="409" name="Image" descr="Image"/>
          <p:cNvPicPr>
            <a:picLocks noChangeAspect="1"/>
          </p:cNvPicPr>
          <p:nvPr/>
        </p:nvPicPr>
        <p:blipFill>
          <a:blip r:embed="rId2">
            <a:extLst/>
          </a:blip>
          <a:stretch>
            <a:fillRect/>
          </a:stretch>
        </p:blipFill>
        <p:spPr>
          <a:xfrm>
            <a:off x="501110" y="3090844"/>
            <a:ext cx="12002580" cy="5574047"/>
          </a:xfrm>
          <a:prstGeom prst="rect">
            <a:avLst/>
          </a:prstGeom>
          <a:ln w="12700">
            <a:miter lim="400000"/>
          </a:ln>
        </p:spPr>
      </p:pic>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1"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sp>
        <p:nvSpPr>
          <p:cNvPr id="412" name="The resulting metagraph has to be acyclic…"/>
          <p:cNvSpPr txBox="1"/>
          <p:nvPr>
            <p:ph type="body" idx="1"/>
          </p:nvPr>
        </p:nvSpPr>
        <p:spPr>
          <a:prstGeom prst="rect">
            <a:avLst/>
          </a:prstGeom>
        </p:spPr>
        <p:txBody>
          <a:bodyPr anchor="t"/>
          <a:lstStyle/>
          <a:p>
            <a:pPr/>
            <a:r>
              <a:t>The resulting metagraph has to be acyclic</a:t>
            </a:r>
          </a:p>
          <a:p>
            <a:pPr lvl="1"/>
            <a:r>
              <a:t>If there is a cycle in the metagraph, then by the lemma, the metanodes can be merged into bigger strongly connected subgraphs</a:t>
            </a:r>
          </a:p>
        </p:txBody>
      </p:sp>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4"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sp>
        <p:nvSpPr>
          <p:cNvPr id="415" name="Example: Add two edges"/>
          <p:cNvSpPr txBox="1"/>
          <p:nvPr>
            <p:ph type="body" idx="1"/>
          </p:nvPr>
        </p:nvSpPr>
        <p:spPr>
          <a:prstGeom prst="rect">
            <a:avLst/>
          </a:prstGeom>
        </p:spPr>
        <p:txBody>
          <a:bodyPr anchor="t"/>
          <a:lstStyle/>
          <a:p>
            <a:pPr/>
            <a:r>
              <a:t>Example: Add two edges</a:t>
            </a:r>
          </a:p>
        </p:txBody>
      </p:sp>
      <p:pic>
        <p:nvPicPr>
          <p:cNvPr id="416" name="Image" descr="Image"/>
          <p:cNvPicPr>
            <a:picLocks noChangeAspect="1"/>
          </p:cNvPicPr>
          <p:nvPr/>
        </p:nvPicPr>
        <p:blipFill>
          <a:blip r:embed="rId2">
            <a:extLst/>
          </a:blip>
          <a:stretch>
            <a:fillRect/>
          </a:stretch>
        </p:blipFill>
        <p:spPr>
          <a:xfrm>
            <a:off x="1709008" y="4283055"/>
            <a:ext cx="9840784" cy="4651564"/>
          </a:xfrm>
          <a:prstGeom prst="rect">
            <a:avLst/>
          </a:prstGeom>
          <a:ln w="12700">
            <a:miter lim="400000"/>
          </a:ln>
        </p:spPr>
      </p:pic>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8"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sp>
        <p:nvSpPr>
          <p:cNvPr id="419" name="Now we can start merging via the Lemma…"/>
          <p:cNvSpPr txBox="1"/>
          <p:nvPr>
            <p:ph type="body" idx="1"/>
          </p:nvPr>
        </p:nvSpPr>
        <p:spPr>
          <a:prstGeom prst="rect">
            <a:avLst/>
          </a:prstGeom>
        </p:spPr>
        <p:txBody>
          <a:bodyPr anchor="t"/>
          <a:lstStyle/>
          <a:p>
            <a:pPr/>
            <a:r>
              <a:t>Now we can start merging via the Lemma</a:t>
            </a:r>
          </a:p>
          <a:p>
            <a:pPr/>
            <a:r>
              <a:t>There is a path from components S to R and vice versa</a:t>
            </a:r>
          </a:p>
        </p:txBody>
      </p:sp>
      <p:pic>
        <p:nvPicPr>
          <p:cNvPr id="420" name="Image" descr="Image"/>
          <p:cNvPicPr>
            <a:picLocks noChangeAspect="1"/>
          </p:cNvPicPr>
          <p:nvPr/>
        </p:nvPicPr>
        <p:blipFill>
          <a:blip r:embed="rId2">
            <a:extLst/>
          </a:blip>
          <a:stretch>
            <a:fillRect/>
          </a:stretch>
        </p:blipFill>
        <p:spPr>
          <a:xfrm>
            <a:off x="1285313" y="4701491"/>
            <a:ext cx="10688174" cy="5052109"/>
          </a:xfrm>
          <a:prstGeom prst="rect">
            <a:avLst/>
          </a:prstGeom>
          <a:ln w="12700">
            <a:miter lim="400000"/>
          </a:ln>
        </p:spPr>
      </p:pic>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2"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sp>
        <p:nvSpPr>
          <p:cNvPr id="423" name="So we merge"/>
          <p:cNvSpPr txBox="1"/>
          <p:nvPr>
            <p:ph type="body" idx="1"/>
          </p:nvPr>
        </p:nvSpPr>
        <p:spPr>
          <a:prstGeom prst="rect">
            <a:avLst/>
          </a:prstGeom>
        </p:spPr>
        <p:txBody>
          <a:bodyPr anchor="t"/>
          <a:lstStyle/>
          <a:p>
            <a:pPr/>
            <a:r>
              <a:t>So we merge</a:t>
            </a:r>
          </a:p>
        </p:txBody>
      </p:sp>
      <p:pic>
        <p:nvPicPr>
          <p:cNvPr id="424" name="Image" descr="Image"/>
          <p:cNvPicPr>
            <a:picLocks noChangeAspect="1"/>
          </p:cNvPicPr>
          <p:nvPr/>
        </p:nvPicPr>
        <p:blipFill>
          <a:blip r:embed="rId2">
            <a:extLst/>
          </a:blip>
          <a:stretch>
            <a:fillRect/>
          </a:stretch>
        </p:blipFill>
        <p:spPr>
          <a:xfrm>
            <a:off x="760016" y="3491434"/>
            <a:ext cx="11484768" cy="5637806"/>
          </a:xfrm>
          <a:prstGeom prst="rect">
            <a:avLst/>
          </a:prstGeom>
          <a:ln w="12700">
            <a:miter lim="400000"/>
          </a:ln>
        </p:spPr>
      </p:pic>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6"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sp>
        <p:nvSpPr>
          <p:cNvPr id="427" name="There is a path from RS to X and vice versa:"/>
          <p:cNvSpPr txBox="1"/>
          <p:nvPr>
            <p:ph type="body" idx="1"/>
          </p:nvPr>
        </p:nvSpPr>
        <p:spPr>
          <a:prstGeom prst="rect">
            <a:avLst/>
          </a:prstGeom>
        </p:spPr>
        <p:txBody>
          <a:bodyPr anchor="t"/>
          <a:lstStyle/>
          <a:p>
            <a:pPr/>
            <a:r>
              <a:t>There is a path from RS to X and vice versa:</a:t>
            </a:r>
          </a:p>
        </p:txBody>
      </p:sp>
      <p:pic>
        <p:nvPicPr>
          <p:cNvPr id="428" name="Image" descr="Image"/>
          <p:cNvPicPr>
            <a:picLocks noChangeAspect="1"/>
          </p:cNvPicPr>
          <p:nvPr/>
        </p:nvPicPr>
        <p:blipFill>
          <a:blip r:embed="rId2">
            <a:extLst/>
          </a:blip>
          <a:stretch>
            <a:fillRect/>
          </a:stretch>
        </p:blipFill>
        <p:spPr>
          <a:xfrm>
            <a:off x="760016" y="3491434"/>
            <a:ext cx="11484768" cy="5637806"/>
          </a:xfrm>
          <a:prstGeom prst="rect">
            <a:avLst/>
          </a:prstGeom>
          <a:ln w="12700">
            <a:miter lim="400000"/>
          </a:ln>
        </p:spPr>
      </p:pic>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0"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sp>
        <p:nvSpPr>
          <p:cNvPr id="431" name="We can merge"/>
          <p:cNvSpPr txBox="1"/>
          <p:nvPr>
            <p:ph type="body" idx="1"/>
          </p:nvPr>
        </p:nvSpPr>
        <p:spPr>
          <a:prstGeom prst="rect">
            <a:avLst/>
          </a:prstGeom>
        </p:spPr>
        <p:txBody>
          <a:bodyPr anchor="t"/>
          <a:lstStyle/>
          <a:p>
            <a:pPr/>
            <a:r>
              <a:t>We can merge</a:t>
            </a:r>
          </a:p>
        </p:txBody>
      </p:sp>
      <p:pic>
        <p:nvPicPr>
          <p:cNvPr id="432" name="Image" descr="Image"/>
          <p:cNvPicPr>
            <a:picLocks noChangeAspect="1"/>
          </p:cNvPicPr>
          <p:nvPr/>
        </p:nvPicPr>
        <p:blipFill>
          <a:blip r:embed="rId2">
            <a:extLst/>
          </a:blip>
          <a:stretch>
            <a:fillRect/>
          </a:stretch>
        </p:blipFill>
        <p:spPr>
          <a:xfrm>
            <a:off x="420123" y="2788455"/>
            <a:ext cx="12164554" cy="6846716"/>
          </a:xfrm>
          <a:prstGeom prst="rect">
            <a:avLst/>
          </a:prstGeom>
          <a:ln w="12700">
            <a:miter lim="400000"/>
          </a:ln>
        </p:spPr>
      </p:pic>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4"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sp>
        <p:nvSpPr>
          <p:cNvPr id="435" name="Finally, we can merge Z with the new supernode"/>
          <p:cNvSpPr txBox="1"/>
          <p:nvPr>
            <p:ph type="body" idx="1"/>
          </p:nvPr>
        </p:nvSpPr>
        <p:spPr>
          <a:prstGeom prst="rect">
            <a:avLst/>
          </a:prstGeom>
        </p:spPr>
        <p:txBody>
          <a:bodyPr anchor="t"/>
          <a:lstStyle/>
          <a:p>
            <a:pPr/>
            <a:r>
              <a:t>Finally, we can merge Z with the new supernode </a:t>
            </a:r>
          </a:p>
        </p:txBody>
      </p:sp>
      <p:pic>
        <p:nvPicPr>
          <p:cNvPr id="436" name="Image" descr="Image"/>
          <p:cNvPicPr>
            <a:picLocks noChangeAspect="1"/>
          </p:cNvPicPr>
          <p:nvPr/>
        </p:nvPicPr>
        <p:blipFill>
          <a:blip r:embed="rId2">
            <a:extLst/>
          </a:blip>
          <a:stretch>
            <a:fillRect/>
          </a:stretch>
        </p:blipFill>
        <p:spPr>
          <a:xfrm>
            <a:off x="1420936" y="3384797"/>
            <a:ext cx="10162928" cy="5155706"/>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 name="Topological Sort"/>
          <p:cNvSpPr txBox="1"/>
          <p:nvPr>
            <p:ph type="title"/>
          </p:nvPr>
        </p:nvSpPr>
        <p:spPr>
          <a:prstGeom prst="rect">
            <a:avLst/>
          </a:prstGeom>
        </p:spPr>
        <p:txBody>
          <a:bodyPr/>
          <a:lstStyle/>
          <a:p>
            <a:pPr/>
            <a:r>
              <a:t>Topological Sort</a:t>
            </a:r>
          </a:p>
        </p:txBody>
      </p:sp>
      <p:sp>
        <p:nvSpPr>
          <p:cNvPr id="146" name="Visit E"/>
          <p:cNvSpPr txBox="1"/>
          <p:nvPr>
            <p:ph type="body" sz="quarter" idx="1"/>
          </p:nvPr>
        </p:nvSpPr>
        <p:spPr>
          <a:xfrm>
            <a:off x="952500" y="2590800"/>
            <a:ext cx="3567795" cy="6286500"/>
          </a:xfrm>
          <a:prstGeom prst="rect">
            <a:avLst/>
          </a:prstGeom>
        </p:spPr>
        <p:txBody>
          <a:bodyPr anchor="t"/>
          <a:lstStyle/>
          <a:p>
            <a:pPr/>
            <a:r>
              <a:t>Visit E</a:t>
            </a:r>
          </a:p>
        </p:txBody>
      </p:sp>
      <p:sp>
        <p:nvSpPr>
          <p:cNvPr id="147" name="A: B,C…"/>
          <p:cNvSpPr txBox="1"/>
          <p:nvPr/>
        </p:nvSpPr>
        <p:spPr>
          <a:xfrm>
            <a:off x="2603585" y="5734050"/>
            <a:ext cx="1333699" cy="27305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r>
              <a:t>A: B,C</a:t>
            </a:r>
          </a:p>
          <a:p>
            <a:pPr/>
            <a:r>
              <a:t>B: H</a:t>
            </a:r>
          </a:p>
          <a:p>
            <a:pPr/>
            <a:r>
              <a:t>C: E,F,H</a:t>
            </a:r>
          </a:p>
          <a:p>
            <a:pPr/>
            <a:r>
              <a:t>D: A,G</a:t>
            </a:r>
          </a:p>
          <a:p>
            <a:pPr/>
            <a:r>
              <a:t>E: F</a:t>
            </a:r>
          </a:p>
          <a:p>
            <a:pPr/>
            <a:r>
              <a:t>F: I</a:t>
            </a:r>
          </a:p>
          <a:p>
            <a:pPr/>
            <a:r>
              <a:t>G: C</a:t>
            </a:r>
          </a:p>
          <a:p>
            <a:pPr/>
            <a:r>
              <a:t>H: </a:t>
            </a:r>
          </a:p>
          <a:p>
            <a:pPr/>
            <a:r>
              <a:t>I: D</a:t>
            </a:r>
          </a:p>
        </p:txBody>
      </p:sp>
      <p:sp>
        <p:nvSpPr>
          <p:cNvPr id="148" name="visit(E)…"/>
          <p:cNvSpPr txBox="1"/>
          <p:nvPr/>
        </p:nvSpPr>
        <p:spPr>
          <a:xfrm>
            <a:off x="8188262" y="7441567"/>
            <a:ext cx="1486124" cy="185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visit(E)</a:t>
            </a:r>
          </a:p>
          <a:p>
            <a:pPr/>
            <a:r>
              <a:t>visit(H)</a:t>
            </a:r>
          </a:p>
          <a:p>
            <a:pPr/>
            <a:r>
              <a:t>visit(B) </a:t>
            </a:r>
          </a:p>
          <a:p>
            <a:pPr/>
            <a:r>
              <a:t>visit(A)</a:t>
            </a:r>
          </a:p>
          <a:p>
            <a:pPr/>
          </a:p>
        </p:txBody>
      </p:sp>
      <p:pic>
        <p:nvPicPr>
          <p:cNvPr id="149" name="Image" descr="Image"/>
          <p:cNvPicPr>
            <a:picLocks noChangeAspect="1"/>
          </p:cNvPicPr>
          <p:nvPr/>
        </p:nvPicPr>
        <p:blipFill>
          <a:blip r:embed="rId2">
            <a:extLst/>
          </a:blip>
          <a:stretch>
            <a:fillRect/>
          </a:stretch>
        </p:blipFill>
        <p:spPr>
          <a:xfrm>
            <a:off x="7890035" y="2413000"/>
            <a:ext cx="3568701" cy="3327400"/>
          </a:xfrm>
          <a:prstGeom prst="rect">
            <a:avLst/>
          </a:prstGeom>
          <a:ln w="12700">
            <a:miter lim="400000"/>
          </a:ln>
        </p:spPr>
      </p:pic>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8"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sp>
        <p:nvSpPr>
          <p:cNvPr id="439" name="This can be generalized:…"/>
          <p:cNvSpPr txBox="1"/>
          <p:nvPr>
            <p:ph type="body" idx="1"/>
          </p:nvPr>
        </p:nvSpPr>
        <p:spPr>
          <a:prstGeom prst="rect">
            <a:avLst/>
          </a:prstGeom>
        </p:spPr>
        <p:txBody>
          <a:bodyPr anchor="t"/>
          <a:lstStyle/>
          <a:p>
            <a:pPr/>
            <a:r>
              <a:t>This can be generalized:</a:t>
            </a:r>
          </a:p>
          <a:p>
            <a:pPr lvl="1"/>
            <a:r>
              <a:t>Theorem:  The metagraph is acyclic</a:t>
            </a:r>
          </a:p>
        </p:txBody>
      </p:sp>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1"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sp>
        <p:nvSpPr>
          <p:cNvPr id="442" name="How can we apply DFS to the problem of determining connected components?…"/>
          <p:cNvSpPr txBox="1"/>
          <p:nvPr>
            <p:ph type="body" idx="1"/>
          </p:nvPr>
        </p:nvSpPr>
        <p:spPr>
          <a:prstGeom prst="rect">
            <a:avLst/>
          </a:prstGeom>
        </p:spPr>
        <p:txBody>
          <a:bodyPr anchor="t"/>
          <a:lstStyle/>
          <a:p>
            <a:pPr/>
            <a:r>
              <a:t>How can we apply DFS to the problem of determining connected components?</a:t>
            </a:r>
          </a:p>
          <a:p>
            <a:pPr lvl="1"/>
            <a:r>
              <a:t>The WWW graph in 2000 would have been to big for anything but linear time algorithms</a:t>
            </a:r>
          </a:p>
        </p:txBody>
      </p:sp>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4"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sp>
        <p:nvSpPr>
          <p:cNvPr id="445" name="Answer:…"/>
          <p:cNvSpPr txBox="1"/>
          <p:nvPr>
            <p:ph type="body" idx="1"/>
          </p:nvPr>
        </p:nvSpPr>
        <p:spPr>
          <a:prstGeom prst="rect">
            <a:avLst/>
          </a:prstGeom>
        </p:spPr>
        <p:txBody>
          <a:bodyPr anchor="t"/>
          <a:lstStyle/>
          <a:p>
            <a:pPr/>
            <a:r>
              <a:t>Answer:</a:t>
            </a:r>
          </a:p>
          <a:p>
            <a:pPr lvl="1"/>
            <a:r>
              <a:t>Use DFS several times</a:t>
            </a:r>
          </a:p>
          <a:p>
            <a:pPr lvl="1"/>
            <a:r>
              <a:t>Including indirectly on the metagraph</a:t>
            </a:r>
          </a:p>
        </p:txBody>
      </p:sp>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7"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sp>
        <p:nvSpPr>
          <p:cNvPr id="448" name="If we start DFS at a node in a strongly connected component…"/>
          <p:cNvSpPr txBox="1"/>
          <p:nvPr>
            <p:ph type="body" idx="1"/>
          </p:nvPr>
        </p:nvSpPr>
        <p:spPr>
          <a:prstGeom prst="rect">
            <a:avLst/>
          </a:prstGeom>
        </p:spPr>
        <p:txBody>
          <a:bodyPr anchor="t"/>
          <a:lstStyle/>
          <a:p>
            <a:pPr/>
            <a:r>
              <a:t>If we start DFS at a node in a strongly connected component</a:t>
            </a:r>
          </a:p>
          <a:p>
            <a:pPr lvl="1"/>
            <a:r>
              <a:t>DFS will visit </a:t>
            </a:r>
            <a:r>
              <a:rPr b="1"/>
              <a:t>all </a:t>
            </a:r>
            <a:r>
              <a:t>nodes in the strongly connected component by the white path theorem</a:t>
            </a:r>
          </a:p>
        </p:txBody>
      </p:sp>
      <p:pic>
        <p:nvPicPr>
          <p:cNvPr id="449" name="Image" descr="Image"/>
          <p:cNvPicPr>
            <a:picLocks noChangeAspect="1"/>
          </p:cNvPicPr>
          <p:nvPr/>
        </p:nvPicPr>
        <p:blipFill>
          <a:blip r:embed="rId2">
            <a:extLst/>
          </a:blip>
          <a:stretch>
            <a:fillRect/>
          </a:stretch>
        </p:blipFill>
        <p:spPr>
          <a:xfrm>
            <a:off x="1797050" y="5463705"/>
            <a:ext cx="3702348" cy="3398190"/>
          </a:xfrm>
          <a:prstGeom prst="rect">
            <a:avLst/>
          </a:prstGeom>
          <a:ln w="12700">
            <a:miter lim="400000"/>
          </a:ln>
        </p:spPr>
      </p:pic>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1"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sp>
        <p:nvSpPr>
          <p:cNvPr id="452" name="If we start DFS at A…"/>
          <p:cNvSpPr txBox="1"/>
          <p:nvPr>
            <p:ph type="body" idx="1"/>
          </p:nvPr>
        </p:nvSpPr>
        <p:spPr>
          <a:prstGeom prst="rect">
            <a:avLst/>
          </a:prstGeom>
        </p:spPr>
        <p:txBody>
          <a:bodyPr anchor="t"/>
          <a:lstStyle/>
          <a:p>
            <a:pPr/>
            <a:r>
              <a:t>If we start DFS at A</a:t>
            </a:r>
          </a:p>
          <a:p>
            <a:pPr/>
            <a:r>
              <a:t>DFS will visit </a:t>
            </a:r>
            <a:r>
              <a:rPr b="1"/>
              <a:t>all </a:t>
            </a:r>
            <a:r>
              <a:t>nodes in the strongly connected component by the white path theorem</a:t>
            </a:r>
          </a:p>
          <a:p>
            <a:pPr/>
            <a:r>
              <a:t>But also possibly other strongly connected components</a:t>
            </a:r>
          </a:p>
        </p:txBody>
      </p:sp>
      <p:pic>
        <p:nvPicPr>
          <p:cNvPr id="453" name="Image" descr="Image"/>
          <p:cNvPicPr>
            <a:picLocks noChangeAspect="1"/>
          </p:cNvPicPr>
          <p:nvPr/>
        </p:nvPicPr>
        <p:blipFill>
          <a:blip r:embed="rId2">
            <a:extLst/>
          </a:blip>
          <a:stretch>
            <a:fillRect/>
          </a:stretch>
        </p:blipFill>
        <p:spPr>
          <a:xfrm>
            <a:off x="1797050" y="5463705"/>
            <a:ext cx="3702348" cy="3398190"/>
          </a:xfrm>
          <a:prstGeom prst="rect">
            <a:avLst/>
          </a:prstGeom>
          <a:ln w="12700">
            <a:miter lim="400000"/>
          </a:ln>
        </p:spPr>
      </p:pic>
      <p:pic>
        <p:nvPicPr>
          <p:cNvPr id="454" name="Image" descr="Image"/>
          <p:cNvPicPr>
            <a:picLocks noChangeAspect="1"/>
          </p:cNvPicPr>
          <p:nvPr/>
        </p:nvPicPr>
        <p:blipFill>
          <a:blip r:embed="rId3">
            <a:extLst/>
          </a:blip>
          <a:stretch>
            <a:fillRect/>
          </a:stretch>
        </p:blipFill>
        <p:spPr>
          <a:xfrm>
            <a:off x="6899126" y="5463705"/>
            <a:ext cx="3702348" cy="3398190"/>
          </a:xfrm>
          <a:prstGeom prst="rect">
            <a:avLst/>
          </a:prstGeom>
          <a:ln w="12700">
            <a:miter lim="400000"/>
          </a:ln>
        </p:spPr>
      </p:pic>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6"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sp>
        <p:nvSpPr>
          <p:cNvPr id="457" name="Want to make sure that we start at a &quot;sink&quot; of the SCC metagraph…"/>
          <p:cNvSpPr txBox="1"/>
          <p:nvPr>
            <p:ph type="body" idx="1"/>
          </p:nvPr>
        </p:nvSpPr>
        <p:spPr>
          <a:prstGeom prst="rect">
            <a:avLst/>
          </a:prstGeom>
        </p:spPr>
        <p:txBody>
          <a:bodyPr anchor="t"/>
          <a:lstStyle/>
          <a:p>
            <a:pPr/>
            <a:r>
              <a:t>Want to make sure that we start at a "sink" of the SCC metagraph</a:t>
            </a:r>
          </a:p>
          <a:p>
            <a:pPr lvl="1"/>
            <a:r>
              <a:t>This we can do by running topological sort on the SCC metagraph</a:t>
            </a:r>
          </a:p>
          <a:p>
            <a:pPr lvl="2"/>
            <a:r>
              <a:t>If we only had it!</a:t>
            </a:r>
          </a:p>
          <a:p>
            <a:pPr lvl="1"/>
            <a:r>
              <a:t>But we can do something similar by running DFS on the graph itself</a:t>
            </a:r>
          </a:p>
          <a:p>
            <a:pPr/>
            <a:r>
              <a:t>After we make sure that we are in sinks of the SCC graph, we run DFS again to identify the strongly connected components</a:t>
            </a:r>
          </a:p>
        </p:txBody>
      </p:sp>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9"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sp>
        <p:nvSpPr>
          <p:cNvPr id="460" name="To do this, need to run a DFS backward…"/>
          <p:cNvSpPr txBox="1"/>
          <p:nvPr>
            <p:ph type="body" idx="1"/>
          </p:nvPr>
        </p:nvSpPr>
        <p:spPr>
          <a:prstGeom prst="rect">
            <a:avLst/>
          </a:prstGeom>
        </p:spPr>
        <p:txBody>
          <a:bodyPr anchor="t"/>
          <a:lstStyle/>
          <a:p>
            <a:pPr/>
            <a:r>
              <a:t>To do this, need to run a DFS backward</a:t>
            </a:r>
          </a:p>
          <a:p>
            <a:pPr lvl="1"/>
            <a:r>
              <a:t>Reverse graph:</a:t>
            </a:r>
          </a:p>
          <a:p>
            <a:pPr lvl="2"/>
            <a:r>
              <a:t>Same nodes, but all edges are now reversed</a:t>
            </a:r>
          </a:p>
        </p:txBody>
      </p:sp>
      <p:pic>
        <p:nvPicPr>
          <p:cNvPr id="461" name="Image" descr="Image"/>
          <p:cNvPicPr>
            <a:picLocks noChangeAspect="1"/>
          </p:cNvPicPr>
          <p:nvPr/>
        </p:nvPicPr>
        <p:blipFill>
          <a:blip r:embed="rId2">
            <a:extLst/>
          </a:blip>
          <a:stretch>
            <a:fillRect/>
          </a:stretch>
        </p:blipFill>
        <p:spPr>
          <a:xfrm>
            <a:off x="1968500" y="4997450"/>
            <a:ext cx="9067800" cy="3060700"/>
          </a:xfrm>
          <a:prstGeom prst="rect">
            <a:avLst/>
          </a:prstGeom>
          <a:ln w="12700">
            <a:miter lim="400000"/>
          </a:ln>
        </p:spPr>
      </p:pic>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3"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sp>
        <p:nvSpPr>
          <p:cNvPr id="464" name="How to build the reverse graph from adjacency lists?…"/>
          <p:cNvSpPr txBox="1"/>
          <p:nvPr>
            <p:ph type="body" idx="1"/>
          </p:nvPr>
        </p:nvSpPr>
        <p:spPr>
          <a:prstGeom prst="rect">
            <a:avLst/>
          </a:prstGeom>
        </p:spPr>
        <p:txBody>
          <a:bodyPr anchor="t"/>
          <a:lstStyle/>
          <a:p>
            <a:pPr/>
            <a:r>
              <a:t>How to build the reverse graph from adjacency lists?</a:t>
            </a:r>
          </a:p>
          <a:p>
            <a:pPr lvl="1"/>
            <a:r>
              <a:t>If Y is in the adjacency list of X:</a:t>
            </a:r>
          </a:p>
          <a:p>
            <a:pPr lvl="2"/>
            <a:r>
              <a:t>Then X is in the adjacency list of Y</a:t>
            </a:r>
          </a:p>
        </p:txBody>
      </p:sp>
      <p:pic>
        <p:nvPicPr>
          <p:cNvPr id="465" name="Image" descr="Image"/>
          <p:cNvPicPr>
            <a:picLocks noChangeAspect="1"/>
          </p:cNvPicPr>
          <p:nvPr/>
        </p:nvPicPr>
        <p:blipFill>
          <a:blip r:embed="rId2">
            <a:extLst/>
          </a:blip>
          <a:stretch>
            <a:fillRect/>
          </a:stretch>
        </p:blipFill>
        <p:spPr>
          <a:xfrm>
            <a:off x="952500" y="5391150"/>
            <a:ext cx="9067800" cy="3060700"/>
          </a:xfrm>
          <a:prstGeom prst="rect">
            <a:avLst/>
          </a:prstGeom>
          <a:ln w="12700">
            <a:miter lim="400000"/>
          </a:ln>
        </p:spPr>
      </p:pic>
      <p:sp>
        <p:nvSpPr>
          <p:cNvPr id="466" name="A: B,D…"/>
          <p:cNvSpPr txBox="1"/>
          <p:nvPr/>
        </p:nvSpPr>
        <p:spPr>
          <a:xfrm>
            <a:off x="4718000" y="5556250"/>
            <a:ext cx="1333699" cy="27305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r>
              <a:t>A: B,D</a:t>
            </a:r>
          </a:p>
          <a:p>
            <a:pPr/>
            <a:r>
              <a:t>B: C,D,H</a:t>
            </a:r>
          </a:p>
          <a:p>
            <a:pPr/>
            <a:r>
              <a:t>C: A</a:t>
            </a:r>
          </a:p>
          <a:p>
            <a:pPr/>
            <a:r>
              <a:t>D: C,E</a:t>
            </a:r>
          </a:p>
          <a:p>
            <a:pPr/>
            <a:r>
              <a:t>E: H</a:t>
            </a:r>
          </a:p>
          <a:p>
            <a:pPr/>
            <a:r>
              <a:t>F: E,H</a:t>
            </a:r>
          </a:p>
          <a:p>
            <a:pPr/>
            <a:r>
              <a:t>G: F</a:t>
            </a:r>
          </a:p>
          <a:p>
            <a:pPr/>
            <a:r>
              <a:t>H: G</a:t>
            </a:r>
          </a:p>
        </p:txBody>
      </p:sp>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8"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sp>
        <p:nvSpPr>
          <p:cNvPr id="469" name="Create empty adjacency list for the reverse graph"/>
          <p:cNvSpPr txBox="1"/>
          <p:nvPr>
            <p:ph type="body" idx="1"/>
          </p:nvPr>
        </p:nvSpPr>
        <p:spPr>
          <a:prstGeom prst="rect">
            <a:avLst/>
          </a:prstGeom>
        </p:spPr>
        <p:txBody>
          <a:bodyPr anchor="t"/>
          <a:lstStyle/>
          <a:p>
            <a:pPr/>
            <a:r>
              <a:t>Create empty adjacency list for the reverse graph</a:t>
            </a:r>
          </a:p>
        </p:txBody>
      </p:sp>
      <p:pic>
        <p:nvPicPr>
          <p:cNvPr id="470" name="Image" descr="Image"/>
          <p:cNvPicPr>
            <a:picLocks noChangeAspect="1"/>
          </p:cNvPicPr>
          <p:nvPr/>
        </p:nvPicPr>
        <p:blipFill>
          <a:blip r:embed="rId2">
            <a:extLst/>
          </a:blip>
          <a:stretch>
            <a:fillRect/>
          </a:stretch>
        </p:blipFill>
        <p:spPr>
          <a:xfrm>
            <a:off x="952500" y="5391150"/>
            <a:ext cx="9067800" cy="3060700"/>
          </a:xfrm>
          <a:prstGeom prst="rect">
            <a:avLst/>
          </a:prstGeom>
          <a:ln w="12700">
            <a:miter lim="400000"/>
          </a:ln>
        </p:spPr>
      </p:pic>
      <p:sp>
        <p:nvSpPr>
          <p:cNvPr id="471" name="A: B,D…"/>
          <p:cNvSpPr txBox="1"/>
          <p:nvPr/>
        </p:nvSpPr>
        <p:spPr>
          <a:xfrm>
            <a:off x="4718000" y="5556250"/>
            <a:ext cx="1333699" cy="27305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r>
              <a:t>A: B,D</a:t>
            </a:r>
          </a:p>
          <a:p>
            <a:pPr/>
            <a:r>
              <a:t>B: C,D,H</a:t>
            </a:r>
          </a:p>
          <a:p>
            <a:pPr/>
            <a:r>
              <a:t>C: A</a:t>
            </a:r>
          </a:p>
          <a:p>
            <a:pPr/>
            <a:r>
              <a:t>D: C,E</a:t>
            </a:r>
          </a:p>
          <a:p>
            <a:pPr/>
            <a:r>
              <a:t>E: H</a:t>
            </a:r>
          </a:p>
          <a:p>
            <a:pPr/>
            <a:r>
              <a:t>F: E,H</a:t>
            </a:r>
          </a:p>
          <a:p>
            <a:pPr/>
            <a:r>
              <a:t>G: F</a:t>
            </a:r>
          </a:p>
          <a:p>
            <a:pPr/>
            <a:r>
              <a:t>H: G</a:t>
            </a:r>
          </a:p>
        </p:txBody>
      </p:sp>
      <p:sp>
        <p:nvSpPr>
          <p:cNvPr id="472" name="A:…"/>
          <p:cNvSpPr txBox="1"/>
          <p:nvPr/>
        </p:nvSpPr>
        <p:spPr>
          <a:xfrm>
            <a:off x="10560000" y="5391150"/>
            <a:ext cx="571575" cy="27305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r>
              <a:t>A: </a:t>
            </a:r>
          </a:p>
          <a:p>
            <a:pPr/>
            <a:r>
              <a:t>B:</a:t>
            </a:r>
          </a:p>
          <a:p>
            <a:pPr/>
            <a:r>
              <a:t>C: </a:t>
            </a:r>
          </a:p>
          <a:p>
            <a:pPr/>
            <a:r>
              <a:t>D:</a:t>
            </a:r>
          </a:p>
          <a:p>
            <a:pPr/>
            <a:r>
              <a:t>E:</a:t>
            </a:r>
          </a:p>
          <a:p>
            <a:pPr/>
            <a:r>
              <a:t>F:</a:t>
            </a:r>
          </a:p>
          <a:p>
            <a:pPr/>
            <a:r>
              <a:t>G:</a:t>
            </a:r>
          </a:p>
          <a:p>
            <a:pPr/>
            <a:r>
              <a:t>H:</a:t>
            </a:r>
          </a:p>
        </p:txBody>
      </p:sp>
    </p:spTree>
  </p:cSld>
  <p:clrMapOvr>
    <a:masterClrMapping/>
  </p:clrMapOvr>
  <p:transition xmlns:p14="http://schemas.microsoft.com/office/powerpoint/2010/main" spd="med" advClick="1"/>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4"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sp>
        <p:nvSpPr>
          <p:cNvPr id="475" name="Go through the adjacency list of all vertices…"/>
          <p:cNvSpPr txBox="1"/>
          <p:nvPr>
            <p:ph type="body" idx="1"/>
          </p:nvPr>
        </p:nvSpPr>
        <p:spPr>
          <a:prstGeom prst="rect">
            <a:avLst/>
          </a:prstGeom>
        </p:spPr>
        <p:txBody>
          <a:bodyPr anchor="t"/>
          <a:lstStyle/>
          <a:p>
            <a:pPr/>
            <a:r>
              <a:t>Go through the adjacency list of all vertices</a:t>
            </a:r>
          </a:p>
          <a:p>
            <a:pPr lvl="1"/>
            <a:r>
              <a:t>Start out with A</a:t>
            </a:r>
          </a:p>
          <a:p>
            <a:pPr lvl="1"/>
            <a:r>
              <a:t>Find B</a:t>
            </a:r>
          </a:p>
          <a:p>
            <a:pPr lvl="1"/>
            <a:r>
              <a:t>Add A to the list for B</a:t>
            </a:r>
          </a:p>
        </p:txBody>
      </p:sp>
      <p:pic>
        <p:nvPicPr>
          <p:cNvPr id="476" name="Image" descr="Image"/>
          <p:cNvPicPr>
            <a:picLocks noChangeAspect="1"/>
          </p:cNvPicPr>
          <p:nvPr/>
        </p:nvPicPr>
        <p:blipFill>
          <a:blip r:embed="rId2">
            <a:extLst/>
          </a:blip>
          <a:stretch>
            <a:fillRect/>
          </a:stretch>
        </p:blipFill>
        <p:spPr>
          <a:xfrm>
            <a:off x="952500" y="5391150"/>
            <a:ext cx="9067800" cy="3060700"/>
          </a:xfrm>
          <a:prstGeom prst="rect">
            <a:avLst/>
          </a:prstGeom>
          <a:ln w="12700">
            <a:miter lim="400000"/>
          </a:ln>
        </p:spPr>
      </p:pic>
      <p:sp>
        <p:nvSpPr>
          <p:cNvPr id="477" name="A: B,D…"/>
          <p:cNvSpPr txBox="1"/>
          <p:nvPr/>
        </p:nvSpPr>
        <p:spPr>
          <a:xfrm>
            <a:off x="4718000" y="5556250"/>
            <a:ext cx="1333699" cy="27305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r>
              <a:t>A:</a:t>
            </a:r>
            <a:r>
              <a:rPr>
                <a:solidFill>
                  <a:srgbClr val="929292"/>
                </a:solidFill>
              </a:rPr>
              <a:t> B,</a:t>
            </a:r>
            <a:r>
              <a:t>D</a:t>
            </a:r>
          </a:p>
          <a:p>
            <a:pPr/>
            <a:r>
              <a:t>B: C,D,H</a:t>
            </a:r>
          </a:p>
          <a:p>
            <a:pPr/>
            <a:r>
              <a:t>C: A</a:t>
            </a:r>
          </a:p>
          <a:p>
            <a:pPr/>
            <a:r>
              <a:t>D: C,E</a:t>
            </a:r>
          </a:p>
          <a:p>
            <a:pPr/>
            <a:r>
              <a:t>E: H</a:t>
            </a:r>
          </a:p>
          <a:p>
            <a:pPr/>
            <a:r>
              <a:t>F: E,H</a:t>
            </a:r>
          </a:p>
          <a:p>
            <a:pPr/>
            <a:r>
              <a:t>G: F</a:t>
            </a:r>
          </a:p>
          <a:p>
            <a:pPr/>
            <a:r>
              <a:t>H: G</a:t>
            </a:r>
          </a:p>
        </p:txBody>
      </p:sp>
      <p:sp>
        <p:nvSpPr>
          <p:cNvPr id="478" name="A:…"/>
          <p:cNvSpPr txBox="1"/>
          <p:nvPr/>
        </p:nvSpPr>
        <p:spPr>
          <a:xfrm>
            <a:off x="10560000" y="5391150"/>
            <a:ext cx="724000" cy="27305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r>
              <a:t>A: </a:t>
            </a:r>
          </a:p>
          <a:p>
            <a:pPr/>
            <a:r>
              <a:t>B: A</a:t>
            </a:r>
          </a:p>
          <a:p>
            <a:pPr/>
            <a:r>
              <a:t>C: </a:t>
            </a:r>
          </a:p>
          <a:p>
            <a:pPr/>
            <a:r>
              <a:t>D:</a:t>
            </a:r>
          </a:p>
          <a:p>
            <a:pPr/>
            <a:r>
              <a:t>E:</a:t>
            </a:r>
          </a:p>
          <a:p>
            <a:pPr/>
            <a:r>
              <a:t>F:</a:t>
            </a:r>
          </a:p>
          <a:p>
            <a:pPr/>
            <a:r>
              <a:t>G:</a:t>
            </a:r>
          </a:p>
          <a:p>
            <a:pPr/>
            <a:r>
              <a:t>H:</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 name="Topological Sort"/>
          <p:cNvSpPr txBox="1"/>
          <p:nvPr>
            <p:ph type="title"/>
          </p:nvPr>
        </p:nvSpPr>
        <p:spPr>
          <a:prstGeom prst="rect">
            <a:avLst/>
          </a:prstGeom>
        </p:spPr>
        <p:txBody>
          <a:bodyPr/>
          <a:lstStyle/>
          <a:p>
            <a:pPr/>
            <a:r>
              <a:t>Topological Sort</a:t>
            </a:r>
          </a:p>
        </p:txBody>
      </p:sp>
      <p:sp>
        <p:nvSpPr>
          <p:cNvPr id="152" name="Visit F"/>
          <p:cNvSpPr txBox="1"/>
          <p:nvPr>
            <p:ph type="body" sz="quarter" idx="1"/>
          </p:nvPr>
        </p:nvSpPr>
        <p:spPr>
          <a:xfrm>
            <a:off x="952500" y="2590800"/>
            <a:ext cx="3567795" cy="6286500"/>
          </a:xfrm>
          <a:prstGeom prst="rect">
            <a:avLst/>
          </a:prstGeom>
        </p:spPr>
        <p:txBody>
          <a:bodyPr anchor="t"/>
          <a:lstStyle/>
          <a:p>
            <a:pPr/>
            <a:r>
              <a:t>Visit F</a:t>
            </a:r>
          </a:p>
        </p:txBody>
      </p:sp>
      <p:sp>
        <p:nvSpPr>
          <p:cNvPr id="153" name="A: B,C…"/>
          <p:cNvSpPr txBox="1"/>
          <p:nvPr/>
        </p:nvSpPr>
        <p:spPr>
          <a:xfrm>
            <a:off x="2603585" y="5734050"/>
            <a:ext cx="1333699" cy="27305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r>
              <a:t>A: B,C</a:t>
            </a:r>
          </a:p>
          <a:p>
            <a:pPr/>
            <a:r>
              <a:t>B: H</a:t>
            </a:r>
          </a:p>
          <a:p>
            <a:pPr/>
            <a:r>
              <a:t>C: E,F,H</a:t>
            </a:r>
          </a:p>
          <a:p>
            <a:pPr/>
            <a:r>
              <a:t>D: A,G</a:t>
            </a:r>
          </a:p>
          <a:p>
            <a:pPr/>
            <a:r>
              <a:t>E: F</a:t>
            </a:r>
          </a:p>
          <a:p>
            <a:pPr/>
            <a:r>
              <a:t>F: I</a:t>
            </a:r>
          </a:p>
          <a:p>
            <a:pPr/>
            <a:r>
              <a:t>G: C</a:t>
            </a:r>
          </a:p>
          <a:p>
            <a:pPr/>
            <a:r>
              <a:t>H: </a:t>
            </a:r>
          </a:p>
          <a:p>
            <a:pPr/>
            <a:r>
              <a:t>I: D</a:t>
            </a:r>
          </a:p>
        </p:txBody>
      </p:sp>
      <p:sp>
        <p:nvSpPr>
          <p:cNvPr id="154" name="visit(F)…"/>
          <p:cNvSpPr txBox="1"/>
          <p:nvPr/>
        </p:nvSpPr>
        <p:spPr>
          <a:xfrm>
            <a:off x="8188262" y="7295517"/>
            <a:ext cx="1486124" cy="2146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visit(F)</a:t>
            </a:r>
          </a:p>
          <a:p>
            <a:pPr/>
            <a:r>
              <a:t>visit(E)</a:t>
            </a:r>
          </a:p>
          <a:p>
            <a:pPr/>
            <a:r>
              <a:t>visit(H)</a:t>
            </a:r>
          </a:p>
          <a:p>
            <a:pPr/>
            <a:r>
              <a:t>visit(B) </a:t>
            </a:r>
          </a:p>
          <a:p>
            <a:pPr/>
            <a:r>
              <a:t>visit(A)</a:t>
            </a:r>
          </a:p>
          <a:p>
            <a:pPr/>
          </a:p>
        </p:txBody>
      </p:sp>
      <p:pic>
        <p:nvPicPr>
          <p:cNvPr id="155" name="Image" descr="Image"/>
          <p:cNvPicPr>
            <a:picLocks noChangeAspect="1"/>
          </p:cNvPicPr>
          <p:nvPr/>
        </p:nvPicPr>
        <p:blipFill>
          <a:blip r:embed="rId2">
            <a:extLst/>
          </a:blip>
          <a:stretch>
            <a:fillRect/>
          </a:stretch>
        </p:blipFill>
        <p:spPr>
          <a:xfrm>
            <a:off x="8483600" y="2590800"/>
            <a:ext cx="3568700" cy="3327400"/>
          </a:xfrm>
          <a:prstGeom prst="rect">
            <a:avLst/>
          </a:prstGeom>
          <a:ln w="12700">
            <a:miter lim="400000"/>
          </a:ln>
        </p:spPr>
      </p:pic>
    </p:spTree>
  </p:cSld>
  <p:clrMapOvr>
    <a:masterClrMapping/>
  </p:clrMapOvr>
  <p:transition xmlns:p14="http://schemas.microsoft.com/office/powerpoint/2010/main" spd="med" advClick="1"/>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0"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sp>
        <p:nvSpPr>
          <p:cNvPr id="481" name="Go through the adjacency list of all vertices…"/>
          <p:cNvSpPr txBox="1"/>
          <p:nvPr>
            <p:ph type="body" idx="1"/>
          </p:nvPr>
        </p:nvSpPr>
        <p:spPr>
          <a:prstGeom prst="rect">
            <a:avLst/>
          </a:prstGeom>
        </p:spPr>
        <p:txBody>
          <a:bodyPr anchor="t"/>
          <a:lstStyle/>
          <a:p>
            <a:pPr/>
            <a:r>
              <a:t>Go through the adjacency list of all vertices</a:t>
            </a:r>
          </a:p>
          <a:p>
            <a:pPr lvl="1"/>
            <a:r>
              <a:t>Start out with A</a:t>
            </a:r>
          </a:p>
          <a:p>
            <a:pPr lvl="1"/>
            <a:r>
              <a:t>Find D</a:t>
            </a:r>
          </a:p>
          <a:p>
            <a:pPr lvl="1"/>
            <a:r>
              <a:t>Add A to the list for D</a:t>
            </a:r>
          </a:p>
        </p:txBody>
      </p:sp>
      <p:pic>
        <p:nvPicPr>
          <p:cNvPr id="482" name="Image" descr="Image"/>
          <p:cNvPicPr>
            <a:picLocks noChangeAspect="1"/>
          </p:cNvPicPr>
          <p:nvPr/>
        </p:nvPicPr>
        <p:blipFill>
          <a:blip r:embed="rId2">
            <a:extLst/>
          </a:blip>
          <a:stretch>
            <a:fillRect/>
          </a:stretch>
        </p:blipFill>
        <p:spPr>
          <a:xfrm>
            <a:off x="952500" y="5391150"/>
            <a:ext cx="9067800" cy="3060700"/>
          </a:xfrm>
          <a:prstGeom prst="rect">
            <a:avLst/>
          </a:prstGeom>
          <a:ln w="12700">
            <a:miter lim="400000"/>
          </a:ln>
        </p:spPr>
      </p:pic>
      <p:sp>
        <p:nvSpPr>
          <p:cNvPr id="483" name="A: B,D…"/>
          <p:cNvSpPr txBox="1"/>
          <p:nvPr/>
        </p:nvSpPr>
        <p:spPr>
          <a:xfrm>
            <a:off x="4718000" y="5556250"/>
            <a:ext cx="1333699" cy="27305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r>
              <a:t>A:</a:t>
            </a:r>
            <a:r>
              <a:rPr>
                <a:solidFill>
                  <a:srgbClr val="929292"/>
                </a:solidFill>
              </a:rPr>
              <a:t> B,D</a:t>
            </a:r>
          </a:p>
          <a:p>
            <a:pPr/>
            <a:r>
              <a:t>B: C,D,H</a:t>
            </a:r>
          </a:p>
          <a:p>
            <a:pPr/>
            <a:r>
              <a:t>C: A</a:t>
            </a:r>
          </a:p>
          <a:p>
            <a:pPr/>
            <a:r>
              <a:t>D: C,E</a:t>
            </a:r>
          </a:p>
          <a:p>
            <a:pPr/>
            <a:r>
              <a:t>E: H</a:t>
            </a:r>
          </a:p>
          <a:p>
            <a:pPr/>
            <a:r>
              <a:t>F: E,H</a:t>
            </a:r>
          </a:p>
          <a:p>
            <a:pPr/>
            <a:r>
              <a:t>G: F</a:t>
            </a:r>
          </a:p>
          <a:p>
            <a:pPr/>
            <a:r>
              <a:t>H: G</a:t>
            </a:r>
          </a:p>
        </p:txBody>
      </p:sp>
      <p:sp>
        <p:nvSpPr>
          <p:cNvPr id="484" name="A:…"/>
          <p:cNvSpPr txBox="1"/>
          <p:nvPr/>
        </p:nvSpPr>
        <p:spPr>
          <a:xfrm>
            <a:off x="10560000" y="5391150"/>
            <a:ext cx="724000" cy="27305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r>
              <a:t>A: </a:t>
            </a:r>
          </a:p>
          <a:p>
            <a:pPr/>
            <a:r>
              <a:t>B: A</a:t>
            </a:r>
          </a:p>
          <a:p>
            <a:pPr/>
            <a:r>
              <a:t>C: </a:t>
            </a:r>
          </a:p>
          <a:p>
            <a:pPr/>
            <a:r>
              <a:t>D: A</a:t>
            </a:r>
          </a:p>
          <a:p>
            <a:pPr/>
            <a:r>
              <a:t>E:</a:t>
            </a:r>
          </a:p>
          <a:p>
            <a:pPr/>
            <a:r>
              <a:t>F:</a:t>
            </a:r>
          </a:p>
          <a:p>
            <a:pPr/>
            <a:r>
              <a:t>G:</a:t>
            </a:r>
          </a:p>
          <a:p>
            <a:pPr/>
            <a:r>
              <a:t>H:</a:t>
            </a:r>
          </a:p>
        </p:txBody>
      </p:sp>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6"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sp>
        <p:nvSpPr>
          <p:cNvPr id="487" name="Go through the adjacency list of all vertices…"/>
          <p:cNvSpPr txBox="1"/>
          <p:nvPr>
            <p:ph type="body" idx="1"/>
          </p:nvPr>
        </p:nvSpPr>
        <p:spPr>
          <a:prstGeom prst="rect">
            <a:avLst/>
          </a:prstGeom>
        </p:spPr>
        <p:txBody>
          <a:bodyPr anchor="t"/>
          <a:lstStyle/>
          <a:p>
            <a:pPr/>
            <a:r>
              <a:t>Go through the adjacency list of all vertices</a:t>
            </a:r>
          </a:p>
          <a:p>
            <a:pPr lvl="1"/>
            <a:r>
              <a:t>Continue with B</a:t>
            </a:r>
          </a:p>
          <a:p>
            <a:pPr lvl="1"/>
            <a:r>
              <a:t>Find C</a:t>
            </a:r>
          </a:p>
          <a:p>
            <a:pPr lvl="1"/>
            <a:r>
              <a:t>Add B to the list for C</a:t>
            </a:r>
          </a:p>
        </p:txBody>
      </p:sp>
      <p:pic>
        <p:nvPicPr>
          <p:cNvPr id="488" name="Image" descr="Image"/>
          <p:cNvPicPr>
            <a:picLocks noChangeAspect="1"/>
          </p:cNvPicPr>
          <p:nvPr/>
        </p:nvPicPr>
        <p:blipFill>
          <a:blip r:embed="rId2">
            <a:extLst/>
          </a:blip>
          <a:stretch>
            <a:fillRect/>
          </a:stretch>
        </p:blipFill>
        <p:spPr>
          <a:xfrm>
            <a:off x="952500" y="5391150"/>
            <a:ext cx="9067800" cy="3060700"/>
          </a:xfrm>
          <a:prstGeom prst="rect">
            <a:avLst/>
          </a:prstGeom>
          <a:ln w="12700">
            <a:miter lim="400000"/>
          </a:ln>
        </p:spPr>
      </p:pic>
      <p:sp>
        <p:nvSpPr>
          <p:cNvPr id="489" name="A: B,D…"/>
          <p:cNvSpPr txBox="1"/>
          <p:nvPr/>
        </p:nvSpPr>
        <p:spPr>
          <a:xfrm>
            <a:off x="4718000" y="5556250"/>
            <a:ext cx="1333699" cy="27305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r>
              <a:t>A:</a:t>
            </a:r>
            <a:r>
              <a:rPr>
                <a:solidFill>
                  <a:srgbClr val="929292"/>
                </a:solidFill>
              </a:rPr>
              <a:t> B,D</a:t>
            </a:r>
          </a:p>
          <a:p>
            <a:pPr/>
            <a:r>
              <a:t>B: </a:t>
            </a:r>
            <a:r>
              <a:rPr>
                <a:solidFill>
                  <a:srgbClr val="929292"/>
                </a:solidFill>
              </a:rPr>
              <a:t>C,</a:t>
            </a:r>
            <a:r>
              <a:t>D,H</a:t>
            </a:r>
          </a:p>
          <a:p>
            <a:pPr/>
            <a:r>
              <a:t>C: A</a:t>
            </a:r>
          </a:p>
          <a:p>
            <a:pPr/>
            <a:r>
              <a:t>D: C,E</a:t>
            </a:r>
          </a:p>
          <a:p>
            <a:pPr/>
            <a:r>
              <a:t>E: H</a:t>
            </a:r>
          </a:p>
          <a:p>
            <a:pPr/>
            <a:r>
              <a:t>F: E,H</a:t>
            </a:r>
          </a:p>
          <a:p>
            <a:pPr/>
            <a:r>
              <a:t>G: F</a:t>
            </a:r>
          </a:p>
          <a:p>
            <a:pPr/>
            <a:r>
              <a:t>H: G</a:t>
            </a:r>
          </a:p>
        </p:txBody>
      </p:sp>
      <p:sp>
        <p:nvSpPr>
          <p:cNvPr id="490" name="A:…"/>
          <p:cNvSpPr txBox="1"/>
          <p:nvPr/>
        </p:nvSpPr>
        <p:spPr>
          <a:xfrm>
            <a:off x="10560000" y="5391150"/>
            <a:ext cx="724000" cy="27305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r>
              <a:t>A: </a:t>
            </a:r>
          </a:p>
          <a:p>
            <a:pPr/>
            <a:r>
              <a:t>B: A</a:t>
            </a:r>
          </a:p>
          <a:p>
            <a:pPr/>
            <a:r>
              <a:t>C: B</a:t>
            </a:r>
          </a:p>
          <a:p>
            <a:pPr/>
            <a:r>
              <a:t>D: A</a:t>
            </a:r>
          </a:p>
          <a:p>
            <a:pPr/>
            <a:r>
              <a:t>E:</a:t>
            </a:r>
          </a:p>
          <a:p>
            <a:pPr/>
            <a:r>
              <a:t>F:</a:t>
            </a:r>
          </a:p>
          <a:p>
            <a:pPr/>
            <a:r>
              <a:t>G:</a:t>
            </a:r>
          </a:p>
          <a:p>
            <a:pPr/>
            <a:r>
              <a:t>H:</a:t>
            </a:r>
          </a:p>
        </p:txBody>
      </p:sp>
    </p:spTree>
  </p:cSld>
  <p:clrMapOvr>
    <a:masterClrMapping/>
  </p:clrMapOvr>
  <p:transition xmlns:p14="http://schemas.microsoft.com/office/powerpoint/2010/main" spd="med" advClick="1"/>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2"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sp>
        <p:nvSpPr>
          <p:cNvPr id="493" name="Go through the adjacency list of all vertices…"/>
          <p:cNvSpPr txBox="1"/>
          <p:nvPr>
            <p:ph type="body" idx="1"/>
          </p:nvPr>
        </p:nvSpPr>
        <p:spPr>
          <a:prstGeom prst="rect">
            <a:avLst/>
          </a:prstGeom>
        </p:spPr>
        <p:txBody>
          <a:bodyPr anchor="t"/>
          <a:lstStyle/>
          <a:p>
            <a:pPr/>
            <a:r>
              <a:t>Go through the adjacency list of all vertices</a:t>
            </a:r>
          </a:p>
          <a:p>
            <a:pPr lvl="1"/>
            <a:r>
              <a:t>Continue with B</a:t>
            </a:r>
          </a:p>
          <a:p>
            <a:pPr lvl="1"/>
            <a:r>
              <a:t>Find D</a:t>
            </a:r>
          </a:p>
          <a:p>
            <a:pPr lvl="1"/>
            <a:r>
              <a:t>Add B to the list for D</a:t>
            </a:r>
          </a:p>
        </p:txBody>
      </p:sp>
      <p:pic>
        <p:nvPicPr>
          <p:cNvPr id="494" name="Image" descr="Image"/>
          <p:cNvPicPr>
            <a:picLocks noChangeAspect="1"/>
          </p:cNvPicPr>
          <p:nvPr/>
        </p:nvPicPr>
        <p:blipFill>
          <a:blip r:embed="rId2">
            <a:extLst/>
          </a:blip>
          <a:stretch>
            <a:fillRect/>
          </a:stretch>
        </p:blipFill>
        <p:spPr>
          <a:xfrm>
            <a:off x="952500" y="5391150"/>
            <a:ext cx="9067800" cy="3060700"/>
          </a:xfrm>
          <a:prstGeom prst="rect">
            <a:avLst/>
          </a:prstGeom>
          <a:ln w="12700">
            <a:miter lim="400000"/>
          </a:ln>
        </p:spPr>
      </p:pic>
      <p:sp>
        <p:nvSpPr>
          <p:cNvPr id="495" name="A: B,D…"/>
          <p:cNvSpPr txBox="1"/>
          <p:nvPr/>
        </p:nvSpPr>
        <p:spPr>
          <a:xfrm>
            <a:off x="4718000" y="5556250"/>
            <a:ext cx="1333699" cy="27305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r>
              <a:t>A:</a:t>
            </a:r>
            <a:r>
              <a:rPr>
                <a:solidFill>
                  <a:srgbClr val="929292"/>
                </a:solidFill>
              </a:rPr>
              <a:t> B,D</a:t>
            </a:r>
          </a:p>
          <a:p>
            <a:pPr/>
            <a:r>
              <a:t>B: </a:t>
            </a:r>
            <a:r>
              <a:rPr>
                <a:solidFill>
                  <a:srgbClr val="929292"/>
                </a:solidFill>
              </a:rPr>
              <a:t>C,D,</a:t>
            </a:r>
            <a:r>
              <a:t>H</a:t>
            </a:r>
          </a:p>
          <a:p>
            <a:pPr/>
            <a:r>
              <a:t>C: A</a:t>
            </a:r>
          </a:p>
          <a:p>
            <a:pPr/>
            <a:r>
              <a:t>D: C,E</a:t>
            </a:r>
          </a:p>
          <a:p>
            <a:pPr/>
            <a:r>
              <a:t>E: H</a:t>
            </a:r>
          </a:p>
          <a:p>
            <a:pPr/>
            <a:r>
              <a:t>F: E,H</a:t>
            </a:r>
          </a:p>
          <a:p>
            <a:pPr/>
            <a:r>
              <a:t>G: F</a:t>
            </a:r>
          </a:p>
          <a:p>
            <a:pPr/>
            <a:r>
              <a:t>H: G</a:t>
            </a:r>
          </a:p>
        </p:txBody>
      </p:sp>
      <p:sp>
        <p:nvSpPr>
          <p:cNvPr id="496" name="A:…"/>
          <p:cNvSpPr txBox="1"/>
          <p:nvPr/>
        </p:nvSpPr>
        <p:spPr>
          <a:xfrm>
            <a:off x="10560000" y="5391150"/>
            <a:ext cx="1028850" cy="27305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r>
              <a:t>A: </a:t>
            </a:r>
          </a:p>
          <a:p>
            <a:pPr/>
            <a:r>
              <a:t>B: A</a:t>
            </a:r>
          </a:p>
          <a:p>
            <a:pPr/>
            <a:r>
              <a:t>C: B,</a:t>
            </a:r>
          </a:p>
          <a:p>
            <a:pPr/>
            <a:r>
              <a:t>D: A,B</a:t>
            </a:r>
          </a:p>
          <a:p>
            <a:pPr/>
            <a:r>
              <a:t>E:</a:t>
            </a:r>
          </a:p>
          <a:p>
            <a:pPr/>
            <a:r>
              <a:t>F:</a:t>
            </a:r>
          </a:p>
          <a:p>
            <a:pPr/>
            <a:r>
              <a:t>G:</a:t>
            </a:r>
          </a:p>
          <a:p>
            <a:pPr/>
            <a:r>
              <a:t>H:</a:t>
            </a:r>
          </a:p>
        </p:txBody>
      </p:sp>
    </p:spTree>
  </p:cSld>
  <p:clrMapOvr>
    <a:masterClrMapping/>
  </p:clrMapOvr>
  <p:transition xmlns:p14="http://schemas.microsoft.com/office/powerpoint/2010/main" spd="med" advClick="1"/>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8"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sp>
        <p:nvSpPr>
          <p:cNvPr id="499" name="Go through the adjacency list of all vertices…"/>
          <p:cNvSpPr txBox="1"/>
          <p:nvPr>
            <p:ph type="body" idx="1"/>
          </p:nvPr>
        </p:nvSpPr>
        <p:spPr>
          <a:prstGeom prst="rect">
            <a:avLst/>
          </a:prstGeom>
        </p:spPr>
        <p:txBody>
          <a:bodyPr anchor="t"/>
          <a:lstStyle/>
          <a:p>
            <a:pPr/>
            <a:r>
              <a:t>Go through the adjacency list of all vertices</a:t>
            </a:r>
          </a:p>
          <a:p>
            <a:pPr lvl="1"/>
            <a:r>
              <a:t>Continue with B</a:t>
            </a:r>
          </a:p>
          <a:p>
            <a:pPr lvl="1"/>
            <a:r>
              <a:t>Find H</a:t>
            </a:r>
          </a:p>
          <a:p>
            <a:pPr lvl="1"/>
            <a:r>
              <a:t>Add B to the list for H</a:t>
            </a:r>
          </a:p>
        </p:txBody>
      </p:sp>
      <p:pic>
        <p:nvPicPr>
          <p:cNvPr id="500" name="Image" descr="Image"/>
          <p:cNvPicPr>
            <a:picLocks noChangeAspect="1"/>
          </p:cNvPicPr>
          <p:nvPr/>
        </p:nvPicPr>
        <p:blipFill>
          <a:blip r:embed="rId2">
            <a:extLst/>
          </a:blip>
          <a:stretch>
            <a:fillRect/>
          </a:stretch>
        </p:blipFill>
        <p:spPr>
          <a:xfrm>
            <a:off x="952500" y="5391150"/>
            <a:ext cx="9067800" cy="3060700"/>
          </a:xfrm>
          <a:prstGeom prst="rect">
            <a:avLst/>
          </a:prstGeom>
          <a:ln w="12700">
            <a:miter lim="400000"/>
          </a:ln>
        </p:spPr>
      </p:pic>
      <p:sp>
        <p:nvSpPr>
          <p:cNvPr id="501" name="A: B,D…"/>
          <p:cNvSpPr txBox="1"/>
          <p:nvPr/>
        </p:nvSpPr>
        <p:spPr>
          <a:xfrm>
            <a:off x="4718000" y="5556250"/>
            <a:ext cx="1333699" cy="27305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r>
              <a:t>A:</a:t>
            </a:r>
            <a:r>
              <a:rPr>
                <a:solidFill>
                  <a:srgbClr val="929292"/>
                </a:solidFill>
              </a:rPr>
              <a:t> B,D</a:t>
            </a:r>
          </a:p>
          <a:p>
            <a:pPr/>
            <a:r>
              <a:t>B: </a:t>
            </a:r>
            <a:r>
              <a:rPr>
                <a:solidFill>
                  <a:srgbClr val="929292"/>
                </a:solidFill>
              </a:rPr>
              <a:t>C,D,H</a:t>
            </a:r>
          </a:p>
          <a:p>
            <a:pPr/>
            <a:r>
              <a:t>C: A</a:t>
            </a:r>
          </a:p>
          <a:p>
            <a:pPr/>
            <a:r>
              <a:t>D: C,E</a:t>
            </a:r>
          </a:p>
          <a:p>
            <a:pPr/>
            <a:r>
              <a:t>E: H</a:t>
            </a:r>
          </a:p>
          <a:p>
            <a:pPr/>
            <a:r>
              <a:t>F: E,H</a:t>
            </a:r>
          </a:p>
          <a:p>
            <a:pPr/>
            <a:r>
              <a:t>G: F</a:t>
            </a:r>
          </a:p>
          <a:p>
            <a:pPr/>
            <a:r>
              <a:t>H: G</a:t>
            </a:r>
          </a:p>
        </p:txBody>
      </p:sp>
      <p:sp>
        <p:nvSpPr>
          <p:cNvPr id="502" name="A:…"/>
          <p:cNvSpPr txBox="1"/>
          <p:nvPr/>
        </p:nvSpPr>
        <p:spPr>
          <a:xfrm>
            <a:off x="10560000" y="5391150"/>
            <a:ext cx="1028850" cy="27305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r>
              <a:t>A: </a:t>
            </a:r>
          </a:p>
          <a:p>
            <a:pPr/>
            <a:r>
              <a:t>B: A</a:t>
            </a:r>
          </a:p>
          <a:p>
            <a:pPr/>
            <a:r>
              <a:t>C: B</a:t>
            </a:r>
          </a:p>
          <a:p>
            <a:pPr/>
            <a:r>
              <a:t>D: A,B</a:t>
            </a:r>
          </a:p>
          <a:p>
            <a:pPr/>
            <a:r>
              <a:t>E:</a:t>
            </a:r>
          </a:p>
          <a:p>
            <a:pPr/>
            <a:r>
              <a:t>F:</a:t>
            </a:r>
          </a:p>
          <a:p>
            <a:pPr/>
            <a:r>
              <a:t>G:</a:t>
            </a:r>
          </a:p>
          <a:p>
            <a:pPr/>
            <a:r>
              <a:t>H: B</a:t>
            </a:r>
          </a:p>
        </p:txBody>
      </p:sp>
    </p:spTree>
  </p:cSld>
  <p:clrMapOvr>
    <a:masterClrMapping/>
  </p:clrMapOvr>
  <p:transition xmlns:p14="http://schemas.microsoft.com/office/powerpoint/2010/main" spd="med" advClick="1"/>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4"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sp>
        <p:nvSpPr>
          <p:cNvPr id="505" name="Now continue"/>
          <p:cNvSpPr txBox="1"/>
          <p:nvPr>
            <p:ph type="body" idx="1"/>
          </p:nvPr>
        </p:nvSpPr>
        <p:spPr>
          <a:prstGeom prst="rect">
            <a:avLst/>
          </a:prstGeom>
        </p:spPr>
        <p:txBody>
          <a:bodyPr anchor="t"/>
          <a:lstStyle/>
          <a:p>
            <a:pPr/>
            <a:r>
              <a:t>Now continue</a:t>
            </a:r>
          </a:p>
        </p:txBody>
      </p:sp>
      <p:pic>
        <p:nvPicPr>
          <p:cNvPr id="506" name="Image" descr="Image"/>
          <p:cNvPicPr>
            <a:picLocks noChangeAspect="1"/>
          </p:cNvPicPr>
          <p:nvPr/>
        </p:nvPicPr>
        <p:blipFill>
          <a:blip r:embed="rId2">
            <a:extLst/>
          </a:blip>
          <a:stretch>
            <a:fillRect/>
          </a:stretch>
        </p:blipFill>
        <p:spPr>
          <a:xfrm>
            <a:off x="952500" y="5391150"/>
            <a:ext cx="9067800" cy="3060700"/>
          </a:xfrm>
          <a:prstGeom prst="rect">
            <a:avLst/>
          </a:prstGeom>
          <a:ln w="12700">
            <a:miter lim="400000"/>
          </a:ln>
        </p:spPr>
      </p:pic>
      <p:sp>
        <p:nvSpPr>
          <p:cNvPr id="507" name="A: B,D…"/>
          <p:cNvSpPr txBox="1"/>
          <p:nvPr/>
        </p:nvSpPr>
        <p:spPr>
          <a:xfrm>
            <a:off x="4718000" y="5556250"/>
            <a:ext cx="1333699" cy="27305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r>
              <a:t>A:</a:t>
            </a:r>
            <a:r>
              <a:rPr>
                <a:solidFill>
                  <a:srgbClr val="929292"/>
                </a:solidFill>
              </a:rPr>
              <a:t> </a:t>
            </a:r>
            <a:r>
              <a:t>B,D</a:t>
            </a:r>
          </a:p>
          <a:p>
            <a:pPr/>
            <a:r>
              <a:t>B: C,D,H</a:t>
            </a:r>
          </a:p>
          <a:p>
            <a:pPr/>
            <a:r>
              <a:t>C: A</a:t>
            </a:r>
          </a:p>
          <a:p>
            <a:pPr/>
            <a:r>
              <a:t>D: C,E</a:t>
            </a:r>
          </a:p>
          <a:p>
            <a:pPr/>
            <a:r>
              <a:t>E: H</a:t>
            </a:r>
          </a:p>
          <a:p>
            <a:pPr/>
            <a:r>
              <a:t>F: E,H</a:t>
            </a:r>
          </a:p>
          <a:p>
            <a:pPr/>
            <a:r>
              <a:t>G: F</a:t>
            </a:r>
          </a:p>
          <a:p>
            <a:pPr/>
            <a:r>
              <a:t>H: G</a:t>
            </a:r>
          </a:p>
        </p:txBody>
      </p:sp>
      <p:sp>
        <p:nvSpPr>
          <p:cNvPr id="508" name="A: C…"/>
          <p:cNvSpPr txBox="1"/>
          <p:nvPr/>
        </p:nvSpPr>
        <p:spPr>
          <a:xfrm>
            <a:off x="10560000" y="5391150"/>
            <a:ext cx="1028850" cy="27305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r>
              <a:t>A: C</a:t>
            </a:r>
          </a:p>
          <a:p>
            <a:pPr/>
            <a:r>
              <a:t>B: A</a:t>
            </a:r>
          </a:p>
          <a:p>
            <a:pPr/>
            <a:r>
              <a:t>C: B,D</a:t>
            </a:r>
          </a:p>
          <a:p>
            <a:pPr/>
            <a:r>
              <a:t>D: A,B</a:t>
            </a:r>
          </a:p>
          <a:p>
            <a:pPr/>
            <a:r>
              <a:t>E: D</a:t>
            </a:r>
          </a:p>
          <a:p>
            <a:pPr/>
            <a:r>
              <a:t>F: G</a:t>
            </a:r>
          </a:p>
          <a:p>
            <a:pPr/>
            <a:r>
              <a:t>G: H</a:t>
            </a:r>
          </a:p>
          <a:p>
            <a:pPr/>
            <a:r>
              <a:t>H: B,E</a:t>
            </a:r>
          </a:p>
        </p:txBody>
      </p:sp>
    </p:spTree>
  </p:cSld>
  <p:clrMapOvr>
    <a:masterClrMapping/>
  </p:clrMapOvr>
  <p:transition xmlns:p14="http://schemas.microsoft.com/office/powerpoint/2010/main" spd="med" advClick="1"/>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0"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sp>
        <p:nvSpPr>
          <p:cNvPr id="511" name="Calculating the reverse graph costs…"/>
          <p:cNvSpPr txBox="1"/>
          <p:nvPr>
            <p:ph type="body" idx="1"/>
          </p:nvPr>
        </p:nvSpPr>
        <p:spPr>
          <a:prstGeom prst="rect">
            <a:avLst/>
          </a:prstGeom>
        </p:spPr>
        <p:txBody>
          <a:bodyPr anchor="t"/>
          <a:lstStyle/>
          <a:p>
            <a:pPr/>
            <a:r>
              <a:t>Calculating the reverse graph costs</a:t>
            </a:r>
          </a:p>
          <a:p>
            <a:pPr lvl="1"/>
            <a:r>
              <a:t>creating empty adjacency lists for the reverse graph</a:t>
            </a:r>
          </a:p>
          <a:p>
            <a:pPr lvl="2"/>
            <a14:m>
              <m:oMathPara>
                <m:oMathParaPr>
                  <m:jc m:val="left"/>
                </m:oMathParaPr>
                <m:oMath>
                  <m:r>
                    <m:rPr>
                      <m:sty m:val="p"/>
                    </m:rPr>
                    <a:rPr xmlns:a="http://schemas.openxmlformats.org/drawingml/2006/main" sz="3950" i="1">
                      <a:solidFill>
                        <a:srgbClr val="000000"/>
                      </a:solidFill>
                      <a:latin typeface="Cambria Math" panose="02040503050406030204" pitchFamily="18" charset="0"/>
                    </a:rPr>
                    <m:t>Θ</m:t>
                  </m:r>
                  <m:r>
                    <a:rPr xmlns:a="http://schemas.openxmlformats.org/drawingml/2006/main" sz="3950" i="1">
                      <a:solidFill>
                        <a:srgbClr val="000000"/>
                      </a:solidFill>
                      <a:latin typeface="Cambria Math" panose="02040503050406030204" pitchFamily="18" charset="0"/>
                    </a:rPr>
                    <m:t>(</m:t>
                  </m:r>
                  <m:r>
                    <a:rPr xmlns:a="http://schemas.openxmlformats.org/drawingml/2006/main" sz="3950" i="1">
                      <a:solidFill>
                        <a:srgbClr val="000000"/>
                      </a:solidFill>
                      <a:latin typeface="Cambria Math" panose="02040503050406030204" pitchFamily="18" charset="0"/>
                    </a:rPr>
                    <m:t>|</m:t>
                  </m:r>
                  <m:r>
                    <a:rPr xmlns:a="http://schemas.openxmlformats.org/drawingml/2006/main" sz="3950" i="1">
                      <a:solidFill>
                        <a:srgbClr val="000000"/>
                      </a:solidFill>
                      <a:latin typeface="Cambria Math" panose="02040503050406030204" pitchFamily="18" charset="0"/>
                    </a:rPr>
                    <m:t>V</m:t>
                  </m:r>
                  <m:r>
                    <a:rPr xmlns:a="http://schemas.openxmlformats.org/drawingml/2006/main" sz="3950" i="1">
                      <a:solidFill>
                        <a:srgbClr val="000000"/>
                      </a:solidFill>
                      <a:latin typeface="Cambria Math" panose="02040503050406030204" pitchFamily="18" charset="0"/>
                    </a:rPr>
                    <m:t>|</m:t>
                  </m:r>
                  <m:r>
                    <a:rPr xmlns:a="http://schemas.openxmlformats.org/drawingml/2006/main" sz="3950" i="1">
                      <a:solidFill>
                        <a:srgbClr val="000000"/>
                      </a:solidFill>
                      <a:latin typeface="Cambria Math" panose="02040503050406030204" pitchFamily="18" charset="0"/>
                    </a:rPr>
                    <m:t>)</m:t>
                  </m:r>
                </m:oMath>
              </m:oMathPara>
            </a14:m>
          </a:p>
          <a:p>
            <a:pPr lvl="1"/>
            <a:r>
              <a:t>going through all elements in the adjacency list and add an element to one adjacency list for the reverse graph</a:t>
            </a:r>
          </a:p>
          <a:p>
            <a:pPr lvl="2"/>
            <a14:m>
              <m:oMathPara>
                <m:oMathParaPr>
                  <m:jc m:val="left"/>
                </m:oMathParaPr>
                <m:oMath>
                  <m:r>
                    <m:rPr>
                      <m:sty m:val="p"/>
                    </m:rPr>
                    <a:rPr xmlns:a="http://schemas.openxmlformats.org/drawingml/2006/main" sz="3950" i="1">
                      <a:solidFill>
                        <a:srgbClr val="000000"/>
                      </a:solidFill>
                      <a:latin typeface="Cambria Math" panose="02040503050406030204" pitchFamily="18" charset="0"/>
                    </a:rPr>
                    <m:t>Θ</m:t>
                  </m:r>
                  <m:r>
                    <a:rPr xmlns:a="http://schemas.openxmlformats.org/drawingml/2006/main" sz="3950" i="1">
                      <a:solidFill>
                        <a:srgbClr val="000000"/>
                      </a:solidFill>
                      <a:latin typeface="Cambria Math" panose="02040503050406030204" pitchFamily="18" charset="0"/>
                    </a:rPr>
                    <m:t>(</m:t>
                  </m:r>
                  <m:r>
                    <a:rPr xmlns:a="http://schemas.openxmlformats.org/drawingml/2006/main" sz="3950" i="1">
                      <a:solidFill>
                        <a:srgbClr val="000000"/>
                      </a:solidFill>
                      <a:latin typeface="Cambria Math" panose="02040503050406030204" pitchFamily="18" charset="0"/>
                    </a:rPr>
                    <m:t>|</m:t>
                  </m:r>
                  <m:r>
                    <a:rPr xmlns:a="http://schemas.openxmlformats.org/drawingml/2006/main" sz="3950" i="1">
                      <a:solidFill>
                        <a:srgbClr val="000000"/>
                      </a:solidFill>
                      <a:latin typeface="Cambria Math" panose="02040503050406030204" pitchFamily="18" charset="0"/>
                    </a:rPr>
                    <m:t>E</m:t>
                  </m:r>
                  <m:r>
                    <a:rPr xmlns:a="http://schemas.openxmlformats.org/drawingml/2006/main" sz="3950" i="1">
                      <a:solidFill>
                        <a:srgbClr val="000000"/>
                      </a:solidFill>
                      <a:latin typeface="Cambria Math" panose="02040503050406030204" pitchFamily="18" charset="0"/>
                    </a:rPr>
                    <m:t>|</m:t>
                  </m:r>
                  <m:r>
                    <a:rPr xmlns:a="http://schemas.openxmlformats.org/drawingml/2006/main" sz="3950" i="1">
                      <a:solidFill>
                        <a:srgbClr val="000000"/>
                      </a:solidFill>
                      <a:latin typeface="Cambria Math" panose="02040503050406030204" pitchFamily="18" charset="0"/>
                    </a:rPr>
                    <m:t>)</m:t>
                  </m:r>
                </m:oMath>
              </m:oMathPara>
            </a14:m>
          </a:p>
          <a:p>
            <a:pPr lvl="1"/>
            <a:r>
              <a:t>Total: </a:t>
            </a:r>
            <a14:m>
              <m:oMath>
                <m:r>
                  <m:rPr>
                    <m:sty m:val="p"/>
                  </m:rPr>
                  <a:rPr xmlns:a="http://schemas.openxmlformats.org/drawingml/2006/main" sz="3900" i="1">
                    <a:solidFill>
                      <a:srgbClr val="000000"/>
                    </a:solidFill>
                    <a:latin typeface="Cambria Math" panose="02040503050406030204" pitchFamily="18" charset="0"/>
                  </a:rPr>
                  <m:t>Θ</m:t>
                </m:r>
                <m:r>
                  <a:rPr xmlns:a="http://schemas.openxmlformats.org/drawingml/2006/main" sz="3900" i="1">
                    <a:solidFill>
                      <a:srgbClr val="000000"/>
                    </a:solidFill>
                    <a:latin typeface="Cambria Math" panose="02040503050406030204" pitchFamily="18" charset="0"/>
                  </a:rPr>
                  <m:t>(</m:t>
                </m:r>
                <m:r>
                  <a:rPr xmlns:a="http://schemas.openxmlformats.org/drawingml/2006/main" sz="3900" i="1">
                    <a:solidFill>
                      <a:srgbClr val="000000"/>
                    </a:solidFill>
                    <a:latin typeface="Cambria Math" panose="02040503050406030204" pitchFamily="18" charset="0"/>
                  </a:rPr>
                  <m:t>|</m:t>
                </m:r>
                <m:r>
                  <a:rPr xmlns:a="http://schemas.openxmlformats.org/drawingml/2006/main" sz="3900" i="1">
                    <a:solidFill>
                      <a:srgbClr val="000000"/>
                    </a:solidFill>
                    <a:latin typeface="Cambria Math" panose="02040503050406030204" pitchFamily="18" charset="0"/>
                  </a:rPr>
                  <m:t>V</m:t>
                </m:r>
                <m:r>
                  <a:rPr xmlns:a="http://schemas.openxmlformats.org/drawingml/2006/main" sz="3900" i="1">
                    <a:solidFill>
                      <a:srgbClr val="000000"/>
                    </a:solidFill>
                    <a:latin typeface="Cambria Math" panose="02040503050406030204" pitchFamily="18" charset="0"/>
                  </a:rPr>
                  <m:t>|</m:t>
                </m:r>
                <m:r>
                  <a:rPr xmlns:a="http://schemas.openxmlformats.org/drawingml/2006/main" sz="3900" i="1">
                    <a:solidFill>
                      <a:srgbClr val="000000"/>
                    </a:solidFill>
                    <a:latin typeface="Cambria Math" panose="02040503050406030204" pitchFamily="18" charset="0"/>
                  </a:rPr>
                  <m:t>+</m:t>
                </m:r>
                <m:r>
                  <a:rPr xmlns:a="http://schemas.openxmlformats.org/drawingml/2006/main" sz="3900" i="1">
                    <a:solidFill>
                      <a:srgbClr val="000000"/>
                    </a:solidFill>
                    <a:latin typeface="Cambria Math" panose="02040503050406030204" pitchFamily="18" charset="0"/>
                  </a:rPr>
                  <m:t>|</m:t>
                </m:r>
                <m:r>
                  <a:rPr xmlns:a="http://schemas.openxmlformats.org/drawingml/2006/main" sz="3900" i="1">
                    <a:solidFill>
                      <a:srgbClr val="000000"/>
                    </a:solidFill>
                    <a:latin typeface="Cambria Math" panose="02040503050406030204" pitchFamily="18" charset="0"/>
                  </a:rPr>
                  <m:t>E</m:t>
                </m:r>
                <m:r>
                  <a:rPr xmlns:a="http://schemas.openxmlformats.org/drawingml/2006/main" sz="3900" i="1">
                    <a:solidFill>
                      <a:srgbClr val="000000"/>
                    </a:solidFill>
                    <a:latin typeface="Cambria Math" panose="02040503050406030204" pitchFamily="18" charset="0"/>
                  </a:rPr>
                  <m:t>|</m:t>
                </m:r>
                <m:r>
                  <a:rPr xmlns:a="http://schemas.openxmlformats.org/drawingml/2006/main" sz="3900" i="1">
                    <a:solidFill>
                      <a:srgbClr val="000000"/>
                    </a:solidFill>
                    <a:latin typeface="Cambria Math" panose="02040503050406030204" pitchFamily="18" charset="0"/>
                  </a:rPr>
                  <m:t>)</m:t>
                </m:r>
              </m:oMath>
            </a14:m>
            <a:r>
              <a:t>, i.e. linear in the size of the graph</a:t>
            </a:r>
          </a:p>
        </p:txBody>
      </p:sp>
    </p:spTree>
  </p:cSld>
  <p:clrMapOvr>
    <a:masterClrMapping/>
  </p:clrMapOvr>
  <p:transition xmlns:p14="http://schemas.microsoft.com/office/powerpoint/2010/main" spd="med" advClick="1"/>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3"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sp>
        <p:nvSpPr>
          <p:cNvPr id="514" name="If we start out with A in the reverse graph, then DFS yields…"/>
          <p:cNvSpPr txBox="1"/>
          <p:nvPr>
            <p:ph type="body" idx="1"/>
          </p:nvPr>
        </p:nvSpPr>
        <p:spPr>
          <a:prstGeom prst="rect">
            <a:avLst/>
          </a:prstGeom>
        </p:spPr>
        <p:txBody>
          <a:bodyPr anchor="t"/>
          <a:lstStyle/>
          <a:p>
            <a:pPr/>
            <a:r>
              <a:t>If we start out with A in the reverse graph, then DFS yields</a:t>
            </a:r>
          </a:p>
          <a:p>
            <a:pPr/>
          </a:p>
          <a:p>
            <a:pPr/>
          </a:p>
          <a:p>
            <a:pPr/>
          </a:p>
          <a:p>
            <a:pPr lvl="2"/>
          </a:p>
          <a:p>
            <a:pPr/>
            <a:r>
              <a:t>The DFS forest has one component, with nodes in the strongly connected component of A</a:t>
            </a:r>
          </a:p>
          <a:p>
            <a:pPr/>
            <a:r>
              <a:t>Same thing if we start out with any </a:t>
            </a:r>
            <a:r>
              <a:rPr b="1"/>
              <a:t>other</a:t>
            </a:r>
            <a:r>
              <a:t> node in the strongly connected component</a:t>
            </a:r>
          </a:p>
        </p:txBody>
      </p:sp>
      <p:pic>
        <p:nvPicPr>
          <p:cNvPr id="515" name="Image" descr="Image"/>
          <p:cNvPicPr>
            <a:picLocks noChangeAspect="1"/>
          </p:cNvPicPr>
          <p:nvPr/>
        </p:nvPicPr>
        <p:blipFill>
          <a:blip r:embed="rId2">
            <a:extLst/>
          </a:blip>
          <a:stretch>
            <a:fillRect/>
          </a:stretch>
        </p:blipFill>
        <p:spPr>
          <a:xfrm>
            <a:off x="4019550" y="3346450"/>
            <a:ext cx="3492500" cy="3060700"/>
          </a:xfrm>
          <a:prstGeom prst="rect">
            <a:avLst/>
          </a:prstGeom>
          <a:ln w="12700">
            <a:miter lim="400000"/>
          </a:ln>
        </p:spPr>
      </p:pic>
      <p:pic>
        <p:nvPicPr>
          <p:cNvPr id="516" name="Image" descr="Image"/>
          <p:cNvPicPr>
            <a:picLocks noChangeAspect="1"/>
          </p:cNvPicPr>
          <p:nvPr/>
        </p:nvPicPr>
        <p:blipFill>
          <a:blip r:embed="rId3">
            <a:extLst/>
          </a:blip>
          <a:stretch>
            <a:fillRect/>
          </a:stretch>
        </p:blipFill>
        <p:spPr>
          <a:xfrm>
            <a:off x="10687050" y="3346450"/>
            <a:ext cx="393700" cy="2997200"/>
          </a:xfrm>
          <a:prstGeom prst="rect">
            <a:avLst/>
          </a:prstGeom>
          <a:ln w="12700">
            <a:miter lim="400000"/>
          </a:ln>
        </p:spPr>
      </p:pic>
    </p:spTree>
  </p:cSld>
  <p:clrMapOvr>
    <a:masterClrMapping/>
  </p:clrMapOvr>
  <p:transition xmlns:p14="http://schemas.microsoft.com/office/powerpoint/2010/main" spd="med" advClick="1"/>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8"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sp>
        <p:nvSpPr>
          <p:cNvPr id="519" name="Now we have the basic idea of Kosaraju's algorithm…"/>
          <p:cNvSpPr txBox="1"/>
          <p:nvPr>
            <p:ph type="body" idx="1"/>
          </p:nvPr>
        </p:nvSpPr>
        <p:spPr>
          <a:prstGeom prst="rect">
            <a:avLst/>
          </a:prstGeom>
        </p:spPr>
        <p:txBody>
          <a:bodyPr anchor="t"/>
          <a:lstStyle/>
          <a:p>
            <a:pPr/>
            <a:r>
              <a:t>Now we have the basic idea of Kosaraju's algorithm</a:t>
            </a:r>
          </a:p>
          <a:p>
            <a:pPr lvl="1"/>
            <a:r>
              <a:t>Run DFS on the graph</a:t>
            </a:r>
          </a:p>
          <a:p>
            <a:pPr lvl="1"/>
            <a:r>
              <a:t>Run DFS again, but on the reversed graph, select the nodes to visit in order of the finishing times of the first run</a:t>
            </a:r>
          </a:p>
          <a:p>
            <a:pPr lvl="1"/>
            <a:r>
              <a:t>The trees in the DFS forest of the second run are the strongly connected components of the graph</a:t>
            </a:r>
          </a:p>
        </p:txBody>
      </p:sp>
    </p:spTree>
  </p:cSld>
  <p:clrMapOvr>
    <a:masterClrMapping/>
  </p:clrMapOvr>
  <p:transition xmlns:p14="http://schemas.microsoft.com/office/powerpoint/2010/main" spd="med" advClick="1"/>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1"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sp>
        <p:nvSpPr>
          <p:cNvPr id="522" name="Example: Start in E"/>
          <p:cNvSpPr txBox="1"/>
          <p:nvPr>
            <p:ph type="body" idx="1"/>
          </p:nvPr>
        </p:nvSpPr>
        <p:spPr>
          <a:prstGeom prst="rect">
            <a:avLst/>
          </a:prstGeom>
        </p:spPr>
        <p:txBody>
          <a:bodyPr anchor="t"/>
          <a:lstStyle/>
          <a:p>
            <a:pPr/>
            <a:r>
              <a:t>Example: Start in E</a:t>
            </a:r>
          </a:p>
        </p:txBody>
      </p:sp>
      <p:pic>
        <p:nvPicPr>
          <p:cNvPr id="523" name="Image" descr="Image"/>
          <p:cNvPicPr>
            <a:picLocks noChangeAspect="1"/>
          </p:cNvPicPr>
          <p:nvPr/>
        </p:nvPicPr>
        <p:blipFill>
          <a:blip r:embed="rId2">
            <a:extLst/>
          </a:blip>
          <a:stretch>
            <a:fillRect/>
          </a:stretch>
        </p:blipFill>
        <p:spPr>
          <a:xfrm>
            <a:off x="1989435" y="3539678"/>
            <a:ext cx="7857530" cy="5337622"/>
          </a:xfrm>
          <a:prstGeom prst="rect">
            <a:avLst/>
          </a:prstGeom>
          <a:ln w="12700">
            <a:miter lim="400000"/>
          </a:ln>
        </p:spPr>
      </p:pic>
    </p:spTree>
  </p:cSld>
  <p:clrMapOvr>
    <a:masterClrMapping/>
  </p:clrMapOvr>
  <p:transition xmlns:p14="http://schemas.microsoft.com/office/powerpoint/2010/main" spd="med" advClick="1"/>
</p:sld>
</file>

<file path=ppt/slides/slide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5"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pic>
        <p:nvPicPr>
          <p:cNvPr id="526" name="Image" descr="Image"/>
          <p:cNvPicPr>
            <a:picLocks noChangeAspect="1"/>
          </p:cNvPicPr>
          <p:nvPr/>
        </p:nvPicPr>
        <p:blipFill>
          <a:blip r:embed="rId2">
            <a:extLst/>
          </a:blip>
          <a:stretch>
            <a:fillRect/>
          </a:stretch>
        </p:blipFill>
        <p:spPr>
          <a:xfrm>
            <a:off x="2146300" y="2781300"/>
            <a:ext cx="8712200" cy="5918200"/>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 name="Topological Sort"/>
          <p:cNvSpPr txBox="1"/>
          <p:nvPr>
            <p:ph type="title"/>
          </p:nvPr>
        </p:nvSpPr>
        <p:spPr>
          <a:prstGeom prst="rect">
            <a:avLst/>
          </a:prstGeom>
        </p:spPr>
        <p:txBody>
          <a:bodyPr/>
          <a:lstStyle/>
          <a:p>
            <a:pPr/>
            <a:r>
              <a:t>Topological Sort</a:t>
            </a:r>
          </a:p>
        </p:txBody>
      </p:sp>
      <p:sp>
        <p:nvSpPr>
          <p:cNvPr id="158" name="Visit I"/>
          <p:cNvSpPr txBox="1"/>
          <p:nvPr>
            <p:ph type="body" sz="quarter" idx="1"/>
          </p:nvPr>
        </p:nvSpPr>
        <p:spPr>
          <a:xfrm>
            <a:off x="952500" y="2590800"/>
            <a:ext cx="3567795" cy="6286500"/>
          </a:xfrm>
          <a:prstGeom prst="rect">
            <a:avLst/>
          </a:prstGeom>
        </p:spPr>
        <p:txBody>
          <a:bodyPr anchor="t"/>
          <a:lstStyle/>
          <a:p>
            <a:pPr/>
            <a:r>
              <a:t>Visit I</a:t>
            </a:r>
          </a:p>
        </p:txBody>
      </p:sp>
      <p:sp>
        <p:nvSpPr>
          <p:cNvPr id="159" name="A: B,C…"/>
          <p:cNvSpPr txBox="1"/>
          <p:nvPr/>
        </p:nvSpPr>
        <p:spPr>
          <a:xfrm>
            <a:off x="2603585" y="5734050"/>
            <a:ext cx="1333699" cy="27305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r>
              <a:t>A: B,C</a:t>
            </a:r>
          </a:p>
          <a:p>
            <a:pPr/>
            <a:r>
              <a:t>B: H</a:t>
            </a:r>
          </a:p>
          <a:p>
            <a:pPr/>
            <a:r>
              <a:t>C: E,F,H</a:t>
            </a:r>
          </a:p>
          <a:p>
            <a:pPr/>
            <a:r>
              <a:t>D: A,G</a:t>
            </a:r>
          </a:p>
          <a:p>
            <a:pPr/>
            <a:r>
              <a:t>E: F</a:t>
            </a:r>
          </a:p>
          <a:p>
            <a:pPr/>
            <a:r>
              <a:t>F: I</a:t>
            </a:r>
          </a:p>
          <a:p>
            <a:pPr/>
            <a:r>
              <a:t>G: C</a:t>
            </a:r>
          </a:p>
          <a:p>
            <a:pPr/>
            <a:r>
              <a:t>H: </a:t>
            </a:r>
          </a:p>
          <a:p>
            <a:pPr/>
            <a:r>
              <a:t>I: D</a:t>
            </a:r>
          </a:p>
        </p:txBody>
      </p:sp>
      <p:sp>
        <p:nvSpPr>
          <p:cNvPr id="160" name="visit(I)…"/>
          <p:cNvSpPr txBox="1"/>
          <p:nvPr/>
        </p:nvSpPr>
        <p:spPr>
          <a:xfrm>
            <a:off x="8188262" y="7149467"/>
            <a:ext cx="1486124" cy="243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visit(I)</a:t>
            </a:r>
          </a:p>
          <a:p>
            <a:pPr/>
            <a:r>
              <a:t>visit(F)</a:t>
            </a:r>
          </a:p>
          <a:p>
            <a:pPr/>
            <a:r>
              <a:t>visit(E)</a:t>
            </a:r>
          </a:p>
          <a:p>
            <a:pPr/>
            <a:r>
              <a:t>visit(H)</a:t>
            </a:r>
          </a:p>
          <a:p>
            <a:pPr/>
            <a:r>
              <a:t>visit(B) </a:t>
            </a:r>
          </a:p>
          <a:p>
            <a:pPr/>
            <a:r>
              <a:t>visit(A)</a:t>
            </a:r>
          </a:p>
          <a:p>
            <a:pPr/>
          </a:p>
        </p:txBody>
      </p:sp>
      <p:pic>
        <p:nvPicPr>
          <p:cNvPr id="161" name="Image" descr="Image"/>
          <p:cNvPicPr>
            <a:picLocks noChangeAspect="1"/>
          </p:cNvPicPr>
          <p:nvPr/>
        </p:nvPicPr>
        <p:blipFill>
          <a:blip r:embed="rId2">
            <a:extLst/>
          </a:blip>
          <a:stretch>
            <a:fillRect/>
          </a:stretch>
        </p:blipFill>
        <p:spPr>
          <a:xfrm>
            <a:off x="8305800" y="2590800"/>
            <a:ext cx="3746500" cy="3327400"/>
          </a:xfrm>
          <a:prstGeom prst="rect">
            <a:avLst/>
          </a:prstGeom>
          <a:ln w="12700">
            <a:miter lim="400000"/>
          </a:ln>
        </p:spPr>
      </p:pic>
    </p:spTree>
  </p:cSld>
  <p:clrMapOvr>
    <a:masterClrMapping/>
  </p:clrMapOvr>
  <p:transition xmlns:p14="http://schemas.microsoft.com/office/powerpoint/2010/main" spd="med" advClick="1"/>
</p:sld>
</file>

<file path=ppt/slides/slide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8"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pic>
        <p:nvPicPr>
          <p:cNvPr id="529" name="Image" descr="Image"/>
          <p:cNvPicPr>
            <a:picLocks noChangeAspect="1"/>
          </p:cNvPicPr>
          <p:nvPr/>
        </p:nvPicPr>
        <p:blipFill>
          <a:blip r:embed="rId2">
            <a:extLst/>
          </a:blip>
          <a:stretch>
            <a:fillRect/>
          </a:stretch>
        </p:blipFill>
        <p:spPr>
          <a:xfrm>
            <a:off x="2432050" y="2781300"/>
            <a:ext cx="8140700" cy="5918200"/>
          </a:xfrm>
          <a:prstGeom prst="rect">
            <a:avLst/>
          </a:prstGeom>
          <a:ln w="12700">
            <a:miter lim="400000"/>
          </a:ln>
        </p:spPr>
      </p:pic>
    </p:spTree>
  </p:cSld>
  <p:clrMapOvr>
    <a:masterClrMapping/>
  </p:clrMapOvr>
  <p:transition xmlns:p14="http://schemas.microsoft.com/office/powerpoint/2010/main" spd="med" advClick="1"/>
</p:sld>
</file>

<file path=ppt/slides/slide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1"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pic>
        <p:nvPicPr>
          <p:cNvPr id="532" name="Image" descr="Image"/>
          <p:cNvPicPr>
            <a:picLocks noChangeAspect="1"/>
          </p:cNvPicPr>
          <p:nvPr/>
        </p:nvPicPr>
        <p:blipFill>
          <a:blip r:embed="rId2">
            <a:extLst/>
          </a:blip>
          <a:stretch>
            <a:fillRect/>
          </a:stretch>
        </p:blipFill>
        <p:spPr>
          <a:xfrm>
            <a:off x="2362200" y="2781300"/>
            <a:ext cx="8280400" cy="5918200"/>
          </a:xfrm>
          <a:prstGeom prst="rect">
            <a:avLst/>
          </a:prstGeom>
          <a:ln w="12700">
            <a:miter lim="400000"/>
          </a:ln>
        </p:spPr>
      </p:pic>
    </p:spTree>
  </p:cSld>
  <p:clrMapOvr>
    <a:masterClrMapping/>
  </p:clrMapOvr>
  <p:transition xmlns:p14="http://schemas.microsoft.com/office/powerpoint/2010/main" spd="med" advClick="1"/>
</p:sld>
</file>

<file path=ppt/slides/slide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4"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pic>
        <p:nvPicPr>
          <p:cNvPr id="535" name="Image" descr="Image"/>
          <p:cNvPicPr>
            <a:picLocks noChangeAspect="1"/>
          </p:cNvPicPr>
          <p:nvPr/>
        </p:nvPicPr>
        <p:blipFill>
          <a:blip r:embed="rId2">
            <a:extLst/>
          </a:blip>
          <a:stretch>
            <a:fillRect/>
          </a:stretch>
        </p:blipFill>
        <p:spPr>
          <a:xfrm>
            <a:off x="2362200" y="2781300"/>
            <a:ext cx="8280400" cy="5918200"/>
          </a:xfrm>
          <a:prstGeom prst="rect">
            <a:avLst/>
          </a:prstGeom>
          <a:ln w="12700">
            <a:miter lim="400000"/>
          </a:ln>
        </p:spPr>
      </p:pic>
    </p:spTree>
  </p:cSld>
  <p:clrMapOvr>
    <a:masterClrMapping/>
  </p:clrMapOvr>
  <p:transition xmlns:p14="http://schemas.microsoft.com/office/powerpoint/2010/main" spd="med" advClick="1"/>
</p:sld>
</file>

<file path=ppt/slides/slide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7"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pic>
        <p:nvPicPr>
          <p:cNvPr id="538" name="Image" descr="Image"/>
          <p:cNvPicPr>
            <a:picLocks noChangeAspect="1"/>
          </p:cNvPicPr>
          <p:nvPr/>
        </p:nvPicPr>
        <p:blipFill>
          <a:blip r:embed="rId2">
            <a:extLst/>
          </a:blip>
          <a:stretch>
            <a:fillRect/>
          </a:stretch>
        </p:blipFill>
        <p:spPr>
          <a:xfrm>
            <a:off x="2362200" y="2781300"/>
            <a:ext cx="8280400" cy="5918200"/>
          </a:xfrm>
          <a:prstGeom prst="rect">
            <a:avLst/>
          </a:prstGeom>
          <a:ln w="12700">
            <a:miter lim="400000"/>
          </a:ln>
        </p:spPr>
      </p:pic>
    </p:spTree>
  </p:cSld>
  <p:clrMapOvr>
    <a:masterClrMapping/>
  </p:clrMapOvr>
  <p:transition xmlns:p14="http://schemas.microsoft.com/office/powerpoint/2010/main" spd="med" advClick="1"/>
</p:sld>
</file>

<file path=ppt/slides/slide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0"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pic>
        <p:nvPicPr>
          <p:cNvPr id="541" name="Image" descr="Image"/>
          <p:cNvPicPr>
            <a:picLocks noChangeAspect="1"/>
          </p:cNvPicPr>
          <p:nvPr/>
        </p:nvPicPr>
        <p:blipFill>
          <a:blip r:embed="rId2">
            <a:extLst/>
          </a:blip>
          <a:stretch>
            <a:fillRect/>
          </a:stretch>
        </p:blipFill>
        <p:spPr>
          <a:xfrm>
            <a:off x="2260600" y="2781300"/>
            <a:ext cx="8483600" cy="5918200"/>
          </a:xfrm>
          <a:prstGeom prst="rect">
            <a:avLst/>
          </a:prstGeom>
          <a:ln w="12700">
            <a:miter lim="400000"/>
          </a:ln>
        </p:spPr>
      </p:pic>
    </p:spTree>
  </p:cSld>
  <p:clrMapOvr>
    <a:masterClrMapping/>
  </p:clrMapOvr>
  <p:transition xmlns:p14="http://schemas.microsoft.com/office/powerpoint/2010/main" spd="med" advClick="1"/>
</p:sld>
</file>

<file path=ppt/slides/slide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3"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pic>
        <p:nvPicPr>
          <p:cNvPr id="544" name="Image" descr="Image"/>
          <p:cNvPicPr>
            <a:picLocks noChangeAspect="1"/>
          </p:cNvPicPr>
          <p:nvPr/>
        </p:nvPicPr>
        <p:blipFill>
          <a:blip r:embed="rId2">
            <a:extLst/>
          </a:blip>
          <a:stretch>
            <a:fillRect/>
          </a:stretch>
        </p:blipFill>
        <p:spPr>
          <a:xfrm>
            <a:off x="2260600" y="2781300"/>
            <a:ext cx="8483600" cy="5918200"/>
          </a:xfrm>
          <a:prstGeom prst="rect">
            <a:avLst/>
          </a:prstGeom>
          <a:ln w="12700">
            <a:miter lim="400000"/>
          </a:ln>
        </p:spPr>
      </p:pic>
    </p:spTree>
  </p:cSld>
  <p:clrMapOvr>
    <a:masterClrMapping/>
  </p:clrMapOvr>
  <p:transition xmlns:p14="http://schemas.microsoft.com/office/powerpoint/2010/main" spd="med" advClick="1"/>
</p:sld>
</file>

<file path=ppt/slides/slide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6"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pic>
        <p:nvPicPr>
          <p:cNvPr id="547" name="Image" descr="Image"/>
          <p:cNvPicPr>
            <a:picLocks noChangeAspect="1"/>
          </p:cNvPicPr>
          <p:nvPr/>
        </p:nvPicPr>
        <p:blipFill>
          <a:blip r:embed="rId2">
            <a:extLst/>
          </a:blip>
          <a:stretch>
            <a:fillRect/>
          </a:stretch>
        </p:blipFill>
        <p:spPr>
          <a:xfrm>
            <a:off x="2260600" y="2781300"/>
            <a:ext cx="8483600" cy="5918200"/>
          </a:xfrm>
          <a:prstGeom prst="rect">
            <a:avLst/>
          </a:prstGeom>
          <a:ln w="12700">
            <a:miter lim="400000"/>
          </a:ln>
        </p:spPr>
      </p:pic>
    </p:spTree>
  </p:cSld>
  <p:clrMapOvr>
    <a:masterClrMapping/>
  </p:clrMapOvr>
  <p:transition xmlns:p14="http://schemas.microsoft.com/office/powerpoint/2010/main" spd="med" advClick="1"/>
</p:sld>
</file>

<file path=ppt/slides/slide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9"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pic>
        <p:nvPicPr>
          <p:cNvPr id="550" name="Image" descr="Image"/>
          <p:cNvPicPr>
            <a:picLocks noChangeAspect="1"/>
          </p:cNvPicPr>
          <p:nvPr/>
        </p:nvPicPr>
        <p:blipFill>
          <a:blip r:embed="rId2">
            <a:extLst/>
          </a:blip>
          <a:stretch>
            <a:fillRect/>
          </a:stretch>
        </p:blipFill>
        <p:spPr>
          <a:xfrm>
            <a:off x="2260600" y="2781300"/>
            <a:ext cx="8483600" cy="5918200"/>
          </a:xfrm>
          <a:prstGeom prst="rect">
            <a:avLst/>
          </a:prstGeom>
          <a:ln w="12700">
            <a:miter lim="400000"/>
          </a:ln>
        </p:spPr>
      </p:pic>
    </p:spTree>
  </p:cSld>
  <p:clrMapOvr>
    <a:masterClrMapping/>
  </p:clrMapOvr>
  <p:transition xmlns:p14="http://schemas.microsoft.com/office/powerpoint/2010/main" spd="med" advClick="1"/>
</p:sld>
</file>

<file path=ppt/slides/slide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2"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pic>
        <p:nvPicPr>
          <p:cNvPr id="553" name="Image" descr="Image"/>
          <p:cNvPicPr>
            <a:picLocks noChangeAspect="1"/>
          </p:cNvPicPr>
          <p:nvPr/>
        </p:nvPicPr>
        <p:blipFill>
          <a:blip r:embed="rId2">
            <a:extLst/>
          </a:blip>
          <a:stretch>
            <a:fillRect/>
          </a:stretch>
        </p:blipFill>
        <p:spPr>
          <a:xfrm>
            <a:off x="2260600" y="2781300"/>
            <a:ext cx="8483600" cy="5918200"/>
          </a:xfrm>
          <a:prstGeom prst="rect">
            <a:avLst/>
          </a:prstGeom>
          <a:ln w="12700">
            <a:miter lim="400000"/>
          </a:ln>
        </p:spPr>
      </p:pic>
    </p:spTree>
  </p:cSld>
  <p:clrMapOvr>
    <a:masterClrMapping/>
  </p:clrMapOvr>
  <p:transition xmlns:p14="http://schemas.microsoft.com/office/powerpoint/2010/main" spd="med" advClick="1"/>
</p:sld>
</file>

<file path=ppt/slides/slide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5" name="Strongly Connected Components"/>
          <p:cNvSpPr txBox="1"/>
          <p:nvPr>
            <p:ph type="title"/>
          </p:nvPr>
        </p:nvSpPr>
        <p:spPr>
          <a:prstGeom prst="rect">
            <a:avLst/>
          </a:prstGeom>
        </p:spPr>
        <p:txBody>
          <a:bodyPr/>
          <a:lstStyle>
            <a:lvl1pPr defTabSz="484886">
              <a:defRPr sz="6640"/>
            </a:lvl1pPr>
          </a:lstStyle>
          <a:p>
            <a:pPr/>
            <a:r>
              <a:t>Strongly Connected Components</a:t>
            </a:r>
          </a:p>
        </p:txBody>
      </p:sp>
      <p:pic>
        <p:nvPicPr>
          <p:cNvPr id="556" name="Image" descr="Image"/>
          <p:cNvPicPr>
            <a:picLocks noChangeAspect="1"/>
          </p:cNvPicPr>
          <p:nvPr/>
        </p:nvPicPr>
        <p:blipFill>
          <a:blip r:embed="rId2">
            <a:extLst/>
          </a:blip>
          <a:stretch>
            <a:fillRect/>
          </a:stretch>
        </p:blipFill>
        <p:spPr>
          <a:xfrm>
            <a:off x="2260600" y="2781300"/>
            <a:ext cx="8483600" cy="5918200"/>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584200" rtl="0" fontAlgn="auto" latinLnBrk="0" hangingPunct="0">
          <a:lnSpc>
            <a:spcPct val="100000"/>
          </a:lnSpc>
          <a:spcBef>
            <a:spcPts val="0"/>
          </a:spcBef>
          <a:spcAft>
            <a:spcPts val="0"/>
          </a:spcAft>
          <a:buClrTx/>
          <a:buSzTx/>
          <a:buFontTx/>
          <a:buNone/>
          <a:tabLst/>
          <a:defRPr b="0" baseline="0" cap="none" i="0" spc="0" strike="noStrike" sz="2000" u="none" kumimoji="0" normalizeH="0">
            <a:ln>
              <a:noFill/>
            </a:ln>
            <a:solidFill>
              <a:srgbClr val="000000"/>
            </a:solidFill>
            <a:effectLst/>
            <a:uFillTx/>
            <a:latin typeface="Courier New"/>
            <a:ea typeface="Courier New"/>
            <a:cs typeface="Courier New"/>
            <a:sym typeface="Courier New"/>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584200" rtl="0" fontAlgn="auto" latinLnBrk="0" hangingPunct="0">
          <a:lnSpc>
            <a:spcPct val="100000"/>
          </a:lnSpc>
          <a:spcBef>
            <a:spcPts val="0"/>
          </a:spcBef>
          <a:spcAft>
            <a:spcPts val="0"/>
          </a:spcAft>
          <a:buClrTx/>
          <a:buSzTx/>
          <a:buFontTx/>
          <a:buNone/>
          <a:tabLst/>
          <a:defRPr b="0" baseline="0" cap="none" i="0" spc="0" strike="noStrike" sz="2000" u="none" kumimoji="0" normalizeH="0">
            <a:ln>
              <a:noFill/>
            </a:ln>
            <a:solidFill>
              <a:srgbClr val="000000"/>
            </a:solidFill>
            <a:effectLst/>
            <a:uFillTx/>
            <a:latin typeface="Courier New"/>
            <a:ea typeface="Courier New"/>
            <a:cs typeface="Courier New"/>
            <a:sym typeface="Courier New"/>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