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</a:lvl1pPr>
            <a:lvl2pPr>
              <a:spcBef>
                <a:spcPts val="1000"/>
              </a:spcBef>
            </a:lvl2pPr>
            <a:lvl3pPr>
              <a:spcBef>
                <a:spcPts val="1000"/>
              </a:spcBef>
            </a:lvl3pPr>
            <a:lvl4pPr>
              <a:spcBef>
                <a:spcPts val="1000"/>
              </a:spcBef>
            </a:lvl4pPr>
            <a:lvl5pPr>
              <a:spcBef>
                <a:spcPts val="1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olving Recurrenc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Solving Recurrences</a:t>
            </a:r>
          </a:p>
        </p:txBody>
      </p:sp>
      <p:sp>
        <p:nvSpPr>
          <p:cNvPr id="147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ell Eq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Pell Equation</a:t>
            </a:r>
          </a:p>
        </p:txBody>
      </p:sp>
      <p:sp>
        <p:nvSpPr>
          <p:cNvPr id="177" name="Why is this coo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95604" indent="-395604" defTabSz="519937">
              <a:spcBef>
                <a:spcPts val="1900"/>
              </a:spcBef>
              <a:defRPr sz="2848"/>
            </a:pPr>
            <a:r>
              <a:t>Why is this cool: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:r>
              <a:t>This Jordan decomposition works very well with matrix powers</a:t>
            </a:r>
          </a:p>
          <a:p>
            <a:pPr lvl="2" marL="0" indent="791209" defTabSz="519937">
              <a:spcBef>
                <a:spcPts val="1900"/>
              </a:spcBef>
              <a:buSzTx/>
              <a:buNone/>
              <a:defRPr sz="2848"/>
            </a:pPr>
            <a:r>
              <a:t>The core is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ad>
                            <m:radPr>
                              <m:ctrlPr>
                                <a:rPr xmlns:a="http://schemas.openxmlformats.org/drawingml/2006/main" sz="3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degHide m:val="on"/>
                            </m:radPr>
                            <m:deg>
                              <m:argPr>
                                <m:scrLvl m:val="0"/>
                              </m:argPr>
                            </m:deg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  <m:e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ctrlPr>
                                <a:rPr xmlns:a="http://schemas.openxmlformats.org/drawingml/2006/main" sz="3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degHide m:val="on"/>
                            </m:radPr>
                            <m:deg>
                              <m:argPr>
                                <m:scrLvl m:val="0"/>
                              </m:argPr>
                            </m:deg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mr>
                    </m:m>
                  </m:e>
                </m:d>
              </m:oMath>
            </a14:m>
          </a:p>
          <a:p>
            <a:pPr lvl="1" marL="791209" indent="-395604" defTabSz="519937">
              <a:spcBef>
                <a:spcPts val="1900"/>
              </a:spcBef>
              <a:defRPr sz="2848"/>
            </a:pPr>
            <a:r>
              <a:t>Then:</a:t>
            </a:r>
            <a14:m>
              <m:oMath>
                <m:sSup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sSup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p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sSup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p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sSup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p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sSup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p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sSup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p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</m:oMath>
            </a14:m>
          </a:p>
          <a:p>
            <a:pPr lvl="2" marL="0" indent="791209" defTabSz="519937">
              <a:spcBef>
                <a:spcPts val="1900"/>
              </a:spcBef>
              <a:buSzTx/>
              <a:buNone/>
              <a:defRPr sz="2848"/>
            </a:pPr>
            <a:r>
              <a:t>Where </a:t>
            </a:r>
            <a14:m>
              <m:oMath>
                <m:sSup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p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ad>
                            <m:radPr>
                              <m:ctrlPr>
                                <a:rPr xmlns:a="http://schemas.openxmlformats.org/drawingml/2006/main" sz="3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degHide m:val="on"/>
                            </m:radPr>
                            <m:deg>
                              <m:argPr>
                                <m:scrLvl m:val="0"/>
                              </m:argPr>
                            </m:deg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p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</m:e>
                        <m:e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ctrlPr>
                                <a:rPr xmlns:a="http://schemas.openxmlformats.org/drawingml/2006/main" sz="3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degHide m:val="on"/>
                            </m:radPr>
                            <m:deg>
                              <m:argPr>
                                <m:scrLvl m:val="0"/>
                              </m:argPr>
                            </m:deg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p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</m:e>
                      </m:mr>
                    </m:m>
                  </m:e>
                </m:d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ell Eq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Pell Equation</a:t>
            </a:r>
          </a:p>
        </p:txBody>
      </p:sp>
      <p:sp>
        <p:nvSpPr>
          <p:cNvPr id="180" name="This gives us a nice formula, which we can also prove by induc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95604" indent="-395604" defTabSz="519937">
              <a:spcBef>
                <a:spcPts val="1900"/>
              </a:spcBef>
              <a:defRPr sz="2848"/>
            </a:pPr>
            <a:r>
              <a:t>This gives us a nice formula, which we can also prove by induction:</a:t>
            </a:r>
          </a:p>
          <a:p>
            <a:pPr marL="395604" indent="-395604" defTabSz="519937">
              <a:spcBef>
                <a:spcPts val="1900"/>
              </a:spcBef>
              <a:defRPr sz="2848"/>
            </a:pPr>
          </a:p>
          <a:p>
            <a:pPr marL="395604" indent="-395604" defTabSz="519937">
              <a:spcBef>
                <a:spcPts val="1900"/>
              </a:spcBef>
              <a:defRPr sz="2848"/>
            </a:pPr>
          </a:p>
          <a:p>
            <a:pPr marL="395604" indent="-395604" defTabSz="519937">
              <a:spcBef>
                <a:spcPts val="1900"/>
              </a:spcBef>
              <a:defRPr sz="2848"/>
            </a:pPr>
          </a:p>
          <a:p>
            <a:pPr marL="395604" indent="-395604" defTabSz="519937">
              <a:spcBef>
                <a:spcPts val="1900"/>
              </a:spcBef>
              <a:defRPr sz="2848"/>
            </a:pPr>
          </a:p>
          <a:p>
            <a:pPr marL="395604" indent="-395604" defTabSz="519937">
              <a:spcBef>
                <a:spcPts val="1900"/>
              </a:spcBef>
              <a:defRPr sz="2848"/>
            </a:pPr>
            <a:r>
              <a:t>Since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ad>
                  <m:radPr>
                    <m:ctrlP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</m:rad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ad>
                  <m:radPr>
                    <m:ctrlP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</m:rad>
              </m:oMath>
            </a14:m>
            <a:r>
              <a:t> and the latter is negative, for large </a:t>
            </a:r>
            <a:r>
              <a:rPr i="1"/>
              <a:t>n</a:t>
            </a:r>
          </a:p>
          <a:p>
            <a:pPr lvl="4" marL="0" indent="1582419" defTabSz="519937">
              <a:spcBef>
                <a:spcPts val="1900"/>
              </a:spcBef>
              <a:buSzTx/>
              <a:buNone/>
              <a:defRPr sz="2848"/>
            </a:pPr>
            <a:r>
              <a:t>         </a:t>
            </a:r>
            <a14:m>
              <m:oMath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≈</m:t>
                </m:r>
                <m:f>
                  <m:fPr>
                    <m:ctrlP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degHide m:val="on"/>
                      </m:radPr>
                      <m:deg/>
                      <m:e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sSup>
                      <m:e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num>
                  <m:den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ctrlP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degHide m:val="on"/>
                      </m:radPr>
                      <m:deg/>
                      <m:e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den>
                </m:f>
              </m:oMath>
            </a14:m>
            <a:endParaRPr sz="3200"/>
          </a:p>
        </p:txBody>
      </p:sp>
      <p:sp>
        <p:nvSpPr>
          <p:cNvPr id="181" name="Text"/>
          <p:cNvSpPr txBox="1"/>
          <p:nvPr/>
        </p:nvSpPr>
        <p:spPr>
          <a:xfrm>
            <a:off x="4016454" y="4405929"/>
            <a:ext cx="5782945" cy="162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200"/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ctrlP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degHide m:val="on"/>
                        </m:radPr>
                        <m:deg/>
                        <m:e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e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ad>
                        <m:radPr>
                          <m:ctrlP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degHide m:val="on"/>
                        </m:radPr>
                        <m:deg/>
                        <m:e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e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ctrlP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degHide m:val="on"/>
                        </m:radPr>
                        <m:deg/>
                        <m:e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den>
                  </m:f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Analysis of Merge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of Mergesort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5097" y="99232"/>
            <a:ext cx="9634606" cy="9013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nalysis of Quick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of Quicksort</a:t>
            </a:r>
          </a:p>
        </p:txBody>
      </p:sp>
      <p:sp>
        <p:nvSpPr>
          <p:cNvPr id="187" name="We want to sort an arra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want to sort an array</a:t>
            </a:r>
          </a:p>
          <a:p>
            <a:pPr/>
            <a:r>
              <a:t>Idea of quicksort:</a:t>
            </a:r>
          </a:p>
          <a:p>
            <a:pPr lvl="1"/>
            <a:r>
              <a:t>Pick a random pivot</a:t>
            </a:r>
          </a:p>
          <a:p>
            <a:pPr lvl="1"/>
            <a:r>
              <a:t>Divide the array in elements smaller and larger than the pivot</a:t>
            </a:r>
          </a:p>
          <a:p>
            <a:pPr lvl="1"/>
            <a:r>
              <a:t>Recursively order the two subarrays</a:t>
            </a:r>
          </a:p>
          <a:p>
            <a:pPr lvl="1"/>
            <a:r>
              <a:t>Combine the two subarrays into one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Analysis of Quick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of Quicksort</a:t>
            </a:r>
          </a:p>
        </p:txBody>
      </p:sp>
      <p:sp>
        <p:nvSpPr>
          <p:cNvPr id="190" name="Example of a divide and conquer algorith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of a divide and conquer algorithm:</a:t>
            </a:r>
          </a:p>
          <a:p>
            <a:pPr lvl="1"/>
            <a:r>
              <a:t>We divide the array into two parts i.e. we divide the problem into sub-problems</a:t>
            </a:r>
          </a:p>
          <a:p>
            <a:pPr lvl="1"/>
            <a:r>
              <a:t>We recursively sort the sub-arrays, i.e we solve the sub-problems</a:t>
            </a:r>
          </a:p>
          <a:p>
            <a:pPr lvl="1"/>
            <a:r>
              <a:t>We combine the sub-arrays, i.e. we conquer the problem by combining the sub-problems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Analysis of Quick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of Quicksort</a:t>
            </a:r>
          </a:p>
        </p:txBody>
      </p:sp>
      <p:sp>
        <p:nvSpPr>
          <p:cNvPr id="193" name="Ideally:  Pivot is always in the midd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900"/>
              </a:spcBef>
              <a:defRPr sz="2880"/>
            </a:pPr>
            <a:r>
              <a:t>Ideally:  Pivot is </a:t>
            </a:r>
            <a:r>
              <a:rPr u="sng"/>
              <a:t>always</a:t>
            </a:r>
            <a:r>
              <a:t> in the middle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Then, time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  <a:r>
              <a:t> to sort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elements is 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  <a:p>
            <a:pPr lvl="3" marL="1600200" indent="-400050" defTabSz="525779">
              <a:spcBef>
                <a:spcPts val="1900"/>
              </a:spcBef>
              <a:defRPr sz="2880"/>
            </a:pPr>
            <a:r>
              <a:t>Here,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 is a constant representing the work of choosing the pivot, dividing the array and merging the arrays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:r>
              <a:t>An exact formula:</a:t>
            </a:r>
          </a:p>
          <a:p>
            <a:pPr lvl="3" marL="1600200" indent="-400050" defTabSz="525779">
              <a:spcBef>
                <a:spcPts val="1900"/>
              </a:spcBef>
              <a:defRPr sz="2880"/>
            </a:pPr>
            <a:r>
              <a:t>Would round up and down and be more clear on the linear work: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⌈</m:t>
                  </m:r>
                  <m:f>
                    <m:fPr>
                      <m:ctrl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num>
                    <m:den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⌉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⌊</m:t>
                  </m:r>
                  <m:f>
                    <m:fPr>
                      <m:ctrl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num>
                    <m:den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⌋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Analysis of Quick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of Quicksort</a:t>
            </a:r>
          </a:p>
        </p:txBody>
      </p:sp>
      <p:sp>
        <p:nvSpPr>
          <p:cNvPr id="196" name="How to solve    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8940" indent="-408940" defTabSz="537463">
              <a:spcBef>
                <a:spcPts val="2000"/>
              </a:spcBef>
              <a:defRPr sz="2944"/>
            </a:pPr>
            <a:r>
              <a:t>How to solve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 ?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Substitution method:</a:t>
            </a:r>
          </a:p>
          <a:p>
            <a:pPr lvl="2" marL="1226819" indent="-408940" defTabSz="537463">
              <a:spcBef>
                <a:spcPts val="2000"/>
              </a:spcBef>
              <a:defRPr sz="2944"/>
            </a:pPr>
            <a:r>
              <a:t>Substitute formula into itself</a:t>
            </a:r>
          </a:p>
          <a:p>
            <a:pPr lvl="2" marL="0" indent="0" defTabSz="537463">
              <a:spcBef>
                <a:spcPts val="2000"/>
              </a:spcBef>
              <a:buSzTx/>
              <a:buNone/>
              <a:defRPr sz="2944"/>
            </a:pPr>
            <a:r>
              <a:t>             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</a:p>
          <a:p>
            <a:pPr lvl="2" marL="0" indent="0" defTabSz="537463">
              <a:spcBef>
                <a:spcPts val="2000"/>
              </a:spcBef>
              <a:buSzTx/>
              <a:buNone/>
              <a:defRPr sz="2944"/>
            </a:pPr>
            <a:r>
              <a:t>                    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den>
                </m:f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f>
                  <m:fPr>
                    <m:ctrl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den>
                </m:f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</a:p>
          <a:p>
            <a:pPr lvl="2" marL="0" indent="0" defTabSz="537463">
              <a:spcBef>
                <a:spcPts val="2000"/>
              </a:spcBef>
              <a:buSzTx/>
              <a:buNone/>
              <a:defRPr sz="2944"/>
            </a:pPr>
            <a:r>
              <a:t>                    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den>
                </m:f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</a:p>
          <a:p>
            <a:pPr lvl="4" marL="0" indent="0" defTabSz="537463">
              <a:spcBef>
                <a:spcPts val="2000"/>
              </a:spcBef>
              <a:buSzTx/>
              <a:buNone/>
              <a:defRPr sz="2944"/>
            </a:pPr>
            <a:r>
              <a:t>                     </a:t>
            </a:r>
            <a14:m>
              <m:oMath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</m:oMath>
            </a14:m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sup>
                </m:sSup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sSup>
                      <m:e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</m:den>
                </m:f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Analysis of Quick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of Quicksort</a:t>
            </a:r>
          </a:p>
        </p:txBody>
      </p:sp>
      <p:sp>
        <p:nvSpPr>
          <p:cNvPr id="19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f>
                    <m:f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</m:den>
                  </m:f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  <a:p>
            <a:pPr marL="0" indent="0">
              <a:buSzTx/>
              <a:buNone/>
              <a:defRPr i="1"/>
            </a:pP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⌈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⌉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</m:oMath>
            </a14:m>
            <a:r>
              <a:t>  </a:t>
            </a:r>
          </a:p>
          <a:p>
            <a:pPr marL="0" indent="0">
              <a:buSzTx/>
              <a:buNone/>
              <a:defRPr i="1"/>
            </a:pPr>
            <a:r>
              <a:t>       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nalysis of Quick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of Quicksort</a:t>
            </a:r>
          </a:p>
        </p:txBody>
      </p:sp>
      <p:sp>
        <p:nvSpPr>
          <p:cNvPr id="202" name="Worst behavio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Worst behavior:</a:t>
            </a:r>
          </a:p>
          <a:p>
            <a:pPr lvl="1"/>
            <a:r>
              <a:t>The pivot is the maximum or the minimum</a:t>
            </a:r>
          </a:p>
          <a:p>
            <a:pPr lvl="2"/>
            <a:r>
              <a:t>One of the list is empty</a:t>
            </a:r>
          </a:p>
          <a:p>
            <a:pPr lvl="2"/>
            <a:r>
              <a:t>The other list contains everything but the pivot</a:t>
            </a:r>
          </a:p>
          <a:p>
            <a:pPr lvl="2"/>
            <a:r>
              <a:t>Recurrence is now</a:t>
            </a:r>
          </a:p>
          <a:p>
            <a:pPr lvl="3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Analysis of Quick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of Quicksort</a:t>
            </a:r>
          </a:p>
        </p:txBody>
      </p:sp>
      <p:sp>
        <p:nvSpPr>
          <p:cNvPr id="205" name="Solv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91159" indent="-391159" defTabSz="514095">
              <a:spcBef>
                <a:spcPts val="1900"/>
              </a:spcBef>
              <a:defRPr sz="2816"/>
            </a:pPr>
            <a:r>
              <a:t>Solving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391159" indent="-391159" defTabSz="514095">
              <a:spcBef>
                <a:spcPts val="1900"/>
              </a:spcBef>
              <a:defRPr sz="2816"/>
            </a:pPr>
            <a:r>
              <a:t>Substitution method:</a:t>
            </a:r>
          </a:p>
          <a:p>
            <a:pPr lvl="1" marL="782319" indent="-391159" defTabSz="514095">
              <a:spcBef>
                <a:spcPts val="1900"/>
              </a:spcBef>
              <a:defRPr sz="281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782319" indent="-391159" defTabSz="514095">
              <a:spcBef>
                <a:spcPts val="1900"/>
              </a:spcBef>
              <a:defRPr sz="2816"/>
            </a:pPr>
            <a:r>
              <a:t>       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782319" indent="-391159" defTabSz="514095">
              <a:spcBef>
                <a:spcPts val="1900"/>
              </a:spcBef>
              <a:defRPr sz="2816"/>
            </a:pPr>
            <a:r>
              <a:t>       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782319" indent="-391159" defTabSz="514095">
              <a:spcBef>
                <a:spcPts val="1900"/>
              </a:spcBef>
              <a:defRPr sz="2816"/>
            </a:pPr>
            <a:r>
              <a:t>             </a:t>
            </a:r>
            <a14:m>
              <m:oMath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</m:oMath>
            </a14:m>
          </a:p>
          <a:p>
            <a:pPr lvl="1" marL="782319" indent="-391159" defTabSz="514095">
              <a:spcBef>
                <a:spcPts val="1900"/>
              </a:spcBef>
              <a:defRPr sz="2816"/>
            </a:pPr>
            <a:r>
              <a:t>        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782319" indent="-391159" defTabSz="514095">
              <a:spcBef>
                <a:spcPts val="1900"/>
              </a:spcBef>
              <a:defRPr sz="2816"/>
            </a:pPr>
            <a:r>
              <a:t>        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f>
                  <m:fPr>
                    <m:ctrlP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 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urre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Recurrences</a:t>
            </a:r>
          </a:p>
        </p:txBody>
      </p:sp>
      <p:sp>
        <p:nvSpPr>
          <p:cNvPr id="150" name="The equivalent of differential equations in the discre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The equivalent of differential equations in the discrete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Calculate an amount based on differences or quotients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And one or more initial values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Some categories are simple to solve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E.g. linear recurrences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14:m>
              <m:oMath>
                <m:sSub>
                  <m:e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</m:oMath>
            </a14:m>
            <a:r>
              <a:t> is a linear combination of previous values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14:m>
              <m:oMath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(Padovan numbers)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14:m>
              <m:oMath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0,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(Pell numbers)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nalysis of Quick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of Quicksort</a:t>
            </a:r>
          </a:p>
        </p:txBody>
      </p:sp>
      <p:sp>
        <p:nvSpPr>
          <p:cNvPr id="208" name="In the worst case, quicksort is quadratic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the worst case, quicksort is quadratic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A family of Recur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family of Recursion</a:t>
            </a:r>
          </a:p>
          <a:p>
            <a:pPr defTabSz="484886">
              <a:defRPr sz="6640"/>
            </a:pPr>
            <a:r>
              <a:t>Equations </a:t>
            </a:r>
          </a:p>
        </p:txBody>
      </p:sp>
      <p:sp>
        <p:nvSpPr>
          <p:cNvPr id="211" name="Divide and conquer frequently lead to recursions of the form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Divide and conquer frequently lead to recursions of the form  </a:t>
            </a:r>
          </a:p>
        </p:txBody>
      </p:sp>
      <p:sp>
        <p:nvSpPr>
          <p:cNvPr id="212" name="Equation"/>
          <p:cNvSpPr txBox="1"/>
          <p:nvPr/>
        </p:nvSpPr>
        <p:spPr>
          <a:xfrm>
            <a:off x="3660112" y="3594289"/>
            <a:ext cx="4904908" cy="5092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5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A family of Recur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family of Recursion</a:t>
            </a:r>
          </a:p>
          <a:p>
            <a:pPr defTabSz="484886">
              <a:defRPr sz="6640"/>
            </a:pPr>
            <a:r>
              <a:t>Equations </a:t>
            </a:r>
          </a:p>
        </p:txBody>
      </p:sp>
      <p:sp>
        <p:nvSpPr>
          <p:cNvPr id="215" name="Solve Recurrence using a tree:"/>
          <p:cNvSpPr txBox="1"/>
          <p:nvPr>
            <p:ph type="body" idx="1"/>
          </p:nvPr>
        </p:nvSpPr>
        <p:spPr>
          <a:xfrm>
            <a:off x="1101928" y="2597150"/>
            <a:ext cx="1109980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Solve Recurrence using a tree: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820" y="5066422"/>
            <a:ext cx="11713160" cy="3700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A family of Recur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family of Recursion</a:t>
            </a:r>
          </a:p>
          <a:p>
            <a:pPr defTabSz="484886">
              <a:defRPr sz="6640"/>
            </a:pPr>
            <a:r>
              <a:t>Equations 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886" y="3273347"/>
            <a:ext cx="12152416" cy="3438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 family of Recur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family of Recursion</a:t>
            </a:r>
          </a:p>
          <a:p>
            <a:pPr defTabSz="484886">
              <a:defRPr sz="6640"/>
            </a:pPr>
            <a:r>
              <a:t>Equations </a:t>
            </a:r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216" y="3411547"/>
            <a:ext cx="11906368" cy="5131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A family of Recur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family of Recursion</a:t>
            </a:r>
          </a:p>
          <a:p>
            <a:pPr defTabSz="484886">
              <a:defRPr sz="6640"/>
            </a:pPr>
            <a:r>
              <a:t>Equations </a:t>
            </a:r>
          </a:p>
        </p:txBody>
      </p:sp>
      <p:sp>
        <p:nvSpPr>
          <p:cNvPr id="225" name="Total 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Total is</a:t>
            </a:r>
          </a:p>
          <a:p>
            <a:pPr/>
          </a:p>
          <a:p>
            <a:pPr/>
          </a:p>
          <a:p>
            <a:pPr lvl="1"/>
            <a:r>
              <a:t>Need to compare </a:t>
            </a:r>
            <a:r>
              <a:rPr i="1"/>
              <a:t>f</a:t>
            </a:r>
            <a:r>
              <a:t> with power of </a:t>
            </a:r>
            <a:r>
              <a:rPr i="1"/>
              <a:t>n </a:t>
            </a:r>
            <a:r>
              <a:t>in order to see what dominates </a:t>
            </a:r>
          </a:p>
        </p:txBody>
      </p:sp>
      <p:sp>
        <p:nvSpPr>
          <p:cNvPr id="226" name="Equation"/>
          <p:cNvSpPr txBox="1"/>
          <p:nvPr/>
        </p:nvSpPr>
        <p:spPr>
          <a:xfrm>
            <a:off x="3553397" y="3290497"/>
            <a:ext cx="5468848" cy="17311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limLow>
                        <m:e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</m:e>
                    <m:lim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lim>
                  </m:limUpp>
                  <m:sSup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p>
                  </m:sSup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p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p>
                  </m:sSup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p>
                  </m:sSup>
                </m:oMath>
              </m:oMathPara>
            </a14:m>
            <a:endParaRPr sz="4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A family of Recur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family of Recursion</a:t>
            </a:r>
          </a:p>
          <a:p>
            <a:pPr defTabSz="484886">
              <a:defRPr sz="6640"/>
            </a:pPr>
            <a:r>
              <a:t>Equations </a:t>
            </a:r>
          </a:p>
        </p:txBody>
      </p:sp>
      <p:sp>
        <p:nvSpPr>
          <p:cNvPr id="229" name="Equation"/>
          <p:cNvSpPr txBox="1"/>
          <p:nvPr/>
        </p:nvSpPr>
        <p:spPr>
          <a:xfrm>
            <a:off x="3363539" y="3074358"/>
            <a:ext cx="6277722" cy="40497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sup>
                  </m:sSup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⟹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p>
                  </m:sSup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000"/>
          </a:p>
        </p:txBody>
      </p:sp>
      <p:sp>
        <p:nvSpPr>
          <p:cNvPr id="230" name="Equation"/>
          <p:cNvSpPr txBox="1"/>
          <p:nvPr/>
        </p:nvSpPr>
        <p:spPr>
          <a:xfrm>
            <a:off x="3630239" y="4140694"/>
            <a:ext cx="6776988" cy="40916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p>
                  </m:sSup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⟹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p>
                  </m:sSup>
                  <m:r>
                    <m:rPr>
                      <m:sty m:val="p"/>
                    </m:rP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000"/>
          </a:p>
        </p:txBody>
      </p:sp>
      <p:sp>
        <p:nvSpPr>
          <p:cNvPr id="231" name="Equation"/>
          <p:cNvSpPr txBox="1"/>
          <p:nvPr/>
        </p:nvSpPr>
        <p:spPr>
          <a:xfrm>
            <a:off x="1074395" y="5347658"/>
            <a:ext cx="11355277" cy="40497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Ω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sup>
                  </m:sSup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m:rPr>
                      <m:nor/>
                    </m:rP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and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m:rPr>
                      <m:nor/>
                    </m:rP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eventually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⟹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 family of Recur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family of Recursion</a:t>
            </a:r>
          </a:p>
          <a:p>
            <a:pPr defTabSz="484886">
              <a:defRPr sz="6640"/>
            </a:pPr>
            <a:r>
              <a:t>Equations </a:t>
            </a:r>
          </a:p>
        </p:txBody>
      </p:sp>
      <p:sp>
        <p:nvSpPr>
          <p:cNvPr id="234" name="There are gaps between the three cases, where the master theorem does not appl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are gaps between the three cases, where the master theorem does not apply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237" name="Equation"/>
          <p:cNvSpPr txBox="1"/>
          <p:nvPr/>
        </p:nvSpPr>
        <p:spPr>
          <a:xfrm>
            <a:off x="4756628" y="2941170"/>
            <a:ext cx="3491545" cy="39045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  <a:endParaRPr sz="3600"/>
          </a:p>
        </p:txBody>
      </p:sp>
      <p:sp>
        <p:nvSpPr>
          <p:cNvPr id="238" name="Equation"/>
          <p:cNvSpPr txBox="1"/>
          <p:nvPr/>
        </p:nvSpPr>
        <p:spPr>
          <a:xfrm>
            <a:off x="3221036" y="3956964"/>
            <a:ext cx="7401081" cy="56696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m:rPr>
                      <m:nor/>
                    </m:rP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Case 2</m:t>
                  </m:r>
                </m:oMath>
              </m:oMathPara>
            </a14:m>
            <a:endParaRPr sz="4200"/>
          </a:p>
        </p:txBody>
      </p:sp>
      <p:sp>
        <p:nvSpPr>
          <p:cNvPr id="239" name="Equation"/>
          <p:cNvSpPr txBox="1"/>
          <p:nvPr/>
        </p:nvSpPr>
        <p:spPr>
          <a:xfrm>
            <a:off x="4930936" y="5270711"/>
            <a:ext cx="3483131" cy="45821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m:rPr>
                      <m:sty m:val="p"/>
                    </m:rP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000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"/>
      <p:bldP build="whole" bldLvl="1" animBg="1" rev="0" advAuto="0" spid="239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242" name="Equation"/>
          <p:cNvSpPr txBox="1"/>
          <p:nvPr/>
        </p:nvSpPr>
        <p:spPr>
          <a:xfrm>
            <a:off x="4516516" y="2545186"/>
            <a:ext cx="3971768" cy="44467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  <a:endParaRPr sz="4100"/>
          </a:p>
        </p:txBody>
      </p:sp>
      <p:sp>
        <p:nvSpPr>
          <p:cNvPr id="243" name="Equation"/>
          <p:cNvSpPr txBox="1"/>
          <p:nvPr/>
        </p:nvSpPr>
        <p:spPr>
          <a:xfrm>
            <a:off x="4541916" y="3611986"/>
            <a:ext cx="3509809" cy="4887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1.58496</m:t>
                  </m:r>
                </m:oMath>
              </m:oMathPara>
            </a14:m>
            <a:endParaRPr sz="4100"/>
          </a:p>
        </p:txBody>
      </p:sp>
      <p:sp>
        <p:nvSpPr>
          <p:cNvPr id="244" name="Equation"/>
          <p:cNvSpPr txBox="1"/>
          <p:nvPr/>
        </p:nvSpPr>
        <p:spPr>
          <a:xfrm>
            <a:off x="4945526" y="4634113"/>
            <a:ext cx="3113748" cy="48537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3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</m:sup>
                  </m:sSup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700"/>
          </a:p>
        </p:txBody>
      </p:sp>
      <p:sp>
        <p:nvSpPr>
          <p:cNvPr id="245" name="Equation"/>
          <p:cNvSpPr txBox="1"/>
          <p:nvPr/>
        </p:nvSpPr>
        <p:spPr>
          <a:xfrm>
            <a:off x="4327256" y="5478035"/>
            <a:ext cx="4350288" cy="52473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⟹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000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3"/>
      <p:bldP build="whole" bldLvl="1" animBg="1" rev="0" advAuto="0" spid="243" grpId="1"/>
      <p:bldP build="whole" bldLvl="1" animBg="1" rev="0" advAuto="0" spid="24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urre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Recurrences</a:t>
            </a:r>
          </a:p>
        </p:txBody>
      </p:sp>
      <p:sp>
        <p:nvSpPr>
          <p:cNvPr id="153" name="Statements about sequences defined by recurrences are usually proven via indu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Statements about sequences defined by recurrences are usually proven via induction</a:t>
            </a:r>
          </a:p>
          <a:p>
            <a:pPr/>
            <a:r>
              <a:t>Example: Pell numbers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  <a:p>
            <a:pPr/>
            <a:r>
              <a:t>Matrix formula: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d>
                    <m:d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</m:m>
                    </m:e>
                  </m:d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d>
                        <m:d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ctrlP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baseJc m:val="center"/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</m:mPr>
                            <m:mr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248" name="Equation"/>
          <p:cNvSpPr txBox="1"/>
          <p:nvPr/>
        </p:nvSpPr>
        <p:spPr>
          <a:xfrm>
            <a:off x="4736532" y="2593151"/>
            <a:ext cx="3531736" cy="42298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  <a:endParaRPr sz="3900"/>
          </a:p>
        </p:txBody>
      </p:sp>
      <p:sp>
        <p:nvSpPr>
          <p:cNvPr id="249" name="Equation"/>
          <p:cNvSpPr txBox="1"/>
          <p:nvPr/>
        </p:nvSpPr>
        <p:spPr>
          <a:xfrm>
            <a:off x="5340894" y="3583751"/>
            <a:ext cx="2487948" cy="4086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  <a:endParaRPr sz="3900"/>
          </a:p>
        </p:txBody>
      </p:sp>
      <p:sp>
        <p:nvSpPr>
          <p:cNvPr id="250" name="Equation"/>
          <p:cNvSpPr txBox="1"/>
          <p:nvPr/>
        </p:nvSpPr>
        <p:spPr>
          <a:xfrm>
            <a:off x="5512157" y="4559988"/>
            <a:ext cx="1980486" cy="46246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900"/>
          </a:p>
        </p:txBody>
      </p:sp>
      <p:sp>
        <p:nvSpPr>
          <p:cNvPr id="251" name="Equation"/>
          <p:cNvSpPr txBox="1"/>
          <p:nvPr/>
        </p:nvSpPr>
        <p:spPr>
          <a:xfrm>
            <a:off x="5167495" y="5485825"/>
            <a:ext cx="2669810" cy="50915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Ω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900"/>
          </a:p>
        </p:txBody>
      </p:sp>
      <p:sp>
        <p:nvSpPr>
          <p:cNvPr id="252" name="Equation"/>
          <p:cNvSpPr txBox="1"/>
          <p:nvPr/>
        </p:nvSpPr>
        <p:spPr>
          <a:xfrm>
            <a:off x="4798925" y="6566305"/>
            <a:ext cx="3406950" cy="4229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⟹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900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2"/>
      <p:bldP build="whole" bldLvl="1" animBg="1" rev="0" advAuto="0" spid="252" grpId="4"/>
      <p:bldP build="whole" bldLvl="1" animBg="1" rev="0" advAuto="0" spid="251" grpId="3"/>
      <p:bldP build="whole" bldLvl="1" animBg="1" rev="0" advAuto="0" spid="24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255" name="Equation"/>
          <p:cNvSpPr txBox="1"/>
          <p:nvPr/>
        </p:nvSpPr>
        <p:spPr>
          <a:xfrm>
            <a:off x="4212691" y="2595304"/>
            <a:ext cx="4579418" cy="4238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m:rPr>
                      <m:sty m:val="p"/>
                    </m:rP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  <a:endParaRPr sz="3700"/>
          </a:p>
        </p:txBody>
      </p:sp>
      <p:sp>
        <p:nvSpPr>
          <p:cNvPr id="256" name="Equation"/>
          <p:cNvSpPr txBox="1"/>
          <p:nvPr/>
        </p:nvSpPr>
        <p:spPr>
          <a:xfrm>
            <a:off x="3549988" y="3414904"/>
            <a:ext cx="6090156" cy="3864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m:rPr>
                      <m:nor/>
                    </m:rP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so compare with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  <a:endParaRPr sz="3400"/>
          </a:p>
        </p:txBody>
      </p:sp>
      <p:sp>
        <p:nvSpPr>
          <p:cNvPr id="257" name="Equation"/>
          <p:cNvSpPr txBox="1"/>
          <p:nvPr/>
        </p:nvSpPr>
        <p:spPr>
          <a:xfrm>
            <a:off x="2129891" y="4564556"/>
            <a:ext cx="2668824" cy="4238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m:rPr>
                      <m:sty m:val="p"/>
                    </m:rP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∉</m:t>
                  </m:r>
                  <m:r>
                    <m:rPr>
                      <m:sty m:val="p"/>
                    </m:rP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700"/>
          </a:p>
        </p:txBody>
      </p:sp>
      <p:sp>
        <p:nvSpPr>
          <p:cNvPr id="258" name="Equation"/>
          <p:cNvSpPr txBox="1"/>
          <p:nvPr/>
        </p:nvSpPr>
        <p:spPr>
          <a:xfrm>
            <a:off x="5486156" y="4464238"/>
            <a:ext cx="4036908" cy="624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m:rPr>
                      <m:sty m:val="p"/>
                    </m:rP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∉</m:t>
                  </m:r>
                  <m:r>
                    <m:rPr>
                      <m:sty m:val="p"/>
                    </m:rP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Ω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sup>
                  </m:sSup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600"/>
          </a:p>
        </p:txBody>
      </p:sp>
      <p:sp>
        <p:nvSpPr>
          <p:cNvPr id="259" name="Falls into the gap between Case 2 and Case 3"/>
          <p:cNvSpPr txBox="1"/>
          <p:nvPr/>
        </p:nvSpPr>
        <p:spPr>
          <a:xfrm>
            <a:off x="2528760" y="5751597"/>
            <a:ext cx="7947280" cy="54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000"/>
            </a:lvl1pPr>
          </a:lstStyle>
          <a:p>
            <a:pPr/>
            <a:r>
              <a:t>Falls into the gap between Case 2 and Case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ower of Hano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Tower of Hanoi</a:t>
            </a:r>
          </a:p>
        </p:txBody>
      </p:sp>
      <p:sp>
        <p:nvSpPr>
          <p:cNvPr id="262" name="n disks of n different parameters are on Peg A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i="1"/>
            </a:pPr>
            <a:r>
              <a:t>n</a:t>
            </a:r>
            <a:r>
              <a:rPr i="0"/>
              <a:t> disks of </a:t>
            </a:r>
            <a:r>
              <a:t>n</a:t>
            </a:r>
            <a:r>
              <a:rPr i="0"/>
              <a:t> different parameters are on Peg A.</a:t>
            </a:r>
            <a:endParaRPr i="0"/>
          </a:p>
          <a:p>
            <a:pPr>
              <a:defRPr i="1"/>
            </a:pPr>
            <a:r>
              <a:rPr i="0"/>
              <a:t>Need to move them to Peg C subject to</a:t>
            </a:r>
            <a:endParaRPr i="0"/>
          </a:p>
          <a:p>
            <a:pPr lvl="1">
              <a:defRPr i="1"/>
            </a:pPr>
            <a:r>
              <a:rPr i="0"/>
              <a:t>Can only one disk at a time</a:t>
            </a:r>
            <a:endParaRPr i="0"/>
          </a:p>
          <a:p>
            <a:pPr lvl="1">
              <a:defRPr i="1"/>
            </a:pPr>
            <a:r>
              <a:rPr i="0"/>
              <a:t>Can only place smaller disk on bigger ones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8500" y="6680200"/>
            <a:ext cx="3810000" cy="231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ower of Hanoi: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Tower of Hanoi: Algorithm</a:t>
            </a:r>
          </a:p>
        </p:txBody>
      </p:sp>
      <p:sp>
        <p:nvSpPr>
          <p:cNvPr id="266" name="Recursive Sol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Recursive Solution</a:t>
            </a:r>
          </a:p>
          <a:p>
            <a:pPr lvl="1"/>
            <a:r>
              <a:t>One disk: Just move the disk (1 move)</a:t>
            </a:r>
          </a:p>
          <a:p>
            <a:pPr lvl="1"/>
            <a:r>
              <a:t>General case:  Move top </a:t>
            </a:r>
            <a:r>
              <a:rPr i="1"/>
              <a:t>n</a:t>
            </a:r>
            <a:r>
              <a:t>-1 disks from A to C. Move remaining disk to B. Move </a:t>
            </a:r>
            <a:r>
              <a:rPr i="1"/>
              <a:t>n</a:t>
            </a:r>
            <a:r>
              <a:t>-1 disks from C to A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0" y="7061200"/>
            <a:ext cx="3810000" cy="231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ower of Hanoi: 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Tower of Hanoi: Evaluation</a:t>
            </a:r>
          </a:p>
        </p:txBody>
      </p:sp>
      <p:sp>
        <p:nvSpPr>
          <p:cNvPr id="270" name="If   is the number of moves for n disks, th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the number of moves for </a:t>
            </a:r>
            <a:r>
              <a:rPr i="1"/>
              <a:t>n</a:t>
            </a:r>
            <a:r>
              <a:t> disks, then</a:t>
            </a:r>
          </a:p>
          <a:p>
            <a:pPr lvl="1"/>
            <a:r>
              <a:t> </a:t>
            </a:r>
          </a:p>
        </p:txBody>
      </p:sp>
      <p:sp>
        <p:nvSpPr>
          <p:cNvPr id="271" name="Equation"/>
          <p:cNvSpPr txBox="1"/>
          <p:nvPr/>
        </p:nvSpPr>
        <p:spPr>
          <a:xfrm>
            <a:off x="2807412" y="3639824"/>
            <a:ext cx="1717559" cy="44467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4100"/>
          </a:p>
        </p:txBody>
      </p:sp>
      <p:sp>
        <p:nvSpPr>
          <p:cNvPr id="272" name="Equation"/>
          <p:cNvSpPr txBox="1"/>
          <p:nvPr/>
        </p:nvSpPr>
        <p:spPr>
          <a:xfrm>
            <a:off x="5383838" y="3628979"/>
            <a:ext cx="4521406" cy="4663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43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olving the recurr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Solving the recurrence</a:t>
            </a:r>
          </a:p>
        </p:txBody>
      </p:sp>
      <p:sp>
        <p:nvSpPr>
          <p:cNvPr id="275" name="Equation"/>
          <p:cNvSpPr txBox="1"/>
          <p:nvPr/>
        </p:nvSpPr>
        <p:spPr>
          <a:xfrm>
            <a:off x="2666038" y="2711611"/>
            <a:ext cx="3578812" cy="36875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400"/>
          </a:p>
        </p:txBody>
      </p:sp>
      <p:sp>
        <p:nvSpPr>
          <p:cNvPr id="276" name="Equation"/>
          <p:cNvSpPr txBox="1"/>
          <p:nvPr/>
        </p:nvSpPr>
        <p:spPr>
          <a:xfrm>
            <a:off x="3516938" y="3378979"/>
            <a:ext cx="7533045" cy="36875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400"/>
          </a:p>
        </p:txBody>
      </p:sp>
      <p:sp>
        <p:nvSpPr>
          <p:cNvPr id="277" name="Equation"/>
          <p:cNvSpPr txBox="1"/>
          <p:nvPr/>
        </p:nvSpPr>
        <p:spPr>
          <a:xfrm>
            <a:off x="3516938" y="4179079"/>
            <a:ext cx="4278662" cy="44387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400"/>
          </a:p>
        </p:txBody>
      </p:sp>
      <p:sp>
        <p:nvSpPr>
          <p:cNvPr id="278" name="Equation"/>
          <p:cNvSpPr txBox="1"/>
          <p:nvPr/>
        </p:nvSpPr>
        <p:spPr>
          <a:xfrm>
            <a:off x="3516938" y="5054295"/>
            <a:ext cx="4585240" cy="44387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400"/>
          </a:p>
        </p:txBody>
      </p:sp>
      <p:sp>
        <p:nvSpPr>
          <p:cNvPr id="279" name="Equation"/>
          <p:cNvSpPr txBox="1"/>
          <p:nvPr/>
        </p:nvSpPr>
        <p:spPr>
          <a:xfrm>
            <a:off x="3516938" y="5929511"/>
            <a:ext cx="735596" cy="3070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⋮</m:t>
                  </m:r>
                </m:oMath>
              </m:oMathPara>
            </a14:m>
            <a:endParaRPr sz="3400"/>
          </a:p>
        </p:txBody>
      </p:sp>
      <p:sp>
        <p:nvSpPr>
          <p:cNvPr id="280" name="Equation"/>
          <p:cNvSpPr txBox="1"/>
          <p:nvPr/>
        </p:nvSpPr>
        <p:spPr>
          <a:xfrm>
            <a:off x="3516938" y="6804728"/>
            <a:ext cx="5343062" cy="38514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p>
                </m:oMath>
              </m:oMathPara>
            </a14:m>
            <a:endParaRPr sz="3400"/>
          </a:p>
        </p:txBody>
      </p:sp>
      <p:sp>
        <p:nvSpPr>
          <p:cNvPr id="281" name="Equation"/>
          <p:cNvSpPr txBox="1"/>
          <p:nvPr/>
        </p:nvSpPr>
        <p:spPr>
          <a:xfrm>
            <a:off x="3516938" y="7758082"/>
            <a:ext cx="1422446" cy="2953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ower of Hanoi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Tower of Hanoi:</a:t>
            </a:r>
          </a:p>
          <a:p>
            <a:pPr defTabSz="484886">
              <a:defRPr sz="6640"/>
            </a:pPr>
            <a:r>
              <a:t>Proof</a:t>
            </a:r>
          </a:p>
        </p:txBody>
      </p:sp>
      <p:sp>
        <p:nvSpPr>
          <p:cNvPr id="284" name="Given the recurrence rel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95604" indent="-395604" defTabSz="519937">
              <a:spcBef>
                <a:spcPts val="1300"/>
              </a:spcBef>
              <a:defRPr sz="2848"/>
            </a:pPr>
            <a:r>
              <a:t>Given the recurrence relation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  <a:p>
            <a:pPr marL="395604" indent="-395604" defTabSz="519937">
              <a:spcBef>
                <a:spcPts val="1300"/>
              </a:spcBef>
              <a:defRPr sz="2848"/>
            </a:pPr>
            <a:r>
              <a:t>Show that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  <a:p>
            <a:pPr marL="395604" indent="-395604" defTabSz="519937">
              <a:spcBef>
                <a:spcPts val="1300"/>
              </a:spcBef>
              <a:defRPr sz="2848"/>
            </a:pPr>
            <a:r>
              <a:t>Proof by induction:</a:t>
            </a:r>
          </a:p>
          <a:p>
            <a:pPr lvl="1" marL="791209" indent="-395604" defTabSz="519937">
              <a:spcBef>
                <a:spcPts val="1300"/>
              </a:spcBef>
              <a:defRPr sz="2848"/>
            </a:pPr>
            <a:r>
              <a:t>Base case: For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, we have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  <a:p>
            <a:pPr marL="395604" indent="-395604" defTabSz="519937">
              <a:spcBef>
                <a:spcPts val="1300"/>
              </a:spcBef>
              <a:defRPr sz="2848"/>
            </a:pPr>
            <a:r>
              <a:t>Induction step:</a:t>
            </a:r>
          </a:p>
          <a:p>
            <a:pPr lvl="1" marL="791209" indent="-395604" defTabSz="519937">
              <a:spcBef>
                <a:spcPts val="1300"/>
              </a:spcBef>
              <a:defRPr sz="2848"/>
            </a:pPr>
            <a:r>
              <a:t>Hypothesis: 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  <a:p>
            <a:pPr lvl="1" marL="791209" indent="-395604" defTabSz="519937">
              <a:spcBef>
                <a:spcPts val="1300"/>
              </a:spcBef>
              <a:defRPr sz="2848"/>
            </a:pPr>
            <a:r>
              <a:t>To show: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1.</m:t>
                </m:r>
              </m:oMath>
            </a14:m>
          </a:p>
          <a:p>
            <a:pPr lvl="1" marL="791209" indent="-395604" defTabSz="519937">
              <a:spcBef>
                <a:spcPts val="1300"/>
              </a:spcBef>
              <a:defRPr sz="2848"/>
            </a:pPr>
            <a:r>
              <a:t>Proof:</a:t>
            </a:r>
          </a:p>
          <a:p>
            <a:pPr lvl="1" marL="0" indent="0" defTabSz="519937">
              <a:spcBef>
                <a:spcPts val="1300"/>
              </a:spcBef>
              <a:buSzTx/>
              <a:buNone/>
              <a:defRPr sz="2848"/>
            </a:pP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he Upper Bound Tr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Upper Bound Trap</a:t>
            </a:r>
          </a:p>
        </p:txBody>
      </p:sp>
      <p:sp>
        <p:nvSpPr>
          <p:cNvPr id="287" name="What is wrong her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1155" indent="-351155" defTabSz="461518">
              <a:spcBef>
                <a:spcPts val="700"/>
              </a:spcBef>
              <a:defRPr sz="2528"/>
            </a:pPr>
            <a:r>
              <a:t>What is wrong here.</a:t>
            </a:r>
          </a:p>
          <a:p>
            <a:pPr lvl="1" marL="702310" indent="-351155" defTabSz="461518">
              <a:spcBef>
                <a:spcPts val="700"/>
              </a:spcBef>
              <a:defRPr sz="2528"/>
            </a:pPr>
            <a:r>
              <a:t>Show that </a:t>
            </a:r>
            <a14:m>
              <m:oMath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   implies 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sSup>
                  <m:e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lvl="1" marL="702310" indent="-351155" defTabSz="461518">
              <a:spcBef>
                <a:spcPts val="700"/>
              </a:spcBef>
              <a:defRPr sz="2528"/>
            </a:pPr>
            <a:r>
              <a:t>Induction base:  same as before</a:t>
            </a:r>
          </a:p>
          <a:p>
            <a:pPr lvl="1" marL="702310" indent="-351155" defTabSz="461518">
              <a:spcBef>
                <a:spcPts val="700"/>
              </a:spcBef>
              <a:defRPr sz="2528"/>
            </a:pPr>
            <a:r>
              <a:t>Induction step:</a:t>
            </a:r>
          </a:p>
          <a:p>
            <a:pPr lvl="2" marL="1053465" indent="-351155" defTabSz="461518">
              <a:spcBef>
                <a:spcPts val="700"/>
              </a:spcBef>
              <a:defRPr sz="2528"/>
            </a:pPr>
            <a:r>
              <a:t>Hypothesis: 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lvl="2" marL="1053465" indent="-351155" defTabSz="461518">
              <a:spcBef>
                <a:spcPts val="700"/>
              </a:spcBef>
              <a:defRPr sz="2528"/>
            </a:pPr>
            <a:r>
              <a:t>To show: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sSup>
                  <m:e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</m:oMath>
            </a14:m>
          </a:p>
          <a:p>
            <a:pPr lvl="2" marL="1053465" indent="-351155" defTabSz="461518">
              <a:spcBef>
                <a:spcPts val="700"/>
              </a:spcBef>
              <a:defRPr sz="2528"/>
            </a:pPr>
            <a:r>
              <a:t>Proof Attempt:  </a:t>
            </a:r>
          </a:p>
          <a:p>
            <a:pPr lvl="3" marL="0" indent="0" defTabSz="461518">
              <a:spcBef>
                <a:spcPts val="700"/>
              </a:spcBef>
              <a:buSzTx/>
              <a:buNone/>
              <a:defRPr sz="2528"/>
            </a:pPr>
            <a:r>
              <a:t>        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sSub>
                  <m:e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 (recurrence)</a:t>
            </a:r>
          </a:p>
          <a:p>
            <a:pPr lvl="3" marL="0" indent="0" defTabSz="461518">
              <a:spcBef>
                <a:spcPts val="700"/>
              </a:spcBef>
              <a:buSzTx/>
              <a:buNone/>
              <a:defRPr sz="2528"/>
            </a:pPr>
            <a:r>
              <a:t>                       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sSup>
                  <m:e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(induction hypothesis)</a:t>
            </a:r>
          </a:p>
          <a:p>
            <a:pPr lvl="3" marL="0" indent="0" defTabSz="461518">
              <a:spcBef>
                <a:spcPts val="700"/>
              </a:spcBef>
              <a:buSzTx/>
              <a:buNone/>
              <a:defRPr sz="2528"/>
            </a:pPr>
            <a:r>
              <a:t>                       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</a:t>
            </a:r>
          </a:p>
          <a:p>
            <a:pPr lvl="3" marL="1404620" indent="-351155" defTabSz="461518">
              <a:spcBef>
                <a:spcPts val="700"/>
              </a:spcBef>
              <a:defRPr sz="2528"/>
            </a:pPr>
            <a:r>
              <a:t>And we are stuck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7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he Upper Bound Tr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Upper Bound Trap</a:t>
            </a:r>
          </a:p>
        </p:txBody>
      </p:sp>
      <p:sp>
        <p:nvSpPr>
          <p:cNvPr id="290" name="However, we can prove a stronger proposition and the proof goes through:…"/>
          <p:cNvSpPr txBox="1"/>
          <p:nvPr>
            <p:ph type="body" idx="1"/>
          </p:nvPr>
        </p:nvSpPr>
        <p:spPr>
          <a:xfrm>
            <a:off x="952500" y="2590800"/>
            <a:ext cx="11099800" cy="6609790"/>
          </a:xfrm>
          <a:prstGeom prst="rect">
            <a:avLst/>
          </a:prstGeom>
        </p:spPr>
        <p:txBody>
          <a:bodyPr anchor="t"/>
          <a:lstStyle/>
          <a:p>
            <a:pPr marL="346709" indent="-346709" defTabSz="455675">
              <a:spcBef>
                <a:spcPts val="3200"/>
              </a:spcBef>
              <a:defRPr sz="2496"/>
            </a:pPr>
            <a:r>
              <a:t>However, we can prove a </a:t>
            </a:r>
            <a:r>
              <a:rPr b="1"/>
              <a:t>stronger </a:t>
            </a:r>
            <a:r>
              <a:t>proposition and the proof goes through:</a:t>
            </a:r>
          </a:p>
          <a:p>
            <a:pPr lvl="1" marL="693419" indent="-346709" defTabSz="455675">
              <a:spcBef>
                <a:spcPts val="700"/>
              </a:spcBef>
              <a:defRPr sz="2496"/>
            </a:pPr>
            <a:r>
              <a:t>Show that </a:t>
            </a:r>
            <a14:m>
              <m:oMath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   implies 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sSup>
                  <m:e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  <a:p>
            <a:pPr lvl="1" marL="693419" indent="-346709" defTabSz="455675">
              <a:spcBef>
                <a:spcPts val="700"/>
              </a:spcBef>
              <a:defRPr sz="2496"/>
            </a:pPr>
            <a:r>
              <a:t>Induction base:  same as before</a:t>
            </a:r>
          </a:p>
          <a:p>
            <a:pPr lvl="1" marL="693419" indent="-346709" defTabSz="455675">
              <a:spcBef>
                <a:spcPts val="700"/>
              </a:spcBef>
              <a:defRPr sz="2496"/>
            </a:pPr>
            <a:r>
              <a:t>Induction step:</a:t>
            </a:r>
          </a:p>
          <a:p>
            <a:pPr lvl="2" marL="1040129" indent="-346709" defTabSz="455675">
              <a:spcBef>
                <a:spcPts val="700"/>
              </a:spcBef>
              <a:defRPr sz="2496"/>
            </a:pPr>
            <a:r>
              <a:t>Hypothesis: 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sSup>
                  <m:e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  <a:p>
            <a:pPr lvl="2" marL="1040129" indent="-346709" defTabSz="455675">
              <a:spcBef>
                <a:spcPts val="700"/>
              </a:spcBef>
              <a:defRPr sz="2496"/>
            </a:pPr>
            <a:r>
              <a:t>To show: </a:t>
            </a:r>
            <a14:m>
              <m:oMath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sSup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</m:oMath>
            </a14:m>
          </a:p>
          <a:p>
            <a:pPr lvl="2" marL="1040129" indent="-346709" defTabSz="455675">
              <a:spcBef>
                <a:spcPts val="700"/>
              </a:spcBef>
              <a:defRPr sz="2496"/>
            </a:pPr>
            <a:r>
              <a:t>Proof:  </a:t>
            </a:r>
          </a:p>
          <a:p>
            <a:pPr lvl="3" marL="0" indent="0" defTabSz="455675">
              <a:spcBef>
                <a:spcPts val="700"/>
              </a:spcBef>
              <a:buSzTx/>
              <a:buNone/>
              <a:defRPr sz="2496"/>
            </a:pPr>
            <a:r>
              <a:t>         </a:t>
            </a:r>
            <a14:m>
              <m:oMath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sSub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 (recurrence)</a:t>
            </a:r>
          </a:p>
          <a:p>
            <a:pPr lvl="3" marL="0" indent="0" defTabSz="455675">
              <a:spcBef>
                <a:spcPts val="700"/>
              </a:spcBef>
              <a:buSzTx/>
              <a:buNone/>
              <a:defRPr sz="2496"/>
            </a:pPr>
            <a:r>
              <a:t>                        </a:t>
            </a:r>
            <a14:m>
              <m:oMath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(induction hypothesis)</a:t>
            </a:r>
          </a:p>
          <a:p>
            <a:pPr lvl="3" marL="0" indent="0" defTabSz="455675">
              <a:spcBef>
                <a:spcPts val="700"/>
              </a:spcBef>
              <a:buSzTx/>
              <a:buNone/>
              <a:defRPr sz="2496"/>
            </a:pPr>
            <a:r>
              <a:t>                       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</a:t>
            </a:r>
          </a:p>
          <a:p>
            <a:pPr lvl="3" marL="1386839" indent="-346709" defTabSz="455675">
              <a:spcBef>
                <a:spcPts val="700"/>
              </a:spcBef>
              <a:defRPr sz="2496"/>
            </a:pPr>
            <a:r>
              <a:t>And we are done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Linear Recurrence 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Linear Recurrence Examples</a:t>
            </a:r>
          </a:p>
        </p:txBody>
      </p:sp>
      <p:sp>
        <p:nvSpPr>
          <p:cNvPr id="293" name="Pell numb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4495" indent="-404495" defTabSz="531622">
              <a:spcBef>
                <a:spcPts val="900"/>
              </a:spcBef>
              <a:defRPr sz="2912"/>
            </a:pPr>
            <a:r>
              <a:t>Pell numbers</a:t>
            </a:r>
          </a:p>
          <a:p>
            <a:pPr lvl="1" marL="808990" indent="-404495" defTabSz="531622">
              <a:spcBef>
                <a:spcPts val="900"/>
              </a:spcBef>
              <a:defRPr sz="2912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0,</m:t>
                  </m:r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</m:t>
                  </m:r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  <a:p>
            <a:pPr marL="404495" indent="-404495" defTabSz="531622">
              <a:spcBef>
                <a:spcPts val="900"/>
              </a:spcBef>
              <a:defRPr sz="2912"/>
            </a:pPr>
            <a:r>
              <a:t>Example of linear recurrence</a:t>
            </a:r>
          </a:p>
          <a:p>
            <a:pPr lvl="1" marL="808990" indent="-404495" defTabSz="531622">
              <a:spcBef>
                <a:spcPts val="900"/>
              </a:spcBef>
              <a:defRPr sz="2912"/>
            </a:pPr>
            <a:r>
              <a:t>Assume solution is of the form </a:t>
            </a:r>
            <a14:m>
              <m:oMath>
                <m:sSup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lvl="1" marL="808990" indent="-404495" defTabSz="531622">
              <a:spcBef>
                <a:spcPts val="900"/>
              </a:spcBef>
              <a:defRPr sz="2912"/>
            </a:pPr>
            <a:r>
              <a:t>This results in</a:t>
            </a:r>
          </a:p>
          <a:p>
            <a:pPr lvl="2" marL="1213485" indent="-404495" defTabSz="531622">
              <a:spcBef>
                <a:spcPts val="900"/>
              </a:spcBef>
              <a:defRPr sz="2912"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 lvl="1" marL="808990" indent="-404495" defTabSz="531622">
              <a:spcBef>
                <a:spcPts val="900"/>
              </a:spcBef>
              <a:defRPr sz="2912"/>
            </a:pPr>
            <a:r>
              <a:t>We can divide by </a:t>
            </a:r>
            <a14:m>
              <m:oMath>
                <m:sSup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p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to get</a:t>
            </a:r>
          </a:p>
          <a:p>
            <a:pPr lvl="2" marL="1213485" indent="-404495" defTabSz="531622">
              <a:spcBef>
                <a:spcPts val="900"/>
              </a:spcBef>
              <a:defRPr sz="2912"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 lvl="3" marL="1617980" indent="-404495" defTabSz="531622">
              <a:spcBef>
                <a:spcPts val="900"/>
              </a:spcBef>
              <a:defRPr sz="2912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⇒</m:t>
                  </m:r>
                  <m:sSup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</a:p>
          <a:p>
            <a:pPr lvl="1" marL="808990" indent="-404495" defTabSz="531622">
              <a:spcBef>
                <a:spcPts val="900"/>
              </a:spcBef>
              <a:defRPr sz="2912"/>
            </a:pPr>
            <a:r>
              <a:t>This means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ad>
                  <m:radPr>
                    <m:ctrlP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</m:rad>
              </m:oMath>
            </a14:m>
            <a:r>
              <a:t> or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ad>
                  <m:radPr>
                    <m:ctrlP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</m:rad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oving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68731">
              <a:defRPr sz="3680"/>
            </a:pPr>
            <a:r>
              <a:t>Proving </a:t>
            </a:r>
            <a14:m>
              <m:oMath>
                <m:d>
                  <m:dPr>
                    <m:ctrlP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</m:m>
                  </m:e>
                </m:d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d>
                      <m:dPr>
                        <m:ctrlP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ctrlPr>
                              <a:rPr xmlns:a="http://schemas.openxmlformats.org/drawingml/2006/main" sz="4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baseJc m:val="center"/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</m:mPr>
                          <m:mr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e>
                  <m:sup>
                    <m: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defTabSz="268731">
              <a:defRPr sz="3680"/>
            </a:pPr>
            <a:r>
              <a:t>for Pell numbers</a:t>
            </a:r>
          </a:p>
        </p:txBody>
      </p:sp>
      <p:sp>
        <p:nvSpPr>
          <p:cNvPr id="156" name="Induction Proo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Induction Proof</a:t>
            </a:r>
          </a:p>
          <a:p>
            <a:pPr lvl="1"/>
            <a:r>
              <a:t>Induction Base</a:t>
            </a:r>
          </a:p>
          <a:p>
            <a:pPr lvl="1"/>
            <a:r>
              <a:t>Induction Step:  </a:t>
            </a:r>
          </a:p>
          <a:p>
            <a:pPr lvl="2"/>
            <a:r>
              <a:t>Induction Hypothesis</a:t>
            </a:r>
          </a:p>
          <a:p>
            <a:pPr lvl="2"/>
            <a:r>
              <a:t>To show: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Linear Recurrence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Linear Recurrence Example</a:t>
            </a:r>
          </a:p>
        </p:txBody>
      </p:sp>
      <p:sp>
        <p:nvSpPr>
          <p:cNvPr id="296" name="Reversely, for these   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1155" indent="-351155" defTabSz="461518">
              <a:spcBef>
                <a:spcPts val="700"/>
              </a:spcBef>
              <a:defRPr sz="2528"/>
            </a:pPr>
            <a:r>
              <a:t>Reversely, for these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: </a:t>
            </a:r>
            <a14:m>
              <m:oMath>
                <m:sSup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sSup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p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</a:t>
            </a:r>
          </a:p>
          <a:p>
            <a:pPr marL="351155" indent="-351155" defTabSz="461518">
              <a:spcBef>
                <a:spcPts val="700"/>
              </a:spcBef>
              <a:defRPr sz="2528"/>
            </a:pPr>
            <a:r>
              <a:t>Solutions are given by linear combinations </a:t>
            </a:r>
          </a:p>
          <a:p>
            <a:pPr lvl="1" marL="702310" indent="-351155" defTabSz="461518">
              <a:spcBef>
                <a:spcPts val="700"/>
              </a:spcBef>
              <a:defRPr sz="2528"/>
            </a:pPr>
            <a:r>
              <a:t>with </a:t>
            </a:r>
            <a14:m>
              <m:oMath>
                <m:sSub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ad>
                  <m:radPr>
                    <m:ctrlP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</m:rad>
              </m:oMath>
            </a14:m>
            <a:r>
              <a:t>, </a:t>
            </a:r>
            <a14:m>
              <m:oMath>
                <m:sSub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ad>
                  <m:radPr>
                    <m:ctrlP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</m:rad>
              </m:oMath>
            </a14:m>
          </a:p>
          <a:p>
            <a:pPr lvl="1" marL="702310" indent="-351155" defTabSz="461518">
              <a:spcBef>
                <a:spcPts val="700"/>
              </a:spcBef>
              <a:defRPr sz="2528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bSup>
                    <m:e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bSup>
                  <m:r>
                    <a:rPr xmlns:a="http://schemas.openxmlformats.org/drawingml/2006/main" sz="3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sSubSup>
                    <m:e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bSup>
                </m:oMath>
              </m:oMathPara>
            </a14:m>
          </a:p>
          <a:p>
            <a:pPr marL="351155" indent="-351155" defTabSz="461518">
              <a:spcBef>
                <a:spcPts val="700"/>
              </a:spcBef>
              <a:defRPr sz="2528"/>
            </a:pPr>
            <a:r>
              <a:t>Now we need to fit the two initial conditions</a:t>
            </a:r>
          </a:p>
          <a:p>
            <a:pPr lvl="2" marL="1053465" indent="-351155" defTabSz="461518">
              <a:spcBef>
                <a:spcPts val="700"/>
              </a:spcBef>
              <a:defRPr sz="252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bSup>
                    <m:e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bSup>
                  <m:r>
                    <a:rPr xmlns:a="http://schemas.openxmlformats.org/drawingml/2006/main" sz="3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sSubSup>
                    <m:e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bSup>
                  <m:r>
                    <a:rPr xmlns:a="http://schemas.openxmlformats.org/drawingml/2006/main" sz="3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0,</m:t>
                  </m:r>
                  <m:r>
                    <a:rPr xmlns:a="http://schemas.openxmlformats.org/drawingml/2006/main" sz="3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bSup>
                    <m:e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3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sSubSup>
                    <m:e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3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 lvl="1" marL="702310" indent="-351155" defTabSz="461518">
              <a:spcBef>
                <a:spcPts val="700"/>
              </a:spcBef>
              <a:defRPr sz="2528"/>
            </a:pPr>
            <a:r>
              <a:t>The first equation gives  </a:t>
            </a:r>
            <a14:m>
              <m:oMath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</m:oMath>
            </a14:m>
            <a:r>
              <a:t>, the second gives </a:t>
            </a:r>
            <a14:m>
              <m:oMath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ad>
                  <m:radPr>
                    <m:ctrlP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</m:rad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ad>
                  <m:radPr>
                    <m:ctrlP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</m:rad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, which is equivalent to </a:t>
            </a:r>
            <a14:m>
              <m:oMath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ctrlP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degHide m:val="on"/>
                      </m:radPr>
                      <m:deg/>
                      <m:e>
                        <m: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den>
                </m:f>
              </m:oMath>
            </a14:m>
          </a:p>
          <a:p>
            <a:pPr lvl="1" marL="702310" indent="-351155" defTabSz="461518">
              <a:spcBef>
                <a:spcPts val="700"/>
              </a:spcBef>
              <a:defRPr sz="2528"/>
            </a:pPr>
            <a:r>
              <a:t>Thus, the closed form is </a:t>
            </a:r>
            <a14:m>
              <m:oMath>
                <m:sSub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degHide m:val="on"/>
                      </m:radPr>
                      <m:deg/>
                      <m:e>
                        <m: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sSup>
                      <m:e>
                        <m: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ad>
                      <m:radPr>
                        <m:ctrlP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degHide m:val="on"/>
                      </m:radPr>
                      <m:deg/>
                      <m:e>
                        <m: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sSup>
                      <m:e>
                        <m: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num>
                  <m:den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ctrlP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degHide m:val="on"/>
                      </m:radPr>
                      <m:deg/>
                      <m:e>
                        <m: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den>
                </m:f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roving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68731">
              <a:defRPr sz="3680"/>
            </a:pPr>
            <a:r>
              <a:t>Proving </a:t>
            </a:r>
            <a14:m>
              <m:oMath>
                <m:d>
                  <m:dPr>
                    <m:ctrlP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</m:m>
                  </m:e>
                </m:d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d>
                      <m:dPr>
                        <m:ctrlP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ctrlPr>
                              <a:rPr xmlns:a="http://schemas.openxmlformats.org/drawingml/2006/main" sz="4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baseJc m:val="center"/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</m:mPr>
                          <m:mr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e>
                  <m:sup>
                    <m: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defTabSz="268731">
              <a:defRPr sz="3680"/>
            </a:pPr>
            <a:r>
              <a:t>for Pell numbers</a:t>
            </a:r>
          </a:p>
        </p:txBody>
      </p:sp>
      <p:sp>
        <p:nvSpPr>
          <p:cNvPr id="159" name="Induction Proo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Induction Proof</a:t>
            </a:r>
          </a:p>
          <a:p>
            <a:pPr lvl="1"/>
            <a:r>
              <a:t>Induction Base</a:t>
            </a:r>
          </a:p>
          <a:p>
            <a:pPr lvl="1"/>
            <a:r>
              <a:t>Induction Step:  </a:t>
            </a:r>
          </a:p>
          <a:p>
            <a:pPr lvl="2"/>
            <a:r>
              <a:t>Induction Hypothesis</a:t>
            </a:r>
          </a:p>
          <a:p>
            <a:pPr lvl="2"/>
            <a:r>
              <a:t>To show: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roving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68731">
              <a:defRPr sz="3680"/>
            </a:pPr>
            <a:r>
              <a:t>Proving </a:t>
            </a:r>
            <a14:m>
              <m:oMath>
                <m:d>
                  <m:dPr>
                    <m:ctrlP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</m:m>
                  </m:e>
                </m:d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d>
                      <m:dPr>
                        <m:ctrlP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ctrlPr>
                              <a:rPr xmlns:a="http://schemas.openxmlformats.org/drawingml/2006/main" sz="4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baseJc m:val="center"/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</m:mPr>
                          <m:mr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e>
                  <m:sup>
                    <m: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defTabSz="268731">
              <a:defRPr sz="3680"/>
            </a:pPr>
            <a:r>
              <a:t>for Pell numbers</a:t>
            </a:r>
          </a:p>
        </p:txBody>
      </p:sp>
      <p:sp>
        <p:nvSpPr>
          <p:cNvPr id="162" name="Induction Proo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900"/>
              </a:spcBef>
              <a:defRPr sz="2880"/>
            </a:pPr>
            <a:r>
              <a:t>Induction Proof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Induction Base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:r>
              <a:t>For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, the left side is</a:t>
            </a:r>
          </a:p>
          <a:p>
            <a:pPr lvl="2" marL="0" indent="0" defTabSz="525779">
              <a:spcBef>
                <a:spcPts val="1900"/>
              </a:spcBef>
              <a:buSzTx/>
              <a:buNone/>
              <a:defRPr sz="2880"/>
            </a:pPr>
            <a:r>
              <a:t> </a:t>
            </a:r>
            <a14:m>
              <m:oMath>
                <m:d>
                  <m:dPr>
                    <m:ctrlP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mr>
                    </m:m>
                  </m:e>
                </m:d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e>
                </m:d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e>
                </m:d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d>
                      <m:dPr>
                        <m:ctrlP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ctrlPr>
                              <a:rPr xmlns:a="http://schemas.openxmlformats.org/drawingml/2006/main" sz="3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baseJc m:val="center"/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</m:mPr>
                          <m:mr>
                            <m:e>
                              <m:r>
                                <a:rPr xmlns:a="http://schemas.openxmlformats.org/drawingml/2006/main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xmlns:a="http://schemas.openxmlformats.org/drawingml/2006/main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xmlns:a="http://schemas.openxmlformats.org/drawingml/2006/main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xmlns:a="http://schemas.openxmlformats.org/drawingml/2006/main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e>
                  <m:sup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</m:oMath>
            </a14:m>
          </a:p>
          <a:p>
            <a:pPr lvl="2" marL="0" indent="0" defTabSz="525779">
              <a:spcBef>
                <a:spcPts val="1900"/>
              </a:spcBef>
              <a:buSzTx/>
              <a:buNone/>
              <a:defRPr sz="2880"/>
            </a:pPr>
            <a:r>
              <a:t>             which is equal to the right side.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Induction Step:  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:r>
              <a:t>Induction Hypothesis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:r>
              <a:t>To show: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roving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68731">
              <a:defRPr sz="3680"/>
            </a:pPr>
            <a:r>
              <a:t>Proving </a:t>
            </a:r>
            <a14:m>
              <m:oMath>
                <m:d>
                  <m:dPr>
                    <m:ctrlP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</m:m>
                  </m:e>
                </m:d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d>
                      <m:dPr>
                        <m:ctrlP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ctrlPr>
                              <a:rPr xmlns:a="http://schemas.openxmlformats.org/drawingml/2006/main" sz="4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baseJc m:val="center"/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</m:mPr>
                          <m:mr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e>
                  <m:sup>
                    <m: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defTabSz="268731">
              <a:defRPr sz="3680"/>
            </a:pPr>
            <a:r>
              <a:t>for Pell numbers</a:t>
            </a:r>
          </a:p>
        </p:txBody>
      </p:sp>
      <p:sp>
        <p:nvSpPr>
          <p:cNvPr id="165" name="Induction Ste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Induction Step</a:t>
            </a:r>
          </a:p>
          <a:p>
            <a:pPr lvl="2"/>
            <a:r>
              <a:t>Induction Hypothesis:</a:t>
            </a:r>
          </a:p>
          <a:p>
            <a:pPr lvl="3"/>
            <a14:m>
              <m:oMathPara>
                <m:oMathParaPr>
                  <m:jc m:val="left"/>
                </m:oMathParaPr>
                <m:oMath>
                  <m:d>
                    <m:d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</m:m>
                    </m:e>
                  </m:d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d>
                        <m:d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ctrlP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baseJc m:val="center"/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</m:mPr>
                            <m:mr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</m:oMath>
              </m:oMathPara>
            </a14:m>
          </a:p>
          <a:p>
            <a:pPr lvl="2"/>
            <a:r>
              <a:t>To show:</a:t>
            </a:r>
          </a:p>
          <a:p>
            <a:pPr lvl="3"/>
            <a14:m>
              <m:oMathPara>
                <m:oMathParaPr>
                  <m:jc m:val="left"/>
                </m:oMathParaPr>
                <m:oMath>
                  <m:d>
                    <m:d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mr>
                      </m:m>
                    </m:e>
                  </m:d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d>
                        <m:d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ctrlP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baseJc m:val="center"/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</m:mPr>
                            <m:mr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roving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68731">
              <a:defRPr sz="3680"/>
            </a:pPr>
            <a:r>
              <a:t>Proving </a:t>
            </a:r>
            <a14:m>
              <m:oMath>
                <m:d>
                  <m:dPr>
                    <m:ctrlP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</m:m>
                  </m:e>
                </m:d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d>
                      <m:dPr>
                        <m:ctrlP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ctrlPr>
                              <a:rPr xmlns:a="http://schemas.openxmlformats.org/drawingml/2006/main" sz="4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baseJc m:val="center"/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</m:mPr>
                          <m:mr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xmlns:a="http://schemas.openxmlformats.org/drawingml/2006/main"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e>
                  <m:sup>
                    <m: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defTabSz="268731">
              <a:defRPr sz="3680"/>
            </a:pPr>
            <a:r>
              <a:t>for Pell numbers</a:t>
            </a:r>
          </a:p>
        </p:txBody>
      </p:sp>
      <p:sp>
        <p:nvSpPr>
          <p:cNvPr id="168" name="To show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64489" indent="-364489" defTabSz="479044">
              <a:spcBef>
                <a:spcPts val="1800"/>
              </a:spcBef>
              <a:defRPr sz="2624"/>
            </a:pPr>
            <a:r>
              <a:t>To show: </a:t>
            </a:r>
            <a14:m>
              <m:oMath>
                <m:d>
                  <m:dPr>
                    <m:ctrl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mr>
                    </m:m>
                  </m:e>
                </m:d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d>
                      <m:dPr>
                        <m:ctrlP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ctrlP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baseJc m:val="center"/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</m:mPr>
                          <m:mr>
                            <m:e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e>
                  <m:sup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</m:oMath>
            </a14:m>
          </a:p>
          <a:p>
            <a:pPr marL="0" indent="0" defTabSz="479044">
              <a:spcBef>
                <a:spcPts val="1800"/>
              </a:spcBef>
              <a:buSzTx/>
              <a:buNone/>
              <a:defRPr sz="2624"/>
            </a:pPr>
            <a:r>
              <a:t>LHS </a:t>
            </a:r>
            <a14:m>
              <m:oMath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mr>
                    </m:m>
                  </m:e>
                </m:d>
              </m:oMath>
            </a14:m>
          </a:p>
          <a:p>
            <a:pPr marL="0" indent="0" defTabSz="479044">
              <a:spcBef>
                <a:spcPts val="1800"/>
              </a:spcBef>
              <a:buSzTx/>
              <a:buNone/>
              <a:defRPr sz="2624"/>
            </a:pPr>
            <a:r>
              <a:t>        </a:t>
            </a:r>
            <a14:m>
              <m:oMath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e>
                </m:d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d>
                  <m:dPr>
                    <m:ctrl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</m:m>
                  </m:e>
                </m:d>
              </m:oMath>
            </a14:m>
          </a:p>
          <a:p>
            <a:pPr marL="0" indent="0" defTabSz="479044">
              <a:spcBef>
                <a:spcPts val="1800"/>
              </a:spcBef>
              <a:buSzTx/>
              <a:buNone/>
              <a:defRPr sz="2624"/>
            </a:pPr>
            <a:r>
              <a:t>         </a:t>
            </a:r>
            <a14:m>
              <m:oMath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e>
                </m:d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sSup>
                  <m:e>
                    <m:d>
                      <m:dPr>
                        <m:ctrlP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ctrlP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baseJc m:val="center"/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</m:mPr>
                          <m:mr>
                            <m:e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e>
                  <m:sup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marL="0" indent="0" defTabSz="479044">
              <a:spcBef>
                <a:spcPts val="1800"/>
              </a:spcBef>
              <a:buSzTx/>
              <a:buNone/>
              <a:defRPr sz="2624"/>
            </a:pPr>
            <a:r>
              <a:t>          </a:t>
            </a:r>
            <a14:m>
              <m:oMath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d>
                      <m:dPr>
                        <m:ctrlP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ctrlP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baseJc m:val="center"/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</m:mPr>
                          <m:mr>
                            <m:e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xmlns:a="http://schemas.openxmlformats.org/drawingml/2006/ma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e>
                  <m:sup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ell Eq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Pell Equation</a:t>
            </a:r>
          </a:p>
        </p:txBody>
      </p:sp>
      <p:sp>
        <p:nvSpPr>
          <p:cNvPr id="171" name="Use the power of Linear Algebra I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the power of Linear Algebra II</a:t>
            </a:r>
          </a:p>
          <a:p>
            <a:pPr lvl="1"/>
            <a:r>
              <a:t>Calculate eigenvalues and eigenvectors and obtain</a:t>
            </a:r>
          </a:p>
          <a:p>
            <a:pPr lvl="1"/>
          </a:p>
          <a:p>
            <a:pPr lvl="1"/>
          </a:p>
          <a:p>
            <a:pPr lvl="1"/>
          </a:p>
          <a:p>
            <a:pPr lvl="4"/>
            <a:r>
              <a:t>with</a:t>
            </a:r>
          </a:p>
        </p:txBody>
      </p:sp>
      <p:sp>
        <p:nvSpPr>
          <p:cNvPr id="172" name="Text"/>
          <p:cNvSpPr txBox="1"/>
          <p:nvPr/>
        </p:nvSpPr>
        <p:spPr>
          <a:xfrm>
            <a:off x="2194763" y="4167050"/>
            <a:ext cx="8615274" cy="1992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400"/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d>
                    <m:dPr>
                      <m:ctrlP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r>
                              <a:rPr xmlns:a="http://schemas.openxmlformats.org/drawingml/2006/main" sz="4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xmlns:a="http://schemas.openxmlformats.org/drawingml/2006/main" sz="4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xmlns:a="http://schemas.openxmlformats.org/drawingml/2006/main" sz="4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xmlns:a="http://schemas.openxmlformats.org/drawingml/2006/main" sz="4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e>
                  </m:d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d>
                    <m:dPr>
                      <m:ctrlP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r>
                              <a:rPr xmlns:a="http://schemas.openxmlformats.org/drawingml/2006/main" sz="4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xmlns:a="http://schemas.openxmlformats.org/drawingml/2006/main" sz="4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rad>
                              <m:radPr>
                                <m:ctrlPr>
                                  <a:rPr xmlns:a="http://schemas.openxmlformats.org/drawingml/2006/main" sz="4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  <m:degHide m:val="on"/>
                              </m:radPr>
                              <m:deg>
                                <m:argPr>
                                  <m:scrLvl m:val="0"/>
                                </m:argPr>
                              </m:deg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4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e>
                            <m:r>
                              <a:rPr xmlns:a="http://schemas.openxmlformats.org/drawingml/2006/main" sz="4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xmlns:a="http://schemas.openxmlformats.org/drawingml/2006/main" sz="4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xmlns:a="http://schemas.openxmlformats.org/drawingml/2006/main" sz="4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xmlns:a="http://schemas.openxmlformats.org/drawingml/2006/main" sz="4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ctrlPr>
                                  <a:rPr xmlns:a="http://schemas.openxmlformats.org/drawingml/2006/main" sz="4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  <m:degHide m:val="on"/>
                              </m:radPr>
                              <m:deg>
                                <m:argPr>
                                  <m:scrLvl m:val="0"/>
                                </m:argPr>
                              </m:deg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4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mr>
                      </m:m>
                    </m:e>
                  </m:d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p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</m:oMath>
              </m:oMathPara>
            </a14:m>
          </a:p>
        </p:txBody>
      </p:sp>
      <p:sp>
        <p:nvSpPr>
          <p:cNvPr id="173" name="Text"/>
          <p:cNvSpPr txBox="1"/>
          <p:nvPr/>
        </p:nvSpPr>
        <p:spPr>
          <a:xfrm>
            <a:off x="2018166" y="7229566"/>
            <a:ext cx="3958093" cy="1244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r>
                              <a:rPr xmlns:a="http://schemas.openxmlformats.org/drawingml/2006/main" sz="2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xmlns:a="http://schemas.openxmlformats.org/drawingml/2006/main" sz="2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rad>
                              <m:radPr>
                                <m:ctrlP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  <m:degHide m:val="on"/>
                              </m:radPr>
                              <m:deg>
                                <m:argPr>
                                  <m:scrLvl m:val="0"/>
                                </m:argPr>
                              </m:deg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e>
                            <m:r>
                              <a:rPr xmlns:a="http://schemas.openxmlformats.org/drawingml/2006/main" sz="2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xmlns:a="http://schemas.openxmlformats.org/drawingml/2006/main" sz="2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ctrlP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  <m:degHide m:val="on"/>
                              </m:radPr>
                              <m:deg>
                                <m:argPr>
                                  <m:scrLvl m:val="0"/>
                                </m:argPr>
                              </m:deg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mr>
                        <m:mr>
                          <m:e>
                            <m:r>
                              <a:rPr xmlns:a="http://schemas.openxmlformats.org/drawingml/2006/main" sz="2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xmlns:a="http://schemas.openxmlformats.org/drawingml/2006/main" sz="2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e>
                  </m:d>
                </m:oMath>
              </m:oMathPara>
            </a14:m>
          </a:p>
        </p:txBody>
      </p:sp>
      <p:sp>
        <p:nvSpPr>
          <p:cNvPr id="174" name="Text"/>
          <p:cNvSpPr txBox="1"/>
          <p:nvPr/>
        </p:nvSpPr>
        <p:spPr>
          <a:xfrm>
            <a:off x="6597491" y="6759921"/>
            <a:ext cx="4076849" cy="2183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p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r>
                              <a:rPr xmlns:a="http://schemas.openxmlformats.org/drawingml/2006/main" sz="2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f>
                              <m:fPr>
                                <m:ctrlP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  <m:type m:val="bar"/>
                              </m:fPr>
                              <m:num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ctrlPr>
                                      <a:rPr xmlns:a="http://schemas.openxmlformats.org/drawingml/2006/main" sz="2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  <m:degHide m:val="on"/>
                                  </m:radPr>
                                  <m:deg>
                                    <m:argPr>
                                      <m:scrLvl m:val="0"/>
                                    </m:argPr>
                                  </m:deg>
                                  <m:e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2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  <m:e>
                            <m:r>
                              <a:rPr xmlns:a="http://schemas.openxmlformats.org/drawingml/2006/main" sz="2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f>
                              <m:fPr>
                                <m:ctrlP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  <m:type m:val="bar"/>
                              </m:fPr>
                              <m:num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ad>
                                  <m:radPr>
                                    <m:ctrlPr>
                                      <a:rPr xmlns:a="http://schemas.openxmlformats.org/drawingml/2006/main" sz="2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  <m:degHide m:val="on"/>
                                  </m:radPr>
                                  <m:deg>
                                    <m:argPr>
                                      <m:scrLvl m:val="0"/>
                                    </m:argPr>
                                  </m:deg>
                                  <m:e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2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ctrlPr>
                                      <a:rPr xmlns:a="http://schemas.openxmlformats.org/drawingml/2006/main" sz="2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  <m:degHide m:val="on"/>
                                  </m:radPr>
                                  <m:deg>
                                    <m:argPr>
                                      <m:scrLvl m:val="0"/>
                                    </m:argPr>
                                  </m:deg>
                                  <m:e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2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  <m:type m:val="bar"/>
                              </m:fPr>
                              <m:num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ctrlPr>
                                      <a:rPr xmlns:a="http://schemas.openxmlformats.org/drawingml/2006/main" sz="2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  <m:degHide m:val="on"/>
                                  </m:radPr>
                                  <m:deg>
                                    <m:argPr>
                                      <m:scrLvl m:val="0"/>
                                    </m:argPr>
                                  </m:deg>
                                  <m:e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2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  <m:e>
                            <m:r>
                              <a:rPr xmlns:a="http://schemas.openxmlformats.org/drawingml/2006/main" sz="2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f>
                              <m:fPr>
                                <m:ctrlP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  <m:type m:val="bar"/>
                              </m:fPr>
                              <m:num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ad>
                                  <m:radPr>
                                    <m:ctrlPr>
                                      <a:rPr xmlns:a="http://schemas.openxmlformats.org/drawingml/2006/main" sz="2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  <m:degHide m:val="on"/>
                                  </m:radPr>
                                  <m:deg>
                                    <m:argPr>
                                      <m:scrLvl m:val="0"/>
                                    </m:argPr>
                                  </m:deg>
                                  <m:e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2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2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ctrlPr>
                                      <a:rPr xmlns:a="http://schemas.openxmlformats.org/drawingml/2006/main" sz="2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  <m:degHide m:val="on"/>
                                  </m:radPr>
                                  <m:deg>
                                    <m:argPr>
                                      <m:scrLvl m:val="0"/>
                                    </m:argPr>
                                  </m:deg>
                                  <m:e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2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mr>
                      </m:m>
                    </m:e>
                  </m:d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