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15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15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15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15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istributed Relational Databas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Distributed Relational Databases</a:t>
            </a:r>
          </a:p>
        </p:txBody>
      </p:sp>
      <p:sp>
        <p:nvSpPr>
          <p:cNvPr id="129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58" name="Horizontal frag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Horizontal fragmentation</a:t>
            </a:r>
          </a:p>
          <a:p>
            <a:pPr lvl="1"/>
            <a:r>
              <a:t>Divide the rows into different fragments</a:t>
            </a:r>
          </a:p>
          <a:p>
            <a:pPr lvl="1"/>
            <a:r>
              <a:t>Example: Employees Database</a:t>
            </a:r>
          </a:p>
          <a:p>
            <a:pPr lvl="2"/>
            <a:r>
              <a:t>Primary decomposition of Employees Table based on emp_no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989" y="6345347"/>
            <a:ext cx="9998822" cy="242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74" name="Coordinator in WAIT waiting for answ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Coordinator in WAIT waiting for answers</a:t>
            </a:r>
          </a:p>
          <a:p>
            <a:pPr/>
            <a:r>
              <a:t>Can send Global_Abort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3025" y="4876800"/>
            <a:ext cx="5448169" cy="2932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78" name="Participant in READY waiting for coordin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Participant in READY waiting for coordinator</a:t>
            </a:r>
          </a:p>
          <a:p>
            <a:pPr/>
            <a:r>
              <a:t>Cannot decide</a:t>
            </a:r>
          </a:p>
          <a:p>
            <a:pPr lvl="1"/>
            <a:r>
              <a:t>Block until coordinator recovers</a:t>
            </a:r>
          </a:p>
          <a:p>
            <a:pPr lvl="1"/>
            <a:r>
              <a:t>Or talk to other participant</a:t>
            </a:r>
          </a:p>
          <a:p>
            <a:pPr lvl="1"/>
            <a:r>
              <a:t>If all participants are in state READY, no decision can be taken</a:t>
            </a:r>
          </a:p>
        </p:txBody>
      </p:sp>
      <p:pic>
        <p:nvPicPr>
          <p:cNvPr id="4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6582" y="6650487"/>
            <a:ext cx="5201056" cy="279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82" name="Participant in READY waiting for coordin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Participant in READY waiting for coordinator</a:t>
            </a:r>
          </a:p>
          <a:p>
            <a:pPr/>
            <a:r>
              <a:t>Cannot decide</a:t>
            </a:r>
          </a:p>
          <a:p>
            <a:pPr lvl="1"/>
            <a:r>
              <a:t>Block until coordinator recovers</a:t>
            </a:r>
          </a:p>
          <a:p>
            <a:pPr lvl="1"/>
            <a:r>
              <a:t>Or talk to other participant</a:t>
            </a:r>
          </a:p>
          <a:p>
            <a:pPr lvl="1"/>
            <a:r>
              <a:t>If all participants are in state READY, no decision can be taken</a:t>
            </a:r>
          </a:p>
        </p:txBody>
      </p:sp>
      <p:pic>
        <p:nvPicPr>
          <p:cNvPr id="483" name="07-18.jpg" descr="07-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3694" y="6803942"/>
            <a:ext cx="7201417" cy="2949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86" name="Non-blocking 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Non-blocking solution</a:t>
            </a:r>
          </a:p>
          <a:p>
            <a:pPr lvl="1"/>
            <a:r>
              <a:t>Use multicast primitive</a:t>
            </a:r>
          </a:p>
          <a:p>
            <a:pPr lvl="2"/>
            <a:r>
              <a:t>Receiver immediately multicasts received message to all participants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89" name="Three Phase Comm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Three Phase Commit</a:t>
            </a:r>
          </a:p>
          <a:p>
            <a:pPr lvl="1"/>
            <a:r>
              <a:t>Crashed coordinator might leave participants hanging Solution is to add another phase</a:t>
            </a:r>
          </a:p>
        </p:txBody>
      </p:sp>
      <p:pic>
        <p:nvPicPr>
          <p:cNvPr id="4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446" y="4736752"/>
            <a:ext cx="8673908" cy="4783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Distributed Time Or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Distributed Time Order</a:t>
            </a:r>
          </a:p>
        </p:txBody>
      </p:sp>
      <p:sp>
        <p:nvSpPr>
          <p:cNvPr id="493" name="TO rule:…"/>
          <p:cNvSpPr txBox="1"/>
          <p:nvPr>
            <p:ph type="body" idx="1"/>
          </p:nvPr>
        </p:nvSpPr>
        <p:spPr>
          <a:xfrm>
            <a:off x="952500" y="2699475"/>
            <a:ext cx="11099800" cy="6286501"/>
          </a:xfrm>
          <a:prstGeom prst="rect">
            <a:avLst/>
          </a:prstGeom>
        </p:spPr>
        <p:txBody>
          <a:bodyPr/>
          <a:lstStyle/>
          <a:p>
            <a:pPr lvl="1" marL="853439" indent="-426719" defTabSz="560831">
              <a:spcBef>
                <a:spcPts val="2100"/>
              </a:spcBef>
              <a:defRPr sz="3072"/>
            </a:pPr>
            <a:r>
              <a:t>TO rule: 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If pi(x) and qj(x) are operations in conflict then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Use Lamport clock to generate time stamps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Both transactions have local timestamp 1 but are ordered so that 2nd transaction aborts</a:t>
            </a:r>
          </a:p>
        </p:txBody>
      </p:sp>
      <p:pic>
        <p:nvPicPr>
          <p:cNvPr id="4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0524" y="4347722"/>
            <a:ext cx="9931401" cy="48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4932" y="6537442"/>
            <a:ext cx="7525117" cy="915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98" name="Locking protoc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Locking protocols</a:t>
            </a:r>
          </a:p>
          <a:p>
            <a:pPr lvl="1"/>
            <a:r>
              <a:t>Need to reach global decision when to release a lock</a:t>
            </a:r>
          </a:p>
          <a:p>
            <a:pPr lvl="1"/>
            <a:r>
              <a:t>Primary 2PL:</a:t>
            </a:r>
          </a:p>
          <a:p>
            <a:pPr lvl="2"/>
            <a:r>
              <a:t>All locking is done at a </a:t>
            </a:r>
            <a:r>
              <a:rPr i="1"/>
              <a:t>primary</a:t>
            </a:r>
            <a:r>
              <a:t> site</a:t>
            </a:r>
          </a:p>
          <a:p>
            <a:pPr lvl="1"/>
            <a:r>
              <a:t>Distributed 2PL</a:t>
            </a:r>
          </a:p>
          <a:p>
            <a:pPr lvl="2"/>
            <a:r>
              <a:t>Strict 2PL with commit releases locks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501" name="Optimistic protoc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Optimistic protocols</a:t>
            </a:r>
          </a:p>
          <a:p>
            <a:pPr lvl="1"/>
            <a:r>
              <a:t>Protect validation / write phase by using 2PC or 3PC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504" name="Distributed deadlock handl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1500"/>
              </a:spcBef>
              <a:defRPr sz="2272"/>
            </a:pPr>
            <a:r>
              <a:t>Distributed deadlock handling</a:t>
            </a:r>
          </a:p>
          <a:p>
            <a:pPr lvl="1" marL="631189" indent="-315594" defTabSz="414781">
              <a:spcBef>
                <a:spcPts val="1500"/>
              </a:spcBef>
              <a:defRPr sz="2272"/>
            </a:pPr>
            <a:r>
              <a:t>Detection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Time-outs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Edge chasing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Blocked transaction sends out a probe to all transactions it is waiting for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Those forward probe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When probe returns to sending transaction:</a:t>
            </a:r>
          </a:p>
          <a:p>
            <a:pPr lvl="4" marL="1577975" indent="-315594" defTabSz="414781">
              <a:spcBef>
                <a:spcPts val="1500"/>
              </a:spcBef>
              <a:defRPr sz="2272"/>
            </a:pPr>
            <a:r>
              <a:t>Deadlock exist</a:t>
            </a:r>
          </a:p>
          <a:p>
            <a:pPr lvl="4" marL="1577975" indent="-315594" defTabSz="414781">
              <a:spcBef>
                <a:spcPts val="1500"/>
              </a:spcBef>
              <a:defRPr sz="2272"/>
            </a:pPr>
            <a:r>
              <a:t>Path(s) of returned probe(s) indicates which transaction to abort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Path pushing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Collect local “waits-for” graphs at a single server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cket-Based Concurr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Ticket-Based Concurrency</a:t>
            </a:r>
          </a:p>
        </p:txBody>
      </p:sp>
      <p:sp>
        <p:nvSpPr>
          <p:cNvPr id="507" name="Used in federated databases…"/>
          <p:cNvSpPr txBox="1"/>
          <p:nvPr>
            <p:ph type="body" idx="1"/>
          </p:nvPr>
        </p:nvSpPr>
        <p:spPr>
          <a:xfrm>
            <a:off x="952500" y="2419233"/>
            <a:ext cx="11099800" cy="6286501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Used in federated databases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Need to “force" conflicts between competing local transactions.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Example: Database D1={a,b}, D2={c,d}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Global transactions t1=r(a)r(c), t2=r(b)r(d)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Local transactions t3=w(a)w(b), t4=t(c)t(d)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is incorrect</a:t>
            </a:r>
          </a:p>
        </p:txBody>
      </p:sp>
      <p:pic>
        <p:nvPicPr>
          <p:cNvPr id="5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6590120"/>
            <a:ext cx="9372600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9231" y="8506597"/>
            <a:ext cx="4864101" cy="39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62" name="Example: Employees Databa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Employees Database</a:t>
            </a:r>
          </a:p>
          <a:p>
            <a:pPr lvl="1"/>
            <a:r>
              <a:t>Since we frequently join on emp_no, we should now do secondary fragmentation on emp_no of salary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4876800"/>
            <a:ext cx="6502400" cy="4062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icket-Based Concurr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Ticket-Based Concurrency</a:t>
            </a:r>
          </a:p>
        </p:txBody>
      </p:sp>
      <p:sp>
        <p:nvSpPr>
          <p:cNvPr id="512" name="Each local database maintains a tick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Each local database maintains a ticket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Accessed only by global transactions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Operations are: 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Read ticket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Take-a-ticket: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Read ticket, write back incremented ticket value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Each transaction takes a ticket at a local database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Can commit only if ticket values have the same relative order at all participating sites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icket-Based Concurr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Ticket-Based Concurrency</a:t>
            </a:r>
          </a:p>
        </p:txBody>
      </p:sp>
      <p:sp>
        <p:nvSpPr>
          <p:cNvPr id="515" name="Optimistic ticket meth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Optimistic ticket method</a:t>
            </a:r>
          </a:p>
          <a:p>
            <a:pPr lvl="1"/>
            <a:r>
              <a:t>Transaction manager maintains a ticket graph</a:t>
            </a:r>
          </a:p>
          <a:p>
            <a:pPr lvl="1"/>
          </a:p>
          <a:p>
            <a:pPr lvl="1"/>
            <a:r>
              <a:t>Before commit, make sure that ticket graph has no cycles</a:t>
            </a:r>
          </a:p>
        </p:txBody>
      </p:sp>
      <p:pic>
        <p:nvPicPr>
          <p:cNvPr id="5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5427" y="3997438"/>
            <a:ext cx="9383823" cy="744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cket-Based Concurr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Ticket-Based Concurrency</a:t>
            </a:r>
          </a:p>
        </p:txBody>
      </p:sp>
      <p:sp>
        <p:nvSpPr>
          <p:cNvPr id="519" name="Conservative ticket meth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Conservative ticket method</a:t>
            </a:r>
          </a:p>
          <a:p>
            <a:pPr lvl="1"/>
            <a:r>
              <a:t>Insures that transactions can only get tickets in the same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66" name="Horizontal frag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Horizontal fragmentation</a:t>
            </a:r>
          </a:p>
          <a:p>
            <a:pPr lvl="1"/>
            <a:r>
              <a:t>Use a (simple) predicate on a primary code on the principal relation</a:t>
            </a:r>
          </a:p>
          <a:p>
            <a:pPr lvl="2"/>
            <a:r>
              <a:t>In our example:  emp_no % 2 == 0, emp_no%2==1</a:t>
            </a:r>
          </a:p>
          <a:p>
            <a:pPr lvl="1"/>
            <a:r>
              <a:t>Use derived fragmentation for other tables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69" name="Vertical frag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Vertical fragmentation</a:t>
            </a:r>
          </a:p>
          <a:p>
            <a:pPr lvl="1"/>
            <a:r>
              <a:t>Break table into different attributes</a:t>
            </a:r>
          </a:p>
          <a:p>
            <a:pPr lvl="2"/>
            <a:r>
              <a:t>Need to repeat primary keys</a:t>
            </a:r>
          </a:p>
          <a:p>
            <a:pPr lvl="3"/>
            <a:r>
              <a:t>(Or introduce a new artificial tuple identifier functioning as a primary key)</a:t>
            </a:r>
          </a:p>
          <a:p>
            <a:pPr lvl="2"/>
            <a:r>
              <a:t>Keep attributes together that appear in many projections and selections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72" name="Example: Employees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Employees Table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4852" y="3458928"/>
            <a:ext cx="7435096" cy="5714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76" name="Given statistics on queries, use a clustering algorithm to decide the break-u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statistics on queries, use a clustering algorithm to decide the break-up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79" name="It is possible to combine vertical and horizontal fragment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is possible to combine vertical and horizontal fragmentation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Query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 Processing</a:t>
            </a:r>
          </a:p>
        </p:txBody>
      </p:sp>
      <p:sp>
        <p:nvSpPr>
          <p:cNvPr id="182" name="Query plans now need to include the costs of sending data over a networ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Query plans now need to include the costs of sending data over a network</a:t>
            </a:r>
          </a:p>
          <a:p>
            <a:pPr lvl="1"/>
            <a:r>
              <a:t>Usually, have different costs for what was previously the same query plan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nsaction Process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Processing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ransaction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Concept</a:t>
            </a:r>
          </a:p>
        </p:txBody>
      </p:sp>
      <p:sp>
        <p:nvSpPr>
          <p:cNvPr id="187" name="Transa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Transactions: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  <a:r>
              <a:t>Transparent concurrency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  <a:r>
              <a:t>Transparent recovery</a:t>
            </a:r>
          </a:p>
          <a:p>
            <a:pPr marL="413384" indent="-413384" defTabSz="543305">
              <a:spcBef>
                <a:spcPts val="900"/>
              </a:spcBef>
              <a:defRPr b="1" sz="2976"/>
            </a:pPr>
            <a:r>
              <a:t>A</a:t>
            </a:r>
            <a:r>
              <a:rPr b="0"/>
              <a:t>tomic</a:t>
            </a:r>
            <a:endParaRPr b="0"/>
          </a:p>
          <a:p>
            <a:pPr lvl="1" marL="826769" indent="-413384" defTabSz="543305">
              <a:spcBef>
                <a:spcPts val="900"/>
              </a:spcBef>
              <a:defRPr b="1" sz="2976"/>
            </a:pPr>
            <a:r>
              <a:rPr b="0"/>
              <a:t>Transaction is completely executed or not at all</a:t>
            </a:r>
            <a:endParaRPr b="0"/>
          </a:p>
          <a:p>
            <a:pPr marL="413384" indent="-413384" defTabSz="543305">
              <a:spcBef>
                <a:spcPts val="900"/>
              </a:spcBef>
              <a:defRPr b="1" sz="2976"/>
            </a:pPr>
            <a:r>
              <a:t>C</a:t>
            </a:r>
            <a:r>
              <a:rPr b="0"/>
              <a:t>onsistency</a:t>
            </a:r>
            <a:endParaRPr b="0"/>
          </a:p>
          <a:p>
            <a:pPr lvl="1" marL="826769" indent="-413384" defTabSz="543305">
              <a:spcBef>
                <a:spcPts val="900"/>
              </a:spcBef>
              <a:defRPr b="1" sz="2976"/>
            </a:pPr>
            <a:r>
              <a:rPr b="0"/>
              <a:t>Consistency constraints are preserved by a transaction</a:t>
            </a:r>
            <a:endParaRPr b="0"/>
          </a:p>
          <a:p>
            <a:pPr marL="413384" indent="-413384" defTabSz="543305">
              <a:spcBef>
                <a:spcPts val="900"/>
              </a:spcBef>
              <a:defRPr b="1" sz="2976"/>
            </a:pPr>
            <a:r>
              <a:t>I</a:t>
            </a:r>
            <a:r>
              <a:rPr b="0"/>
              <a:t>solation</a:t>
            </a:r>
            <a:endParaRPr b="0"/>
          </a:p>
          <a:p>
            <a:pPr lvl="1" marL="826769" indent="-413384" defTabSz="543305">
              <a:spcBef>
                <a:spcPts val="900"/>
              </a:spcBef>
              <a:defRPr b="1" sz="2976"/>
            </a:pPr>
            <a:r>
              <a:rPr b="0"/>
              <a:t>Each transaction behaves as if it were operating alone</a:t>
            </a:r>
            <a:endParaRPr b="0"/>
          </a:p>
          <a:p>
            <a:pPr marL="413384" indent="-413384" defTabSz="543305">
              <a:spcBef>
                <a:spcPts val="900"/>
              </a:spcBef>
              <a:defRPr b="1" sz="2976"/>
            </a:pPr>
            <a:r>
              <a:t>D</a:t>
            </a:r>
            <a:r>
              <a:rPr b="0"/>
              <a:t>urability</a:t>
            </a:r>
            <a:endParaRPr b="0"/>
          </a:p>
          <a:p>
            <a:pPr lvl="1" marL="826769" indent="-413384" defTabSz="543305">
              <a:spcBef>
                <a:spcPts val="900"/>
              </a:spcBef>
              <a:defRPr b="1" sz="2976"/>
            </a:pPr>
            <a:r>
              <a:rPr b="0"/>
              <a:t>Updates made by a committed transaction are durable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Why?</a:t>
            </a:r>
          </a:p>
        </p:txBody>
      </p:sp>
      <p:sp>
        <p:nvSpPr>
          <p:cNvPr id="132" name="Parallelism is a simple way to scale up perform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Parallelism is a simple way to scale up performance</a:t>
            </a:r>
          </a:p>
          <a:p>
            <a:pPr lvl="1"/>
            <a:r>
              <a:t>Example: Google web searches implemented via the Google File System</a:t>
            </a:r>
          </a:p>
          <a:p>
            <a:pPr lvl="2"/>
            <a:r>
              <a:t>Every file is stored at at least three servers (~2010)</a:t>
            </a:r>
          </a:p>
          <a:p>
            <a:pPr lvl="2"/>
            <a:r>
              <a:t>Unlikely to need to access an overloaded server</a:t>
            </a:r>
          </a:p>
          <a:p>
            <a:pPr lvl="2"/>
            <a:r>
              <a:t>Capacity of each server only used a little</a:t>
            </a:r>
          </a:p>
          <a:p>
            <a:pPr lvl="2"/>
            <a:r>
              <a:t>Because bandwidth is more important than storage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ransaction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Concept</a:t>
            </a:r>
          </a:p>
        </p:txBody>
      </p:sp>
      <p:sp>
        <p:nvSpPr>
          <p:cNvPr id="190" name="Computational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Computational model</a:t>
            </a:r>
          </a:p>
          <a:p>
            <a:pPr lvl="1"/>
            <a:r>
              <a:t>Elementary operations on data objects</a:t>
            </a:r>
          </a:p>
          <a:p>
            <a:pPr lvl="1"/>
            <a:r>
              <a:t>Transactions are sequences of these operations</a:t>
            </a:r>
          </a:p>
          <a:p>
            <a:pPr lvl="1"/>
            <a:r>
              <a:t>The execution of several transactions is described by a schedule or history</a:t>
            </a:r>
          </a:p>
          <a:p>
            <a:pPr lvl="1"/>
            <a:r>
              <a:t>Histories where ACID properties are guaranteed are correct</a:t>
            </a:r>
          </a:p>
          <a:p>
            <a:pPr lvl="1"/>
            <a:r>
              <a:t>Generate algorithms / protocols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ransaction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Concept</a:t>
            </a:r>
          </a:p>
        </p:txBody>
      </p:sp>
      <p:sp>
        <p:nvSpPr>
          <p:cNvPr id="193" name="Computational model: Page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Computational model: Page model</a:t>
            </a:r>
          </a:p>
          <a:p>
            <a:pPr lvl="1"/>
            <a:r>
              <a:t>Transaction is a sequence of elementary operations</a:t>
            </a:r>
          </a:p>
          <a:p>
            <a:pPr lvl="2"/>
            <a:r>
              <a:t>read, write</a:t>
            </a:r>
          </a:p>
          <a:p>
            <a:pPr lvl="1"/>
            <a:r>
              <a:t>on a single page</a:t>
            </a:r>
          </a:p>
          <a:p>
            <a:pPr lvl="1"/>
            <a:r>
              <a:t>Can talk about the value of a page at each level in the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ransaction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Concept</a:t>
            </a:r>
          </a:p>
        </p:txBody>
      </p:sp>
      <p:sp>
        <p:nvSpPr>
          <p:cNvPr id="196" name="Computational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Computational model</a:t>
            </a:r>
          </a:p>
          <a:p>
            <a:pPr lvl="1"/>
            <a:r>
              <a:t>Example transaction:</a:t>
            </a:r>
          </a:p>
          <a:p>
            <a:pPr lvl="2"/>
            <a:r>
              <a:t>t = r(x)r(y)r(z)w(u)w(x)</a:t>
            </a:r>
          </a:p>
          <a:p>
            <a:pPr lvl="1"/>
            <a:r>
              <a:t>Transaction reads three values</a:t>
            </a:r>
          </a:p>
          <a:p>
            <a:pPr lvl="1"/>
            <a:r>
              <a:t>Can use these values to write new values</a:t>
            </a:r>
          </a:p>
          <a:p>
            <a:pPr lvl="1"/>
            <a:r>
              <a:t>One value has potentially changed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ransaction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Transaction Concept</a:t>
            </a:r>
          </a:p>
        </p:txBody>
      </p:sp>
      <p:sp>
        <p:nvSpPr>
          <p:cNvPr id="199" name="Not necessary to assume that the steps in a transaction are sequent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 necessary to assume that the steps in a transaction are sequential</a:t>
            </a:r>
          </a:p>
          <a:p>
            <a:pPr/>
            <a:r>
              <a:t>Just need a partial order between the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02" name="Canonical Concurrency 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Canonical Concurrency Problems</a:t>
            </a:r>
          </a:p>
          <a:p>
            <a:pPr lvl="1"/>
            <a:r>
              <a:t>Lost update problem</a:t>
            </a:r>
          </a:p>
        </p:txBody>
      </p:sp>
      <p:sp>
        <p:nvSpPr>
          <p:cNvPr id="203" name="t1:…"/>
          <p:cNvSpPr txBox="1"/>
          <p:nvPr/>
        </p:nvSpPr>
        <p:spPr>
          <a:xfrm>
            <a:off x="5016276" y="4759068"/>
            <a:ext cx="1486124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t1:</a:t>
            </a: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x+=30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w(x)</a:t>
            </a:r>
          </a:p>
        </p:txBody>
      </p:sp>
      <p:sp>
        <p:nvSpPr>
          <p:cNvPr id="204" name="t2:…"/>
          <p:cNvSpPr txBox="1"/>
          <p:nvPr/>
        </p:nvSpPr>
        <p:spPr>
          <a:xfrm>
            <a:off x="7576452" y="4784468"/>
            <a:ext cx="1760489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t2: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x+=120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w(x)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07" name="Inconsistent read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Inconsistent read problem</a:t>
            </a:r>
          </a:p>
          <a:p>
            <a:pPr lvl="2"/>
            <a:r>
              <a:t>Assume the constraint x+y==0</a:t>
            </a:r>
          </a:p>
        </p:txBody>
      </p:sp>
      <p:sp>
        <p:nvSpPr>
          <p:cNvPr id="208" name="t1:…"/>
          <p:cNvSpPr txBox="1"/>
          <p:nvPr/>
        </p:nvSpPr>
        <p:spPr>
          <a:xfrm>
            <a:off x="2324100" y="4552950"/>
            <a:ext cx="1211759" cy="377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t1:</a:t>
            </a:r>
          </a:p>
          <a:p>
            <a:pPr>
              <a:defRPr sz="3600"/>
            </a:pPr>
          </a:p>
          <a:p>
            <a:pPr>
              <a:defRPr sz="3600"/>
            </a:pPr>
          </a:p>
          <a:p>
            <a:pPr>
              <a:defRPr sz="3600"/>
            </a:pPr>
          </a:p>
          <a:p>
            <a:pPr>
              <a:defRPr sz="3600"/>
            </a:pP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  <a:r>
              <a:t>r(y)</a:t>
            </a:r>
          </a:p>
        </p:txBody>
      </p:sp>
      <p:sp>
        <p:nvSpPr>
          <p:cNvPr id="209" name="t2:…"/>
          <p:cNvSpPr txBox="1"/>
          <p:nvPr/>
        </p:nvSpPr>
        <p:spPr>
          <a:xfrm>
            <a:off x="6134100" y="4701494"/>
            <a:ext cx="1486124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t2:</a:t>
            </a: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  <a:r>
              <a:t>x-=10</a:t>
            </a:r>
          </a:p>
          <a:p>
            <a:pPr>
              <a:defRPr sz="3600"/>
            </a:pPr>
            <a:r>
              <a:t>w(x)</a:t>
            </a:r>
          </a:p>
          <a:p>
            <a:pPr>
              <a:defRPr sz="3600"/>
            </a:pPr>
            <a:r>
              <a:t>r(y)</a:t>
            </a:r>
          </a:p>
          <a:p>
            <a:pPr>
              <a:defRPr sz="3600"/>
            </a:pPr>
            <a:r>
              <a:t>y+=10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w(y)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12" name="Dirty read problem (Reading uncommitted data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Dirty read problem (Reading uncommitted data)</a:t>
            </a:r>
          </a:p>
        </p:txBody>
      </p:sp>
      <p:sp>
        <p:nvSpPr>
          <p:cNvPr id="213" name="t1:…"/>
          <p:cNvSpPr txBox="1"/>
          <p:nvPr/>
        </p:nvSpPr>
        <p:spPr>
          <a:xfrm>
            <a:off x="2171700" y="3784600"/>
            <a:ext cx="2309218" cy="377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t1:</a:t>
            </a: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  <a:r>
              <a:t>x+=100</a:t>
            </a:r>
          </a:p>
          <a:p>
            <a:pPr>
              <a:defRPr sz="3600"/>
            </a:pPr>
            <a:r>
              <a:t>w(x)</a:t>
            </a:r>
          </a:p>
          <a:p>
            <a:pPr>
              <a:defRPr sz="3600"/>
            </a:pPr>
          </a:p>
          <a:p>
            <a:pPr>
              <a:defRPr sz="3600"/>
            </a:pPr>
          </a:p>
          <a:p>
            <a:pPr>
              <a:defRPr sz="3600"/>
            </a:pPr>
            <a:r>
              <a:t>rollback</a:t>
            </a:r>
          </a:p>
        </p:txBody>
      </p:sp>
      <p:sp>
        <p:nvSpPr>
          <p:cNvPr id="214" name="t2:…"/>
          <p:cNvSpPr txBox="1"/>
          <p:nvPr/>
        </p:nvSpPr>
        <p:spPr>
          <a:xfrm>
            <a:off x="6324600" y="3702050"/>
            <a:ext cx="1760488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t2:</a:t>
            </a: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3600"/>
            </a:pPr>
            <a:r>
              <a:t>r(x)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x-=100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w(x)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17" name="His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History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The sequence of all elementary operations of all transactions</a:t>
            </a:r>
          </a:p>
          <a:p>
            <a:pPr marL="435609" indent="-435609" defTabSz="572516">
              <a:spcBef>
                <a:spcPts val="2100"/>
              </a:spcBef>
              <a:defRPr sz="3136"/>
            </a:pPr>
            <a:r>
              <a:t>Schedule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A prefix of a history</a:t>
            </a:r>
          </a:p>
          <a:p>
            <a:pPr marL="435609" indent="-435609" defTabSz="572516">
              <a:spcBef>
                <a:spcPts val="2100"/>
              </a:spcBef>
              <a:defRPr sz="3136"/>
            </a:pPr>
            <a:r>
              <a:t>Serial History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A history where all elementary operations of one transaction are done before those of another transaction or where all elementary operations of one transaction are done after those of another transaction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20" name="Herbrand Seman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Herbrand Semantics</a:t>
            </a:r>
          </a:p>
          <a:p>
            <a:pPr lvl="1"/>
            <a:r>
              <a:t>A notion to make precise what is the result of a history without specifying values</a:t>
            </a:r>
          </a:p>
          <a:p>
            <a:pPr lvl="1"/>
            <a:r>
              <a:t>Because we could change a non-serial history to a serial one by altering values written</a:t>
            </a:r>
          </a:p>
          <a:p>
            <a:pPr lvl="1"/>
            <a:r>
              <a:t>For example, set all transfer, withdrawal, and deposit amounts to 0 to make any history in a bank database serial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Concurrency Control</a:t>
            </a:r>
          </a:p>
        </p:txBody>
      </p:sp>
      <p:sp>
        <p:nvSpPr>
          <p:cNvPr id="223" name="Herbrand value of a read is the Herbrand value of the last wr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Herbrand value of a read is the Herbrand value of the last write</a:t>
            </a:r>
          </a:p>
          <a:p>
            <a:pPr/>
            <a:r>
              <a:t>Herbrand value of a write is a generic functions of all reads of the executor of the write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Why?</a:t>
            </a:r>
          </a:p>
        </p:txBody>
      </p:sp>
      <p:sp>
        <p:nvSpPr>
          <p:cNvPr id="135" name="Local acce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Local accesses</a:t>
            </a:r>
          </a:p>
          <a:p>
            <a:pPr lvl="1"/>
            <a:r>
              <a:t>A global enterprise has users around the world</a:t>
            </a:r>
          </a:p>
          <a:p>
            <a:pPr lvl="2"/>
            <a:r>
              <a:t>To save latencies, might create data centers around the world as well</a:t>
            </a:r>
          </a:p>
          <a:p>
            <a:pPr lvl="2"/>
            <a:r>
              <a:t>Central databases are then replicated in those data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26" name="Final state serializ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state serializability</a:t>
            </a:r>
          </a:p>
          <a:p>
            <a:pPr lvl="1"/>
            <a:r>
              <a:t>Final state equivalence</a:t>
            </a:r>
          </a:p>
          <a:p>
            <a:pPr lvl="2"/>
            <a:r>
              <a:t>Two histories are </a:t>
            </a:r>
            <a:r>
              <a:rPr i="1" u="sng"/>
              <a:t>final state equivalent</a:t>
            </a:r>
            <a:r>
              <a:rPr i="1"/>
              <a:t> </a:t>
            </a:r>
            <a:r>
              <a:t> if</a:t>
            </a:r>
          </a:p>
          <a:p>
            <a:pPr lvl="3"/>
            <a:r>
              <a:t>They contain the same operations</a:t>
            </a:r>
          </a:p>
          <a:p>
            <a:pPr lvl="3"/>
            <a:r>
              <a:t>They have the same Herbrand semantics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29" name="Final state equivalency 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state equivalency example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839319"/>
            <a:ext cx="10185400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33" name="Final state equivalency 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state equivalency example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839319"/>
            <a:ext cx="10185400" cy="11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Herbrand value of x depends on what 1 saw, which is…"/>
          <p:cNvSpPr txBox="1"/>
          <p:nvPr/>
        </p:nvSpPr>
        <p:spPr>
          <a:xfrm>
            <a:off x="952499" y="5983875"/>
            <a:ext cx="11113619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Herbrand value of </a:t>
            </a:r>
            <a:r>
              <a:rPr i="1"/>
              <a:t>x</a:t>
            </a:r>
            <a:r>
              <a:t> depends on what 1 saw, which is</a:t>
            </a:r>
          </a:p>
          <a:p>
            <a:pPr>
              <a:defRPr i="1"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</a:t>
            </a:r>
            <a:r>
              <a:rPr i="0"/>
              <a:t> unaltered in both schedules</a:t>
            </a:r>
            <a:endParaRPr i="0"/>
          </a:p>
          <a:p>
            <a:pPr>
              <a:defRPr i="1"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/>
              <a:t>Herbrand value of </a:t>
            </a:r>
            <a:r>
              <a:t>y </a:t>
            </a:r>
            <a:r>
              <a:rPr i="0"/>
              <a:t>depends on what 1 saw</a:t>
            </a:r>
            <a:endParaRPr i="0"/>
          </a:p>
          <a:p>
            <a:pPr>
              <a:defRPr i="1"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/>
              <a:t>Herbrand value of </a:t>
            </a:r>
            <a:r>
              <a:t>z</a:t>
            </a:r>
            <a:r>
              <a:rPr i="0"/>
              <a:t> depends on what 2 saw, which is </a:t>
            </a:r>
            <a:endParaRPr i="0"/>
          </a:p>
          <a:p>
            <a:pPr>
              <a:defRPr i="1"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 </a:t>
            </a:r>
            <a:r>
              <a:rPr i="0"/>
              <a:t>and </a:t>
            </a:r>
            <a:r>
              <a:t>y</a:t>
            </a:r>
            <a:r>
              <a:rPr i="0"/>
              <a:t> unaltered</a:t>
            </a:r>
            <a:endParaRPr i="0"/>
          </a:p>
          <a:p>
            <a:pPr>
              <a:defRPr i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i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38" name="Finite state equivalency 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Finite state equivalency example: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294" y="3590726"/>
            <a:ext cx="5918201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42" name="Finite state equivalency 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Finite state equivalency example: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294" y="3590726"/>
            <a:ext cx="5918201" cy="11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he Herbrand value of y is the original value of y in the…"/>
          <p:cNvSpPr txBox="1"/>
          <p:nvPr/>
        </p:nvSpPr>
        <p:spPr>
          <a:xfrm>
            <a:off x="457758" y="5385277"/>
            <a:ext cx="12089284" cy="172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Herbrand value of </a:t>
            </a:r>
            <a:r>
              <a:rPr i="1"/>
              <a:t>y</a:t>
            </a:r>
            <a:r>
              <a:t> is the original value of </a:t>
            </a:r>
            <a:r>
              <a:rPr i="1"/>
              <a:t>y</a:t>
            </a:r>
            <a:r>
              <a:t> in the </a:t>
            </a:r>
          </a:p>
          <a:p>
            <a: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first schedule and depends on the write by 1 in the second</a:t>
            </a:r>
          </a:p>
          <a:p>
            <a: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schedule.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47" name="We can decide final state serializability with the Life-Reads-From re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We can decide final state serializability with the Life-Reads-From relation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Reads-from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A transaction reads a value after it has been last written by another transaction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Alive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Final value depends on the transaction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Two schedules are final state serializable iff 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they consist of the same operations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they have the same life-reads-from 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inal state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Final state serializability</a:t>
            </a:r>
          </a:p>
        </p:txBody>
      </p:sp>
      <p:sp>
        <p:nvSpPr>
          <p:cNvPr id="250" name="A schedule is final-state serializ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schedule is final-state serializable</a:t>
            </a:r>
          </a:p>
          <a:p>
            <a:pPr lvl="1"/>
            <a:r>
              <a:t>IFF it is final state equivalent to a serial schedule</a:t>
            </a:r>
          </a:p>
          <a:p>
            <a:pPr lvl="1"/>
            <a:r>
              <a:t>IFF it has the same life-read-from relation as a serial 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View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 Serializability</a:t>
            </a:r>
          </a:p>
        </p:txBody>
      </p:sp>
      <p:sp>
        <p:nvSpPr>
          <p:cNvPr id="253" name="Final state serializability is still insuffic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state serializability is still insufficient</a:t>
            </a:r>
          </a:p>
          <a:p>
            <a:pPr lvl="1"/>
            <a:r>
              <a:t>Lost update anomaly is detected (good)</a:t>
            </a:r>
          </a:p>
          <a:p>
            <a:pPr lvl="2"/>
          </a:p>
          <a:p>
            <a:pPr lvl="1"/>
            <a:r>
              <a:t>Inconsistent read is still allowed by final state serializability (bad)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4154582"/>
            <a:ext cx="4292600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9150" y="6455267"/>
            <a:ext cx="6286500" cy="4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ransaction 1 makes an inconsistent read, but the final state ignores…"/>
          <p:cNvSpPr txBox="1"/>
          <p:nvPr/>
        </p:nvSpPr>
        <p:spPr>
          <a:xfrm>
            <a:off x="1586071" y="7645400"/>
            <a:ext cx="9744393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Transaction 1 makes an inconsistent read, but the final state ignores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View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 Serializability</a:t>
            </a:r>
          </a:p>
        </p:txBody>
      </p:sp>
      <p:sp>
        <p:nvSpPr>
          <p:cNvPr id="259" name="View equival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 equivalence</a:t>
            </a:r>
          </a:p>
          <a:p>
            <a:pPr lvl="1"/>
            <a:r>
              <a:t>Two schedules are view equivalent if</a:t>
            </a:r>
          </a:p>
          <a:p>
            <a:pPr lvl="2"/>
            <a:r>
              <a:t>They have the same set of operations</a:t>
            </a:r>
          </a:p>
          <a:p>
            <a:pPr lvl="2"/>
            <a:r>
              <a:t>The Herbrand values of their schedules are equal</a:t>
            </a:r>
          </a:p>
          <a:p>
            <a:pPr lvl="2"/>
            <a:r>
              <a:t>The Herbrand values at each read or write step are equivalent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View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 Serializability</a:t>
            </a:r>
          </a:p>
        </p:txBody>
      </p:sp>
      <p:sp>
        <p:nvSpPr>
          <p:cNvPr id="262" name="View equival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 equivalence</a:t>
            </a:r>
          </a:p>
          <a:p>
            <a:pPr lvl="1"/>
            <a:r>
              <a:t>Two schedules are view equivalent</a:t>
            </a:r>
          </a:p>
          <a:p>
            <a:pPr lvl="1"/>
            <a:r>
              <a:t>IFF they have the same read-from 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Why?</a:t>
            </a:r>
          </a:p>
        </p:txBody>
      </p:sp>
      <p:sp>
        <p:nvSpPr>
          <p:cNvPr id="138" name="Heterogene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Heterogeneity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Your company buys a competitor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Now you have two customer databases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They contain different types of information</a:t>
            </a:r>
          </a:p>
          <a:p>
            <a:pPr lvl="4" marL="2133600" indent="-426719" defTabSz="560831">
              <a:spcBef>
                <a:spcPts val="2100"/>
              </a:spcBef>
              <a:defRPr sz="3072"/>
            </a:pPr>
            <a:r>
              <a:t>Differences in the details, at the macro level same functionality</a:t>
            </a:r>
          </a:p>
          <a:p>
            <a:pPr lvl="4" marL="2133600" indent="-426719" defTabSz="560831">
              <a:spcBef>
                <a:spcPts val="2100"/>
              </a:spcBef>
              <a:defRPr sz="3072"/>
            </a:pPr>
            <a:r>
              <a:t>Difficult to combine the databases</a:t>
            </a:r>
          </a:p>
          <a:p>
            <a:pPr lvl="5" marL="2560319" indent="-426719" defTabSz="560831">
              <a:spcBef>
                <a:spcPts val="2100"/>
              </a:spcBef>
              <a:defRPr sz="3072"/>
            </a:pPr>
            <a:r>
              <a:t>Easier:</a:t>
            </a:r>
          </a:p>
          <a:p>
            <a:pPr lvl="6" marL="2987039" indent="-426719" defTabSz="560831">
              <a:spcBef>
                <a:spcPts val="2100"/>
              </a:spcBef>
              <a:defRPr sz="3072"/>
            </a:pPr>
            <a:r>
              <a:t>"Federate them"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sp>
        <p:nvSpPr>
          <p:cNvPr id="265" name="Easier to test than view serializ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Easier to test than view serializability</a:t>
            </a: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Conflict relation: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Two operations are in conflict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If they access the same data item 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At least one of them is a write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Conflict relation: transitive closure</a:t>
            </a: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Conflict equivalence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Two schedules are conflict equivalent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They have the same set of operations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Their conflict set is the same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2648144"/>
            <a:ext cx="7645400" cy="47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2648144"/>
            <a:ext cx="7645400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886" y="5144028"/>
            <a:ext cx="10991954" cy="289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sp>
        <p:nvSpPr>
          <p:cNvPr id="275" name="A schedule is conflict serializ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schedule is conflict serializable </a:t>
            </a:r>
          </a:p>
          <a:p>
            <a:pPr lvl="1"/>
            <a:r>
              <a:t>IFF it is conflict equivalent to a serial 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sp>
        <p:nvSpPr>
          <p:cNvPr id="278" name="Algebraic notation:…"/>
          <p:cNvSpPr txBox="1"/>
          <p:nvPr>
            <p:ph type="body" idx="1"/>
          </p:nvPr>
        </p:nvSpPr>
        <p:spPr>
          <a:xfrm>
            <a:off x="885180" y="259715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Algebraic notation:</a:t>
            </a:r>
          </a:p>
          <a:p>
            <a:pPr lvl="1"/>
            <a:r>
              <a:t>C1</a:t>
            </a:r>
          </a:p>
          <a:p>
            <a:pPr lvl="1"/>
            <a:r>
              <a:t>C2</a:t>
            </a:r>
          </a:p>
          <a:p>
            <a:pPr lvl="1"/>
            <a:r>
              <a:t>C3</a:t>
            </a:r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3413170"/>
            <a:ext cx="6045200" cy="48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8830" y="4106858"/>
            <a:ext cx="8445501" cy="48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8180" y="4900513"/>
            <a:ext cx="8686801" cy="487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onflic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Serializability</a:t>
            </a:r>
          </a:p>
        </p:txBody>
      </p:sp>
      <p:sp>
        <p:nvSpPr>
          <p:cNvPr id="284" name="Two schedules with the same operations are equival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schedules with the same operations are equivalent</a:t>
            </a:r>
          </a:p>
          <a:p>
            <a:pPr lvl="1"/>
            <a:r>
              <a:t>Iff one can be transformed to the other using the commutativity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ommi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Commit Serializability</a:t>
            </a:r>
          </a:p>
        </p:txBody>
      </p:sp>
      <p:sp>
        <p:nvSpPr>
          <p:cNvPr id="287" name="Conflict serializability does not detect the dirty read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Conflict serializability does not detect the dirty read problem </a:t>
            </a:r>
          </a:p>
          <a:p>
            <a:pPr lvl="1"/>
            <a:r>
              <a:t>Since it does not pay attention to commit and abort operations</a:t>
            </a:r>
          </a:p>
          <a:p>
            <a:pPr lvl="1"/>
          </a:p>
          <a:p>
            <a:pPr/>
            <a:r>
              <a:t>Correctness criterion should only take committed transactions into account</a:t>
            </a:r>
          </a:p>
          <a:p>
            <a:pPr/>
            <a:r>
              <a:t>Since systems can crash</a:t>
            </a:r>
          </a:p>
          <a:p>
            <a:pPr lvl="1"/>
            <a:r>
              <a:t>All prefixes of a schedule have to be 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mmit Serializ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Commit Serializability</a:t>
            </a:r>
          </a:p>
        </p:txBody>
      </p:sp>
      <p:sp>
        <p:nvSpPr>
          <p:cNvPr id="290" name="A schedule is commit conflict serializable if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schedule is commit conflict serializable iff</a:t>
            </a:r>
          </a:p>
          <a:p>
            <a:pPr lvl="1"/>
            <a:r>
              <a:t>Projection on committed transactions is conflict serializable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oncurrency Control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Concurrency Control Algorithms</a:t>
            </a:r>
          </a:p>
        </p:txBody>
      </p:sp>
      <p:sp>
        <p:nvSpPr>
          <p:cNvPr id="293" name="How to deal with bad situ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deal with bad situations:</a:t>
            </a:r>
          </a:p>
          <a:p>
            <a:pPr lvl="1"/>
            <a:r>
              <a:t>Strategy 1: Never get into a bad situation</a:t>
            </a:r>
          </a:p>
          <a:p>
            <a:pPr lvl="1"/>
            <a:r>
              <a:t>Strategy 2: Know how to get out of a bad situation (rollback)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oncurrency Control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Concurrency Control Algorithms</a:t>
            </a:r>
          </a:p>
        </p:txBody>
      </p:sp>
      <p:sp>
        <p:nvSpPr>
          <p:cNvPr id="296" name="Locking scheduler: Never get into a bad situ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Locking scheduler: Never get into a bad situation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Use locks on data items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Shared / Read Locks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Exclusive / Write Locks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Locking problems: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Need to make sure that transactions release locks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Kill all Zombies!!!!!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Need to avoid deadlock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Need to avoid life lock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8621" y="6989422"/>
            <a:ext cx="1667291" cy="1659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ient Server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Client Server Systems</a:t>
            </a:r>
          </a:p>
        </p:txBody>
      </p:sp>
      <p:sp>
        <p:nvSpPr>
          <p:cNvPr id="141" name="Two-tier architecture…"/>
          <p:cNvSpPr txBox="1"/>
          <p:nvPr>
            <p:ph type="body" idx="1"/>
          </p:nvPr>
        </p:nvSpPr>
        <p:spPr>
          <a:xfrm>
            <a:off x="952500" y="2251189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Two-tier architecture</a:t>
            </a:r>
          </a:p>
          <a:p>
            <a:pPr lvl="1"/>
            <a:r>
              <a:t>Client has client DBMS</a:t>
            </a:r>
          </a:p>
          <a:p>
            <a:pPr lvl="2"/>
            <a:r>
              <a:t>Can communicate by issuing SQL commands </a:t>
            </a:r>
          </a:p>
          <a:p>
            <a:pPr lvl="1"/>
            <a:r>
              <a:t>Servers have server DBMS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609" y="6214828"/>
            <a:ext cx="689558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00" name="No restrictions on locking are hard to get ri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No restrictions on locking are hard to get right</a:t>
            </a:r>
          </a:p>
          <a:p>
            <a:pPr marL="426719" indent="-426719" defTabSz="560831">
              <a:spcBef>
                <a:spcPts val="2100"/>
              </a:spcBef>
              <a:defRPr b="1" i="1" sz="3072"/>
            </a:pPr>
            <a:r>
              <a:t>Two phase locking</a:t>
            </a:r>
            <a:r>
              <a:rPr b="0"/>
              <a:t>  </a:t>
            </a:r>
            <a:r>
              <a:rPr b="0" i="0"/>
              <a:t>(2PL)</a:t>
            </a:r>
            <a:endParaRPr b="0" i="0"/>
          </a:p>
          <a:p>
            <a:pPr lvl="1" marL="853439" indent="-426719" defTabSz="560831">
              <a:spcBef>
                <a:spcPts val="2100"/>
              </a:spcBef>
              <a:defRPr b="1" i="1" sz="3072"/>
            </a:pPr>
            <a:r>
              <a:rPr b="0" i="0"/>
              <a:t>All transactions pass first through a phase </a:t>
            </a:r>
            <a:endParaRPr b="0" i="0"/>
          </a:p>
          <a:p>
            <a:pPr lvl="2" marL="1280159" indent="-426719" defTabSz="560831">
              <a:spcBef>
                <a:spcPts val="2100"/>
              </a:spcBef>
              <a:defRPr b="1" i="1" sz="3072"/>
            </a:pPr>
            <a:r>
              <a:rPr b="0" i="0"/>
              <a:t>where they only acquire locks</a:t>
            </a:r>
            <a:endParaRPr b="0" i="0"/>
          </a:p>
          <a:p>
            <a:pPr lvl="1" marL="853439" indent="-426719" defTabSz="560831">
              <a:spcBef>
                <a:spcPts val="2100"/>
              </a:spcBef>
              <a:defRPr b="1" i="1" sz="3072"/>
            </a:pPr>
            <a:r>
              <a:rPr b="0" i="0"/>
              <a:t>Then through a phase</a:t>
            </a:r>
            <a:endParaRPr b="0" i="0"/>
          </a:p>
          <a:p>
            <a:pPr lvl="2" marL="1280159" indent="-426719" defTabSz="560831">
              <a:spcBef>
                <a:spcPts val="2100"/>
              </a:spcBef>
              <a:defRPr b="1" i="1" sz="3072"/>
            </a:pPr>
            <a:r>
              <a:rPr b="0" i="0"/>
              <a:t>where they only release locks</a:t>
            </a:r>
            <a:endParaRPr b="0" i="0"/>
          </a:p>
          <a:p>
            <a:pPr marL="426719" indent="-426719" defTabSz="560831">
              <a:spcBef>
                <a:spcPts val="2100"/>
              </a:spcBef>
              <a:defRPr b="1" i="1" sz="3072"/>
            </a:pPr>
            <a:r>
              <a:rPr b="0" i="0"/>
              <a:t>A schedule with 2PL is conflict serializable</a:t>
            </a:r>
            <a:endParaRPr b="0" i="0"/>
          </a:p>
          <a:p>
            <a:pPr lvl="1" marL="853439" indent="-426719" defTabSz="560831">
              <a:spcBef>
                <a:spcPts val="2100"/>
              </a:spcBef>
              <a:defRPr b="1" i="1" sz="3072"/>
            </a:pPr>
            <a:r>
              <a:rPr b="0" i="0"/>
              <a:t>But not every conflict serializable schedule can be created with 2PL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0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05-26.jpg" descr="05-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9294" y="3021982"/>
            <a:ext cx="13004801" cy="6986398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2PL"/>
          <p:cNvSpPr txBox="1"/>
          <p:nvPr/>
        </p:nvSpPr>
        <p:spPr>
          <a:xfrm>
            <a:off x="6051372" y="2800350"/>
            <a:ext cx="9020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2PL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08" name="2P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2PL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Dirty reads: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Allows transactions to read from transaction that are later aborted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Strict 2PL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Release locks only at the end of a transaction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Allows easy automatization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Application wants to read an item</a:t>
            </a:r>
          </a:p>
          <a:p>
            <a:pPr lvl="4" marL="1911350" indent="-382270" defTabSz="502412">
              <a:spcBef>
                <a:spcPts val="1800"/>
              </a:spcBef>
              <a:defRPr sz="2752"/>
            </a:pPr>
            <a:r>
              <a:t>Automatically request lock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When committing, automatically release all locks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1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2" name="05-27.jpg" descr="05-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2801"/>
            <a:ext cx="13004800" cy="6986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15" name="Deadlock Handl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Deadlock Handling</a:t>
            </a:r>
          </a:p>
          <a:p>
            <a:pPr lvl="1"/>
            <a:r>
              <a:t>Normal lock requests can lead to deadlock</a:t>
            </a:r>
          </a:p>
          <a:p>
            <a:pPr lvl="1"/>
          </a:p>
          <a:p>
            <a:pPr lvl="1"/>
            <a:r>
              <a:t>Yields</a:t>
            </a:r>
          </a:p>
          <a:p>
            <a:pPr lvl="1"/>
          </a:p>
          <a:p>
            <a:pPr lvl="1"/>
          </a:p>
          <a:p>
            <a:pPr lvl="2">
              <a:defRPr i="1"/>
            </a:pPr>
            <a:r>
              <a:t>l</a:t>
            </a:r>
            <a:r>
              <a:rPr i="0"/>
              <a:t> read-lock</a:t>
            </a:r>
            <a:endParaRPr i="0"/>
          </a:p>
          <a:p>
            <a:pPr lvl="2">
              <a:defRPr i="1"/>
            </a:pPr>
            <a:r>
              <a:t>L</a:t>
            </a:r>
            <a:r>
              <a:rPr i="0"/>
              <a:t> write-lock</a:t>
            </a:r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103" y="4211335"/>
            <a:ext cx="5168901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0953" y="5695896"/>
            <a:ext cx="4775201" cy="47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20" name="Deadlock handling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Deadlock handling</a:t>
            </a:r>
          </a:p>
          <a:p>
            <a:pPr lvl="1"/>
            <a:r>
              <a:t>Lock conversion can also lead to deadlock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033" y="4876800"/>
            <a:ext cx="8839201" cy="184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24" name="Deadlock Detectio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Deadlock Detection</a:t>
            </a:r>
          </a:p>
          <a:p>
            <a:pPr lvl="1"/>
            <a:r>
              <a:t>Wait for graph</a:t>
            </a:r>
          </a:p>
          <a:p>
            <a:pPr lvl="2"/>
            <a:r>
              <a:t>Nodes are transactions</a:t>
            </a:r>
          </a:p>
          <a:p>
            <a:pPr lvl="2"/>
            <a:r>
              <a:t>Edges represent “waiting for”</a:t>
            </a:r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504" y="6114797"/>
            <a:ext cx="6441306" cy="1341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4775" y="5740400"/>
            <a:ext cx="3746501" cy="207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29" name="Deadlock det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Deadlock detection</a:t>
            </a:r>
          </a:p>
          <a:p>
            <a:pPr lvl="1"/>
            <a:r>
              <a:t>Continuous detection</a:t>
            </a:r>
          </a:p>
          <a:p>
            <a:pPr lvl="2"/>
            <a:r>
              <a:t>WFT is always kept cycle free</a:t>
            </a:r>
          </a:p>
          <a:p>
            <a:pPr lvl="1"/>
            <a:r>
              <a:t>Periodic detection</a:t>
            </a:r>
          </a:p>
          <a:p>
            <a:pPr lvl="2"/>
            <a:r>
              <a:t>Check WFT for cycles periodically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32" name="Deadlock det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1600"/>
              </a:spcBef>
              <a:defRPr sz="2432"/>
            </a:pPr>
            <a:r>
              <a:t>Deadlock detection</a:t>
            </a:r>
          </a:p>
          <a:p>
            <a:pPr lvl="1" marL="675640" indent="-337820" defTabSz="443991">
              <a:spcBef>
                <a:spcPts val="1600"/>
              </a:spcBef>
              <a:defRPr sz="2432"/>
            </a:pPr>
            <a:r>
              <a:t>If a scheduler detects a cycle: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Aborts a </a:t>
            </a:r>
            <a:r>
              <a:rPr i="1"/>
              <a:t>victim</a:t>
            </a:r>
            <a:r>
              <a:t> transaction </a:t>
            </a:r>
          </a:p>
          <a:p>
            <a:pPr lvl="3" marL="1351280" indent="-337820" defTabSz="443991">
              <a:spcBef>
                <a:spcPts val="1600"/>
              </a:spcBef>
              <a:defRPr sz="2432"/>
            </a:pPr>
            <a:r>
              <a:t>according to heuristics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Last blocked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Random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Youngest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Minimum locks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Minimum work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Most cycles</a:t>
            </a:r>
          </a:p>
          <a:p>
            <a:pPr lvl="4" marL="1689100" indent="-337820" defTabSz="443991">
              <a:spcBef>
                <a:spcPts val="1600"/>
              </a:spcBef>
              <a:defRPr sz="2432"/>
            </a:pPr>
            <a:r>
              <a:t>Most edges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35" name="Life-lo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Life-lock</a:t>
            </a:r>
          </a:p>
          <a:p>
            <a:pPr lvl="1"/>
            <a:r>
              <a:t>All victim selection mechanism can create live-lock</a:t>
            </a:r>
          </a:p>
          <a:p>
            <a:pPr lvl="2"/>
            <a:r>
              <a:t>Incarnations of the same transaction are always chosen </a:t>
            </a:r>
          </a:p>
          <a:p>
            <a:pPr lvl="2"/>
            <a:r>
              <a:t>Various heuristics to avoid life-lock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ient Server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Client Server Systems</a:t>
            </a:r>
          </a:p>
        </p:txBody>
      </p:sp>
      <p:sp>
        <p:nvSpPr>
          <p:cNvPr id="145" name="Two architectur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architectures:</a:t>
            </a:r>
          </a:p>
          <a:p>
            <a:pPr lvl="1"/>
            <a:r>
              <a:t>Every client can demand services from every server</a:t>
            </a:r>
          </a:p>
          <a:p>
            <a:pPr lvl="1"/>
            <a:r>
              <a:t>Every client has a home server that can forward demands to another server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789" y="6119896"/>
            <a:ext cx="9245040" cy="3347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2667000"/>
            <a:ext cx="6451600" cy="37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Most cycle heuristics:…"/>
          <p:cNvSpPr txBox="1"/>
          <p:nvPr/>
        </p:nvSpPr>
        <p:spPr>
          <a:xfrm>
            <a:off x="2917951" y="7054850"/>
            <a:ext cx="7168897" cy="172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Most cycle heuristics:</a:t>
            </a:r>
          </a:p>
          <a:p>
            <a:pPr algn="ctr"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Remove dashed edge by aborting </a:t>
            </a:r>
          </a:p>
          <a:p>
            <a:pPr algn="ctr"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t2 or t5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2514600"/>
            <a:ext cx="10109200" cy="553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Dashed cycle breaks the most cycles"/>
          <p:cNvSpPr txBox="1"/>
          <p:nvPr/>
        </p:nvSpPr>
        <p:spPr>
          <a:xfrm>
            <a:off x="2642717" y="8407450"/>
            <a:ext cx="7719366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Dashed cycle breaks the most cycles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914" y="2552745"/>
            <a:ext cx="4031386" cy="6400710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WFG with cycle and two…"/>
          <p:cNvSpPr txBox="1"/>
          <p:nvPr/>
        </p:nvSpPr>
        <p:spPr>
          <a:xfrm>
            <a:off x="6502400" y="4552950"/>
            <a:ext cx="4090035" cy="352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WFG with cycle and two 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candidate victims (t1, t2)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Most edges option: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Abort t1: Two edges remain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Abort t2: Four edges remain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Hence: Abort 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Locking Algorithms</a:t>
            </a:r>
          </a:p>
        </p:txBody>
      </p:sp>
      <p:sp>
        <p:nvSpPr>
          <p:cNvPr id="350" name="Deadlock preven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Deadlock prevention</a:t>
            </a:r>
          </a:p>
          <a:p>
            <a:pPr lvl="1"/>
            <a:r>
              <a:t>Abort transaction whose lock request would create a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53" name="Timestamp orde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Timestamp ordering</a:t>
            </a:r>
          </a:p>
          <a:p>
            <a:pPr lvl="1"/>
            <a:r>
              <a:t>Each transactions gets a unique timestamp</a:t>
            </a:r>
          </a:p>
          <a:p>
            <a:pPr lvl="2"/>
            <a:r>
              <a:t>Timestamp Ordering rule</a:t>
            </a:r>
          </a:p>
          <a:p>
            <a:pPr lvl="3"/>
            <a:r>
              <a:t>All operations inherit their timestamp from the transaction</a:t>
            </a:r>
          </a:p>
          <a:p>
            <a:pPr lvl="3"/>
            <a:r>
              <a:t>If two operations are in conflict, then the one with the smaller timestamp has to be done first</a:t>
            </a:r>
          </a:p>
          <a:p>
            <a:pPr lvl="3"/>
            <a:r>
              <a:t>If this impossible, abort the offending transaction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56" name="Basic time-stamp ordering (BTO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time-stamp ordering (BTO)</a:t>
            </a:r>
          </a:p>
          <a:p>
            <a:pPr lvl="1"/>
            <a:r>
              <a:t>For all data items, maintain the largest timestamp for</a:t>
            </a:r>
          </a:p>
          <a:p>
            <a:pPr lvl="2"/>
            <a:r>
              <a:t>a read operation: max-r-scheduled(x)</a:t>
            </a:r>
          </a:p>
          <a:p>
            <a:pPr lvl="2"/>
            <a:r>
              <a:t>a write operation: max-w-scheduled(x)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59" name="BTO: Transactions can be too late and are abor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BTO: Transactions can be too late and are aborted</a:t>
            </a:r>
          </a:p>
          <a:p>
            <a:pPr lvl="1">
              <a:defRPr sz="2400"/>
            </a:pPr>
            <a:r>
              <a:t>w2(x) succeeds since t1 &lt; t2</a:t>
            </a:r>
          </a:p>
          <a:p>
            <a:pPr lvl="1">
              <a:spcBef>
                <a:spcPts val="500"/>
              </a:spcBef>
              <a:defRPr sz="2400"/>
            </a:pPr>
            <a:r>
              <a:t>r3(y) succeeds since t3 &lt; t2</a:t>
            </a:r>
          </a:p>
          <a:p>
            <a:pPr lvl="1">
              <a:spcBef>
                <a:spcPts val="500"/>
              </a:spcBef>
              <a:defRPr sz="2400"/>
            </a:pPr>
            <a:r>
              <a:t>w2(y) fails since t2&lt;t3, t2 is aborted</a:t>
            </a:r>
          </a:p>
          <a:p>
            <a:pPr lvl="1">
              <a:spcBef>
                <a:spcPts val="500"/>
              </a:spcBef>
              <a:defRPr sz="2400"/>
            </a:pPr>
            <a:r>
              <a:t>r1(z) fails since t1 &lt; t3, t1 is aborted</a:t>
            </a:r>
          </a:p>
        </p:txBody>
      </p:sp>
      <p:pic>
        <p:nvPicPr>
          <p:cNvPr id="3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100" y="5708650"/>
            <a:ext cx="101092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63" name="Optimistic protoc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Optimistic protocols</a:t>
            </a:r>
          </a:p>
          <a:p>
            <a:pPr lvl="1"/>
            <a:r>
              <a:t>Assume that conflicts are reasonably rare</a:t>
            </a:r>
          </a:p>
          <a:p>
            <a:pPr lvl="1"/>
            <a:r>
              <a:t>Let transactions go ahead</a:t>
            </a:r>
          </a:p>
          <a:p>
            <a:pPr lvl="1"/>
            <a:r>
              <a:t>But </a:t>
            </a:r>
            <a:r>
              <a:rPr i="1"/>
              <a:t>validate</a:t>
            </a:r>
            <a:r>
              <a:t> their serializability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66" name="Optimistic Protoc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2000"/>
              </a:spcBef>
              <a:defRPr sz="3008"/>
            </a:pPr>
            <a:r>
              <a:t>Optimistic Protocols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Read phase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Transaction is executed, but all writes are not committed</a:t>
            </a:r>
          </a:p>
          <a:p>
            <a:pPr lvl="3" marL="1671320" indent="-417830" defTabSz="549148">
              <a:spcBef>
                <a:spcPts val="2000"/>
              </a:spcBef>
              <a:defRPr sz="3008"/>
            </a:pPr>
            <a:r>
              <a:t>Write “private items”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Validation phase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If a transaction is ready to commit, check whether its execution has been correct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Write phase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Write private items to database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69" name="Backward oriented optimistic concurrency control (BOC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Backward oriented optimistic concurrency control (BOCC)</a:t>
            </a:r>
          </a:p>
          <a:p>
            <a:pPr lvl="1"/>
            <a:r>
              <a:t>Validate a transaction against those transactions already committed</a:t>
            </a:r>
          </a:p>
          <a:p>
            <a:pPr/>
            <a:r>
              <a:t>Forward oriented optimistic concurrency control (FOCC)</a:t>
            </a:r>
          </a:p>
          <a:p>
            <a:pPr lvl="1"/>
            <a:r>
              <a:t>Validate a transaction against those transactions that are in their read phase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2P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P2P Systems</a:t>
            </a:r>
          </a:p>
        </p:txBody>
      </p:sp>
      <p:sp>
        <p:nvSpPr>
          <p:cNvPr id="149" name="Server components are distributed over cli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Server components are distributed over clients</a:t>
            </a:r>
          </a:p>
          <a:p>
            <a:pPr lvl="1"/>
            <a:r>
              <a:t>Might or might not have a global directory replicated at all clients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72" name="BOC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BOCC: </a:t>
            </a:r>
          </a:p>
          <a:p>
            <a:pPr lvl="1"/>
            <a:r>
              <a:t>The validate-write phase needs to be atomic</a:t>
            </a:r>
          </a:p>
          <a:p>
            <a:pPr lvl="1"/>
            <a:r>
              <a:t>Transaction </a:t>
            </a:r>
            <a:r>
              <a:rPr i="1"/>
              <a:t>j</a:t>
            </a:r>
            <a:r>
              <a:t> is validated if for every committed transaction </a:t>
            </a:r>
            <a:r>
              <a:rPr i="1"/>
              <a:t>i</a:t>
            </a:r>
            <a:r>
              <a:t>:</a:t>
            </a:r>
          </a:p>
          <a:p>
            <a:pPr lvl="2"/>
            <a:r>
              <a:rPr i="1"/>
              <a:t>i</a:t>
            </a:r>
            <a:r>
              <a:t> has ended before </a:t>
            </a:r>
            <a:r>
              <a:rPr i="1"/>
              <a:t>j</a:t>
            </a:r>
            <a:r>
              <a:t> started</a:t>
            </a:r>
          </a:p>
          <a:p>
            <a:pPr lvl="1"/>
            <a:r>
              <a:t>or</a:t>
            </a:r>
          </a:p>
          <a:p>
            <a:pPr lvl="2"/>
            <a:r>
              <a:t>The pages touched by </a:t>
            </a:r>
            <a:r>
              <a:rPr i="1"/>
              <a:t>j</a:t>
            </a:r>
            <a:r>
              <a:t> have not been written by </a:t>
            </a:r>
            <a:r>
              <a:rPr i="1"/>
              <a:t>i</a:t>
            </a:r>
          </a:p>
          <a:p>
            <a:pPr lvl="3"/>
            <a:r>
              <a:t>Thus, </a:t>
            </a:r>
            <a:r>
              <a:rPr i="1"/>
              <a:t>j</a:t>
            </a:r>
            <a:r>
              <a:t> had no chance to read from </a:t>
            </a:r>
            <a:r>
              <a:rPr i="1"/>
              <a:t>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750" y="3155950"/>
            <a:ext cx="8877300" cy="5194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3 is aborted because its read set {x,y} overlaps with the write set {x} of t1"/>
          <p:cNvSpPr txBox="1"/>
          <p:nvPr/>
        </p:nvSpPr>
        <p:spPr>
          <a:xfrm>
            <a:off x="1600200" y="8737600"/>
            <a:ext cx="8428482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 sz="3600"/>
            </a:pPr>
            <a:r>
              <a:rPr sz="2000"/>
              <a:t>t3 is aborted because its read set {x,y} overlaps with the write set {x} of 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79" name="Sche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Schedule </a:t>
            </a:r>
          </a:p>
          <a:p>
            <a:pPr lvl="1"/>
            <a:r>
              <a:t>… r2(x) … w1(x) …validate1… validate2 … </a:t>
            </a:r>
          </a:p>
          <a:p>
            <a:pPr lvl="1"/>
            <a:r>
              <a:t>t2 will get aborted as its read set overlaps with the write set of t1.</a:t>
            </a:r>
          </a:p>
          <a:p>
            <a:pPr lvl="1"/>
            <a:r>
              <a:t>This is clear once t1 writes</a:t>
            </a:r>
          </a:p>
          <a:p>
            <a:pPr/>
            <a:r>
              <a:t>Therefore Forward-oriented optimistic Concurrency Control (FOCC)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82" name="Forward-oriented concurrency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Forward-oriented concurrency control </a:t>
            </a:r>
          </a:p>
          <a:p>
            <a:pPr lvl="1"/>
            <a:r>
              <a:t>Accept a transaction tj if for all transactions ti that are currently reading</a:t>
            </a:r>
          </a:p>
          <a:p>
            <a:pPr lvl="2"/>
            <a:r>
              <a:t>Writeset(tj) is disjoint from Readset(ti) at current time</a:t>
            </a:r>
          </a:p>
          <a:p>
            <a:pPr/>
            <a:r>
              <a:t>Example: FOCC accepts all read-only transactions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85" name="t1 validates its…"/>
          <p:cNvSpPr txBox="1"/>
          <p:nvPr/>
        </p:nvSpPr>
        <p:spPr>
          <a:xfrm>
            <a:off x="10020300" y="2711450"/>
            <a:ext cx="2972435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t1 validates its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write set {x} against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current read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sets {y}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2679700"/>
            <a:ext cx="9906000" cy="645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89" name="t2 validates its…"/>
          <p:cNvSpPr txBox="1"/>
          <p:nvPr/>
        </p:nvSpPr>
        <p:spPr>
          <a:xfrm>
            <a:off x="9652000" y="2749550"/>
            <a:ext cx="2972435" cy="50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t2 validates its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write set {z} against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current read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sets {z, x, y} and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discovers that they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are not disjoint.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FOCC allows: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t2 could abort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t3 could abort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Chooses to abort t3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286000"/>
            <a:ext cx="9906000" cy="645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Non-Lock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Non-Locking Algorithms</a:t>
            </a:r>
          </a:p>
        </p:txBody>
      </p:sp>
      <p:sp>
        <p:nvSpPr>
          <p:cNvPr id="393" name="t4 validates its write…"/>
          <p:cNvSpPr txBox="1"/>
          <p:nvPr/>
        </p:nvSpPr>
        <p:spPr>
          <a:xfrm>
            <a:off x="9702800" y="2711450"/>
            <a:ext cx="2978785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t4 validates its write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set against current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read sets {x, y, z}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because of t5.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Instead of aborting,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we can have t4 wait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until t4 terminates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Then t4 validates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2298700"/>
            <a:ext cx="9906000" cy="645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397" name="Allow a single value to have multiple ver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Allow a single value to have multiple versions</a:t>
            </a:r>
          </a:p>
          <a:p>
            <a:pPr/>
            <a:r>
              <a:t>Multi-version schedule</a:t>
            </a:r>
          </a:p>
          <a:p>
            <a:pPr lvl="1"/>
            <a:r>
              <a:t>Note values read</a:t>
            </a:r>
          </a:p>
          <a:p>
            <a:pPr lvl="1"/>
            <a:r>
              <a:t>Example</a:t>
            </a:r>
          </a:p>
          <a:p>
            <a:pPr lvl="2"/>
            <a:r>
              <a:t>r1(x0)w1(x1)r2(x1)w2(y2)r1(y0)w1(z1)c1c2</a:t>
            </a:r>
          </a:p>
          <a:p>
            <a:pPr lvl="3"/>
            <a:r>
              <a:t>Transaction 1 reads an earlier version than the value written by transaction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00" name="Multi-version timestamp ordering (MVTO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Multi-version timestamp ordering (MVTO)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Each version carries the timestamp of the transaction that created it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Each read reads the last version that was written before the timestamp of the transaction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Writes: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wi(x)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:r>
              <a:t>If there was a read rj(xk) with </a:t>
            </a:r>
          </a:p>
          <a:p>
            <a:pPr lvl="4" marL="1822450" indent="-364489" defTabSz="479044">
              <a:spcBef>
                <a:spcPts val="1800"/>
              </a:spcBef>
              <a:defRPr sz="2624"/>
            </a:pPr>
            <a:r>
              <a:t>time(tk)&lt;time(ti)&lt;time(tj) 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:r>
              <a:t>abort ti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:r>
              <a:t>Otherwise, write x with timestamp ts(tk)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03" name="In order to avoid dirty rea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order to avoid dirty reads: </a:t>
            </a:r>
          </a:p>
          <a:p>
            <a:pPr lvl="1"/>
            <a:r>
              <a:t>Delay commits until all other transactions that have written a new version of what we read have finished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hat Makes Distributed Databases Diffic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What Makes Distributed Databases Difficult </a:t>
            </a:r>
          </a:p>
        </p:txBody>
      </p:sp>
      <p:sp>
        <p:nvSpPr>
          <p:cNvPr id="152" name="Finding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information</a:t>
            </a:r>
          </a:p>
          <a:p>
            <a:pPr/>
            <a:r>
              <a:t>Coordination</a:t>
            </a:r>
          </a:p>
          <a:p>
            <a:pPr lvl="1"/>
            <a:r>
              <a:t>Updating the database should leave it into a coherent state</a:t>
            </a:r>
          </a:p>
          <a:p>
            <a:pPr lvl="1"/>
            <a:r>
              <a:t>Example: Global email system</a:t>
            </a:r>
          </a:p>
          <a:p>
            <a:pPr lvl="2"/>
            <a:r>
              <a:t>Use a VPN to go to Mumbai and send an email</a:t>
            </a:r>
          </a:p>
          <a:p>
            <a:pPr lvl="2"/>
            <a:r>
              <a:t>Disconnect the VPN and find out that you did not yet send the email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06" name="t1 and t2 are interleaved"/>
          <p:cNvSpPr txBox="1"/>
          <p:nvPr/>
        </p:nvSpPr>
        <p:spPr>
          <a:xfrm>
            <a:off x="1219200" y="2914650"/>
            <a:ext cx="356743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t1 and t2 are interleaved</a:t>
            </a:r>
          </a:p>
        </p:txBody>
      </p:sp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10" name="t3 needs to wait until t2 terminates, because it read x2…"/>
          <p:cNvSpPr txBox="1"/>
          <p:nvPr/>
        </p:nvSpPr>
        <p:spPr>
          <a:xfrm>
            <a:off x="1219200" y="2914650"/>
            <a:ext cx="9448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t3 needs to wait until t2 terminates, because it read x2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Since its timestamp is larger, it has to read this value instead of x0</a:t>
            </a:r>
          </a:p>
        </p:txBody>
      </p:sp>
      <p:pic>
        <p:nvPicPr>
          <p:cNvPr id="4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14" name="t4 is a “late writer”. t5 (with a later timestamp) has already read y2, and t4…"/>
          <p:cNvSpPr txBox="1"/>
          <p:nvPr/>
        </p:nvSpPr>
        <p:spPr>
          <a:xfrm>
            <a:off x="1219200" y="2914650"/>
            <a:ext cx="10583863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t4 is a “late writer”. t5 (with a later timestamp) has already read y2, and t4 </a:t>
            </a:r>
          </a:p>
          <a:p>
            <a: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can no longer change it. So, t4 needs to be aborted.</a:t>
            </a:r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18" name="t1 and t2 are interleaved"/>
          <p:cNvSpPr txBox="1"/>
          <p:nvPr/>
        </p:nvSpPr>
        <p:spPr>
          <a:xfrm>
            <a:off x="1219200" y="2914650"/>
            <a:ext cx="356743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t1 and t2 are interleaved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22" name="t1 and t2 are interleaved"/>
          <p:cNvSpPr txBox="1"/>
          <p:nvPr/>
        </p:nvSpPr>
        <p:spPr>
          <a:xfrm>
            <a:off x="1219200" y="2914650"/>
            <a:ext cx="356743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t1 and t2 are interleaved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Multi-version Concurrency Contr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Multi-version Concurrency Control</a:t>
            </a:r>
          </a:p>
        </p:txBody>
      </p:sp>
      <p:sp>
        <p:nvSpPr>
          <p:cNvPr id="426" name="t1 and t2 are interleaved"/>
          <p:cNvSpPr txBox="1"/>
          <p:nvPr/>
        </p:nvSpPr>
        <p:spPr>
          <a:xfrm>
            <a:off x="1219200" y="2914650"/>
            <a:ext cx="356743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t1 and t2 are interleaved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4121150"/>
            <a:ext cx="103505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30" name="A family of protocols that use a lo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family of protocols that use a log</a:t>
            </a:r>
          </a:p>
          <a:p>
            <a:pPr lvl="1"/>
            <a:r>
              <a:t>Recovery after a crash</a:t>
            </a:r>
          </a:p>
          <a:p>
            <a:pPr lvl="1"/>
            <a:r>
              <a:t>Aborting transactions</a:t>
            </a:r>
          </a:p>
          <a:p>
            <a:pPr/>
            <a:r>
              <a:t>Each site writes the operation it is about to perform on a page to the write-ahead log</a:t>
            </a:r>
          </a:p>
        </p:txBody>
      </p:sp>
      <p:pic>
        <p:nvPicPr>
          <p:cNvPr id="431" name="05-22.jpg" descr="05-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4431" y="6109091"/>
            <a:ext cx="8215938" cy="3339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34" name="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ARIES</a:t>
            </a:r>
          </a:p>
          <a:p>
            <a:pPr lvl="1"/>
            <a:r>
              <a:t>Write-ahead log</a:t>
            </a:r>
          </a:p>
          <a:p>
            <a:pPr lvl="1"/>
            <a:r>
              <a:t>Repeating history</a:t>
            </a:r>
          </a:p>
          <a:p>
            <a:pPr lvl="2"/>
            <a:r>
              <a:t>After crash, retrace the actions to bring database up to the moment of crash</a:t>
            </a:r>
          </a:p>
          <a:p>
            <a:pPr lvl="2"/>
            <a:r>
              <a:t>Undo transactions that were then pending</a:t>
            </a:r>
          </a:p>
          <a:p>
            <a:pPr lvl="1"/>
            <a:r>
              <a:t>Logging Undo operations</a:t>
            </a:r>
          </a:p>
          <a:p>
            <a:pPr lvl="2"/>
            <a:r>
              <a:t>Log undo operations in order to avoid repeating actions after repeated crashes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37" name="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ARIES</a:t>
            </a:r>
          </a:p>
          <a:p>
            <a:pPr lvl="2"/>
            <a:r>
              <a:t>Dirty Page Table (DPT)</a:t>
            </a:r>
          </a:p>
          <a:p>
            <a:pPr lvl="2"/>
            <a:r>
              <a:t>Transaction Table (TT)</a:t>
            </a:r>
          </a:p>
          <a:p>
            <a:pPr lvl="2"/>
            <a:r>
              <a:t>Log</a:t>
            </a:r>
          </a:p>
          <a:p>
            <a:pPr lvl="3"/>
            <a:r>
              <a:t>Sequence Number, Transaction ID, Page ID, Redo, Undo, Previous Sequence Number</a:t>
            </a:r>
          </a:p>
          <a:p>
            <a:pPr lvl="4"/>
            <a:r>
              <a:t>Redo and Undo: Information to redo and undo a transaction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40" name="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ARIES</a:t>
            </a:r>
          </a:p>
          <a:p>
            <a:pPr lvl="1"/>
            <a:r>
              <a:t>Analysis</a:t>
            </a:r>
          </a:p>
          <a:p>
            <a:pPr lvl="2"/>
            <a:r>
              <a:t>Calculate the necessary information from the log</a:t>
            </a:r>
          </a:p>
          <a:p>
            <a:pPr lvl="3"/>
            <a:r>
              <a:t>From last checkpoint:</a:t>
            </a:r>
          </a:p>
          <a:p>
            <a:pPr lvl="4"/>
            <a:r>
              <a:t>Add all transactions started to TT</a:t>
            </a:r>
          </a:p>
          <a:p>
            <a:pPr lvl="4"/>
            <a:r>
              <a:t>Remove transactions in the TT when finding a END LOG statement</a:t>
            </a:r>
          </a:p>
          <a:p>
            <a:pPr lvl="4"/>
            <a:r>
              <a:t>Update the dirty pages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istribu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Data</a:t>
            </a:r>
          </a:p>
        </p:txBody>
      </p:sp>
      <p:sp>
        <p:nvSpPr>
          <p:cNvPr id="155" name="Repl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Replication</a:t>
            </a:r>
          </a:p>
          <a:p>
            <a:pPr lvl="1"/>
            <a:r>
              <a:t>Motivation: Speed of access to data</a:t>
            </a:r>
          </a:p>
          <a:p>
            <a:pPr/>
            <a:r>
              <a:t>Fragmentation</a:t>
            </a:r>
          </a:p>
          <a:p>
            <a:pPr lvl="1"/>
            <a:r>
              <a:t>Break relations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43" name="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ARIES</a:t>
            </a:r>
          </a:p>
          <a:p>
            <a:pPr lvl="1"/>
            <a:r>
              <a:t>Redo</a:t>
            </a:r>
          </a:p>
          <a:p>
            <a:pPr lvl="2"/>
            <a:r>
              <a:t>Use the DPT to calculate the minimal sequence number of a dirty page</a:t>
            </a:r>
          </a:p>
          <a:p>
            <a:pPr lvl="2"/>
            <a:r>
              <a:t>From this sequence number, redo operations for pages in the DPT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Write-Ahead Logg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Write-Ahead Logging </a:t>
            </a:r>
          </a:p>
        </p:txBody>
      </p:sp>
      <p:sp>
        <p:nvSpPr>
          <p:cNvPr id="446" name="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ARIES</a:t>
            </a:r>
          </a:p>
          <a:p>
            <a:pPr lvl="1"/>
            <a:r>
              <a:t>Undo</a:t>
            </a:r>
          </a:p>
          <a:p>
            <a:pPr lvl="2"/>
            <a:r>
              <a:t>Undo the changes of uncommitted transactions</a:t>
            </a:r>
          </a:p>
          <a:p>
            <a:pPr lvl="2"/>
            <a:r>
              <a:t>Run backward through the log </a:t>
            </a:r>
          </a:p>
          <a:p>
            <a:pPr lvl="3"/>
            <a:r>
              <a:t>For each transaction in the TT</a:t>
            </a:r>
          </a:p>
          <a:p>
            <a:pPr lvl="4"/>
            <a:r>
              <a:t>Undo the change for each touched page</a:t>
            </a:r>
          </a:p>
          <a:p>
            <a:pPr lvl="3"/>
            <a:r>
              <a:t>Write the changes in a compensation log</a:t>
            </a:r>
          </a:p>
          <a:p>
            <a:pPr lvl="3"/>
            <a:r>
              <a:t>(In case of a crash during recovery)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49" name="Issu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Issues:</a:t>
            </a:r>
          </a:p>
          <a:p>
            <a:pPr lvl="1"/>
            <a:r>
              <a:t>Distributed decision making</a:t>
            </a:r>
          </a:p>
          <a:p>
            <a:pPr lvl="2"/>
            <a:r>
              <a:t>by leader: Leader election</a:t>
            </a:r>
          </a:p>
          <a:p>
            <a:pPr lvl="2"/>
            <a:r>
              <a:t>Commit protocols</a:t>
            </a:r>
          </a:p>
          <a:p>
            <a:pPr lvl="1"/>
            <a:r>
              <a:t>Distributed locks:</a:t>
            </a:r>
          </a:p>
          <a:p>
            <a:pPr lvl="2"/>
            <a:r>
              <a:t>Deadlock detection </a:t>
            </a:r>
          </a:p>
          <a:p>
            <a:pPr lvl="2"/>
            <a:r>
              <a:t>Deadlock avoidance</a:t>
            </a:r>
          </a:p>
          <a:p>
            <a:pPr lvl="1"/>
            <a:r>
              <a:t>Distributed checkpoints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52" name="Distributed comm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Distributed commit</a:t>
            </a:r>
          </a:p>
          <a:p>
            <a:pPr lvl="1"/>
            <a:r>
              <a:t>All members of a group need to perform an action or none</a:t>
            </a:r>
          </a:p>
          <a:p>
            <a:pPr lvl="1"/>
            <a:r>
              <a:t>One phase commit:</a:t>
            </a:r>
          </a:p>
          <a:p>
            <a:pPr lvl="2"/>
            <a:r>
              <a:t>Single coordinator</a:t>
            </a:r>
          </a:p>
          <a:p>
            <a:pPr lvl="3"/>
            <a:r>
              <a:t>Sends a “commit” or a “not-commit” message</a:t>
            </a:r>
          </a:p>
          <a:p>
            <a:pPr lvl="2"/>
            <a:r>
              <a:t>Has no feedback from participants</a:t>
            </a:r>
          </a:p>
          <a:p>
            <a:pPr lvl="2"/>
            <a:r>
              <a:t>Cannot be used in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55" name="Two phase commit (Jim Gra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phase commit (Jim Gray)</a:t>
            </a:r>
          </a:p>
          <a:p>
            <a:pPr lvl="1"/>
            <a:r>
              <a:t>Phase 1: </a:t>
            </a:r>
          </a:p>
          <a:p>
            <a:pPr lvl="2"/>
            <a:r>
              <a:t>Coordinator sends vote request</a:t>
            </a:r>
          </a:p>
          <a:p>
            <a:pPr lvl="2"/>
            <a:r>
              <a:t>Participants vote on whether they want to commit</a:t>
            </a:r>
          </a:p>
          <a:p>
            <a:pPr lvl="1"/>
            <a:r>
              <a:t>Phase 2:</a:t>
            </a:r>
          </a:p>
          <a:p>
            <a:pPr lvl="2"/>
            <a:r>
              <a:t>Coordinator decides vote</a:t>
            </a:r>
          </a:p>
          <a:p>
            <a:pPr lvl="4"/>
            <a:r>
              <a:t>Single no is a veto</a:t>
            </a:r>
          </a:p>
          <a:p>
            <a:pPr lvl="2"/>
            <a:r>
              <a:t>Coordinator sends participants message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3244280"/>
            <a:ext cx="7797800" cy="462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pic>
        <p:nvPicPr>
          <p:cNvPr id="4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445" y="2428104"/>
            <a:ext cx="11433910" cy="4897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64" name="2PC can have problems with fail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2PC can have problems with failures</a:t>
            </a:r>
          </a:p>
          <a:p>
            <a:pPr lvl="1"/>
            <a:r>
              <a:t>Failure of coordinator or participants leads to blocking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43" y="2376159"/>
            <a:ext cx="11633514" cy="626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Distributed Trans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Distributed Transactions</a:t>
            </a:r>
          </a:p>
        </p:txBody>
      </p:sp>
      <p:sp>
        <p:nvSpPr>
          <p:cNvPr id="470" name="Participant in INIT waiting for request to vo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Participant in INIT waiting for request to vote</a:t>
            </a:r>
          </a:p>
          <a:p>
            <a:pPr lvl="1"/>
            <a:r>
              <a:t>Can locally abort transaction</a:t>
            </a:r>
          </a:p>
        </p:txBody>
      </p:sp>
      <p:pic>
        <p:nvPicPr>
          <p:cNvPr id="4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918" y="4563229"/>
            <a:ext cx="5911050" cy="3182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