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tored Procedure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Stored Procedures</a:t>
            </a:r>
          </a:p>
        </p:txBody>
      </p:sp>
      <p:sp>
        <p:nvSpPr>
          <p:cNvPr id="120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We can call a stored procedure…"/>
          <p:cNvSpPr txBox="1"/>
          <p:nvPr>
            <p:ph type="body" sz="half" idx="1"/>
          </p:nvPr>
        </p:nvSpPr>
        <p:spPr>
          <a:xfrm>
            <a:off x="952500" y="2590800"/>
            <a:ext cx="5994878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We can call a stored procedure</a:t>
            </a:r>
          </a:p>
          <a:p>
            <a:pPr lvl="1"/>
            <a:r>
              <a:t>From within the workbench, by clicking on it</a:t>
            </a:r>
          </a:p>
          <a:p>
            <a:pPr lvl="1"/>
            <a:r>
              <a:t>Using CALL procedureName( )</a:t>
            </a:r>
          </a:p>
        </p:txBody>
      </p:sp>
      <p:pic>
        <p:nvPicPr>
          <p:cNvPr id="159" name="Screen Shot 2020-04-03 at 8.14.17 PM.png" descr="Screen Shot 2020-04-03 at 8.14.1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3362" y="254000"/>
            <a:ext cx="7543801" cy="96774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MySQL Stored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MySQL Stored Procedures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MySQL Stored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MySQL Stored Procedures</a:t>
            </a:r>
          </a:p>
        </p:txBody>
      </p:sp>
      <p:sp>
        <p:nvSpPr>
          <p:cNvPr id="163" name="Procedure parameters have three tim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Procedure parameters have three times</a:t>
            </a:r>
          </a:p>
          <a:p>
            <a:pPr lvl="1"/>
            <a:r>
              <a:t>IN — input</a:t>
            </a:r>
          </a:p>
          <a:p>
            <a:pPr lvl="1"/>
            <a:r>
              <a:t>OUT — output</a:t>
            </a:r>
          </a:p>
          <a:p>
            <a:pPr lvl="1"/>
            <a:r>
              <a:t>INOUT — both input and output</a:t>
            </a:r>
          </a:p>
          <a:p>
            <a:pPr/>
            <a:r>
              <a:t>Procedure parameters have type</a:t>
            </a:r>
          </a:p>
          <a:p>
            <a:pPr lvl="1"/>
            <a:r>
              <a:t>Definition of parameter:</a:t>
            </a:r>
          </a:p>
        </p:txBody>
      </p:sp>
      <p:pic>
        <p:nvPicPr>
          <p:cNvPr id="1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3799" y="7135465"/>
            <a:ext cx="5917203" cy="14370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MySQL Stored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MySQL Stored Procedures</a:t>
            </a:r>
          </a:p>
        </p:txBody>
      </p:sp>
      <p:sp>
        <p:nvSpPr>
          <p:cNvPr id="167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Change a procedure</a:t>
            </a:r>
          </a:p>
          <a:p>
            <a:pPr lvl="2"/>
            <a:r>
              <a:t>You can use workbench by selecting the name of the procedure and select 'alter procedure'</a:t>
            </a:r>
          </a:p>
        </p:txBody>
      </p:sp>
      <p:pic>
        <p:nvPicPr>
          <p:cNvPr id="168" name="Screen Shot 2020-04-03 at 8.51.49 PM.png" descr="Screen Shot 2020-04-03 at 8.51.4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72522" y="5587503"/>
            <a:ext cx="4659756" cy="39328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MySQL Stored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MySQL Stored Procedures</a:t>
            </a:r>
          </a:p>
        </p:txBody>
      </p:sp>
      <p:sp>
        <p:nvSpPr>
          <p:cNvPr id="171" name="Changing a procedure…"/>
          <p:cNvSpPr txBox="1"/>
          <p:nvPr>
            <p:ph type="body" sz="quarter" idx="1"/>
          </p:nvPr>
        </p:nvSpPr>
        <p:spPr>
          <a:xfrm>
            <a:off x="952500" y="2590800"/>
            <a:ext cx="3271888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Changing a procedure</a:t>
            </a:r>
          </a:p>
          <a:p>
            <a:pPr lvl="1"/>
            <a:r>
              <a:t>After editing, click Apply</a:t>
            </a:r>
          </a:p>
        </p:txBody>
      </p:sp>
      <p:pic>
        <p:nvPicPr>
          <p:cNvPr id="172" name="Screen Shot 2020-04-03 at 8.58.19 PM.png" descr="Screen Shot 2020-04-03 at 8.58.1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5915" y="2413000"/>
            <a:ext cx="7965265" cy="696301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ounded Rectangle"/>
          <p:cNvSpPr/>
          <p:nvPr/>
        </p:nvSpPr>
        <p:spPr>
          <a:xfrm>
            <a:off x="11865867" y="8368655"/>
            <a:ext cx="694433" cy="476895"/>
          </a:xfrm>
          <a:prstGeom prst="roundRect">
            <a:avLst>
              <a:gd name="adj" fmla="val 21842"/>
            </a:avLst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MySQL Stored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MySQL Stored Procedures</a:t>
            </a:r>
          </a:p>
        </p:txBody>
      </p:sp>
      <p:sp>
        <p:nvSpPr>
          <p:cNvPr id="176" name="Changing a procedur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Changing a procedure:</a:t>
            </a:r>
          </a:p>
          <a:p>
            <a:pPr lvl="1"/>
            <a:r>
              <a:t>Combine with DROP and CREATE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MySQL Stored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MySQL Stored Procedures</a:t>
            </a:r>
          </a:p>
        </p:txBody>
      </p:sp>
      <p:sp>
        <p:nvSpPr>
          <p:cNvPr id="179" name="DELIMITER $$…"/>
          <p:cNvSpPr txBox="1"/>
          <p:nvPr/>
        </p:nvSpPr>
        <p:spPr>
          <a:xfrm>
            <a:off x="401606" y="3403600"/>
            <a:ext cx="12201588" cy="467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600"/>
            </a:pPr>
            <a:r>
              <a:t>DELIMITER $$</a:t>
            </a:r>
          </a:p>
          <a:p>
            <a:pPr>
              <a:defRPr sz="2600"/>
            </a:pPr>
            <a:r>
              <a:t>CREATE PROCEDURE partial_name( IN beg VARCHAR(20) )</a:t>
            </a:r>
          </a:p>
          <a:p>
            <a:pPr>
              <a:defRPr sz="2600"/>
            </a:pPr>
            <a:r>
              <a:t>BEGIN</a:t>
            </a:r>
          </a:p>
          <a:p>
            <a:pPr>
              <a:defRPr sz="2600"/>
            </a:pPr>
            <a:r>
              <a:t>	SELECT first_name, last_name, gender </a:t>
            </a:r>
          </a:p>
          <a:p>
            <a:pPr>
              <a:defRPr sz="2600"/>
            </a:pPr>
            <a:r>
              <a:t>    FROM employees</a:t>
            </a:r>
          </a:p>
          <a:p>
            <a:pPr>
              <a:defRPr sz="2600"/>
            </a:pPr>
            <a:r>
              <a:t>    WHERE first_name LIKE CONCAT(beg, '%') OR last_name LIKE CONCAT(beg, '%');</a:t>
            </a:r>
          </a:p>
          <a:p>
            <a:pPr>
              <a:defRPr sz="2600"/>
            </a:pPr>
            <a:r>
              <a:t>END</a:t>
            </a:r>
          </a:p>
          <a:p>
            <a:pPr>
              <a:defRPr sz="2600"/>
            </a:pPr>
          </a:p>
          <a:p>
            <a:pPr>
              <a:defRPr sz="2600"/>
            </a:pPr>
            <a:r>
              <a:t>DELIMITER ;</a:t>
            </a:r>
          </a:p>
          <a:p>
            <a:pPr>
              <a:defRPr sz="2600"/>
            </a:pPr>
          </a:p>
          <a:p>
            <a:pPr>
              <a:defRPr sz="2600"/>
            </a:pPr>
            <a:r>
              <a:t>CALL partial_name('dan');</a:t>
            </a:r>
          </a:p>
        </p:txBody>
      </p:sp>
      <p:sp>
        <p:nvSpPr>
          <p:cNvPr id="180" name="Single Parameter"/>
          <p:cNvSpPr/>
          <p:nvPr/>
        </p:nvSpPr>
        <p:spPr>
          <a:xfrm>
            <a:off x="8832453" y="2273300"/>
            <a:ext cx="3219847" cy="1575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561" y="0"/>
                </a:moveTo>
                <a:cubicBezTo>
                  <a:pt x="4325" y="0"/>
                  <a:pt x="4135" y="390"/>
                  <a:pt x="4135" y="871"/>
                </a:cubicBezTo>
                <a:lnTo>
                  <a:pt x="4135" y="14848"/>
                </a:lnTo>
                <a:lnTo>
                  <a:pt x="0" y="21600"/>
                </a:lnTo>
                <a:lnTo>
                  <a:pt x="6179" y="17411"/>
                </a:lnTo>
                <a:lnTo>
                  <a:pt x="21174" y="17411"/>
                </a:lnTo>
                <a:cubicBezTo>
                  <a:pt x="21409" y="17411"/>
                  <a:pt x="21600" y="17021"/>
                  <a:pt x="21600" y="16540"/>
                </a:cubicBezTo>
                <a:lnTo>
                  <a:pt x="21600" y="871"/>
                </a:lnTo>
                <a:cubicBezTo>
                  <a:pt x="21600" y="390"/>
                  <a:pt x="21409" y="0"/>
                  <a:pt x="21174" y="0"/>
                </a:cubicBezTo>
                <a:lnTo>
                  <a:pt x="4561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Single Parameter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MySQL Stored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MySQL Stored Procedures</a:t>
            </a:r>
          </a:p>
        </p:txBody>
      </p:sp>
      <p:sp>
        <p:nvSpPr>
          <p:cNvPr id="183" name="DELIMITER $$…"/>
          <p:cNvSpPr txBox="1"/>
          <p:nvPr/>
        </p:nvSpPr>
        <p:spPr>
          <a:xfrm>
            <a:off x="401606" y="3403600"/>
            <a:ext cx="12201588" cy="467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600"/>
            </a:pPr>
            <a:r>
              <a:t>DELIMITER $$</a:t>
            </a:r>
          </a:p>
          <a:p>
            <a:pPr>
              <a:defRPr sz="2600"/>
            </a:pPr>
            <a:r>
              <a:t>CREATE PROCEDURE partial_name( IN beg VARCHAR(20) )</a:t>
            </a:r>
          </a:p>
          <a:p>
            <a:pPr>
              <a:defRPr sz="2600"/>
            </a:pPr>
            <a:r>
              <a:t>BEGIN</a:t>
            </a:r>
          </a:p>
          <a:p>
            <a:pPr>
              <a:defRPr sz="2600"/>
            </a:pPr>
            <a:r>
              <a:t>	SELECT first_name, last_name, gender </a:t>
            </a:r>
          </a:p>
          <a:p>
            <a:pPr>
              <a:defRPr sz="2600"/>
            </a:pPr>
            <a:r>
              <a:t>    FROM employees</a:t>
            </a:r>
          </a:p>
          <a:p>
            <a:pPr>
              <a:defRPr sz="2600"/>
            </a:pPr>
            <a:r>
              <a:t>    WHERE first_name LIKE CONCAT(beg, '%') OR last_name LIKE CONCAT(beg, '%');</a:t>
            </a:r>
          </a:p>
          <a:p>
            <a:pPr>
              <a:defRPr sz="2600"/>
            </a:pPr>
            <a:r>
              <a:t>END</a:t>
            </a:r>
          </a:p>
          <a:p>
            <a:pPr>
              <a:defRPr sz="2600"/>
            </a:pPr>
          </a:p>
          <a:p>
            <a:pPr>
              <a:defRPr sz="2600"/>
            </a:pPr>
            <a:r>
              <a:t>DELIMITER ;</a:t>
            </a:r>
          </a:p>
          <a:p>
            <a:pPr>
              <a:defRPr sz="2600"/>
            </a:pPr>
          </a:p>
          <a:p>
            <a:pPr>
              <a:defRPr sz="2600"/>
            </a:pPr>
            <a:r>
              <a:t>CALL partial_name('dan');</a:t>
            </a:r>
          </a:p>
        </p:txBody>
      </p:sp>
      <p:sp>
        <p:nvSpPr>
          <p:cNvPr id="184" name="Have not yet discussed variables"/>
          <p:cNvSpPr/>
          <p:nvPr/>
        </p:nvSpPr>
        <p:spPr>
          <a:xfrm>
            <a:off x="7475140" y="5952331"/>
            <a:ext cx="3815160" cy="1908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618" y="9861"/>
                </a:lnTo>
                <a:lnTo>
                  <a:pt x="2618" y="20881"/>
                </a:lnTo>
                <a:cubicBezTo>
                  <a:pt x="2618" y="21278"/>
                  <a:pt x="2779" y="21600"/>
                  <a:pt x="2977" y="21600"/>
                </a:cubicBezTo>
                <a:lnTo>
                  <a:pt x="21240" y="21600"/>
                </a:lnTo>
                <a:cubicBezTo>
                  <a:pt x="21439" y="21600"/>
                  <a:pt x="21600" y="21278"/>
                  <a:pt x="21600" y="20881"/>
                </a:cubicBezTo>
                <a:lnTo>
                  <a:pt x="21600" y="7948"/>
                </a:lnTo>
                <a:cubicBezTo>
                  <a:pt x="21600" y="7552"/>
                  <a:pt x="21439" y="7230"/>
                  <a:pt x="21240" y="7230"/>
                </a:cubicBezTo>
                <a:lnTo>
                  <a:pt x="3705" y="72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Have not yet discussed variables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9F6EC"/>
            </a:gs>
            <a:gs pos="83527">
              <a:srgbClr val="D7B6AA"/>
            </a:gs>
            <a:gs pos="100000">
              <a:srgbClr val="B5766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MySQL Stored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MySQL Stored Procedures</a:t>
            </a:r>
          </a:p>
        </p:txBody>
      </p:sp>
      <p:sp>
        <p:nvSpPr>
          <p:cNvPr id="187" name="TAS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TASK</a:t>
            </a:r>
          </a:p>
          <a:p>
            <a:pPr lvl="1"/>
            <a:r>
              <a:t>Write a stored procedure that takes as input the first name and the last name of a current employee.</a:t>
            </a:r>
          </a:p>
          <a:p>
            <a:pPr lvl="1"/>
            <a:r>
              <a:t>It then returns:</a:t>
            </a:r>
          </a:p>
          <a:p>
            <a:pPr lvl="2"/>
            <a:r>
              <a:t>The first and last name, gender, employee number, department, and last salary of the person (if it is in the database)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HI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HINT</a:t>
            </a:r>
          </a:p>
        </p:txBody>
      </p:sp>
      <p:sp>
        <p:nvSpPr>
          <p:cNvPr id="190" name="If you are working with MySQL Workbench, it is less frustrating to define and make changes in the Stored Procedures tab on the left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you are working with MySQL Workbench, it is </a:t>
            </a:r>
            <a:r>
              <a:rPr i="1" u="sng"/>
              <a:t>less frustrating</a:t>
            </a:r>
            <a:r>
              <a:t> to define and make changes in the Stored Procedures tab on the left.</a:t>
            </a:r>
          </a:p>
          <a:p>
            <a:pPr lvl="1"/>
            <a:r>
              <a:t>The delimiter statements do not work too well</a:t>
            </a:r>
          </a:p>
        </p:txBody>
      </p:sp>
      <p:pic>
        <p:nvPicPr>
          <p:cNvPr id="191" name="Screen Shot 2020-04-03 at 10.30.14 PM.png" descr="Screen Shot 2020-04-03 at 10.30.1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60637" y="6328072"/>
            <a:ext cx="5549901" cy="2082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MySQL Stored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MySQL Stored Procedures</a:t>
            </a:r>
          </a:p>
        </p:txBody>
      </p:sp>
      <p:sp>
        <p:nvSpPr>
          <p:cNvPr id="194" name="DELIMITER $$…"/>
          <p:cNvSpPr txBox="1"/>
          <p:nvPr/>
        </p:nvSpPr>
        <p:spPr>
          <a:xfrm>
            <a:off x="495300" y="3295650"/>
            <a:ext cx="12308285" cy="488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/>
            </a:pPr>
            <a:r>
              <a:t>DELIMITER $$</a:t>
            </a:r>
          </a:p>
          <a:p>
            <a:pPr>
              <a:defRPr sz="2500"/>
            </a:pPr>
          </a:p>
          <a:p>
            <a:pPr>
              <a:defRPr sz="2500"/>
            </a:pPr>
            <a:r>
              <a:t>CREATE PROCEDURE data(IN first VARCHAR(14), IN last VARCHAR(16))</a:t>
            </a:r>
          </a:p>
          <a:p>
            <a:pPr>
              <a:defRPr sz="2500"/>
            </a:pPr>
            <a:r>
              <a:t>BEGIN	</a:t>
            </a:r>
          </a:p>
          <a:p>
            <a:pPr>
              <a:defRPr sz="2500"/>
            </a:pPr>
            <a:r>
              <a:t>	SELECT e.first_name, e.last_name, e.gender, d.dept_name,</a:t>
            </a:r>
          </a:p>
          <a:p>
            <a:pPr>
              <a:defRPr sz="2500"/>
            </a:pPr>
            <a:r>
              <a:t>          s.salary</a:t>
            </a:r>
          </a:p>
          <a:p>
            <a:pPr>
              <a:defRPr sz="2500"/>
            </a:pPr>
            <a:r>
              <a:t>   FROM employees e, departments d, salaries s, dept_emp de</a:t>
            </a:r>
          </a:p>
          <a:p>
            <a:pPr>
              <a:defRPr sz="2500"/>
            </a:pPr>
            <a:r>
              <a:t>   WHERE e.emp_no = de.emp_no AND de.dept_no = d.dept_no </a:t>
            </a:r>
          </a:p>
          <a:p>
            <a:pPr>
              <a:defRPr sz="2500"/>
            </a:pPr>
            <a:r>
              <a:t>       AND s.emp_no = e.emp_no AND s.to_date = '9999-01-01'</a:t>
            </a:r>
          </a:p>
          <a:p>
            <a:pPr>
              <a:defRPr sz="2500"/>
            </a:pPr>
            <a:r>
              <a:t>       AND e.first_name = first AND e.last_name = last;</a:t>
            </a:r>
          </a:p>
          <a:p>
            <a:pPr>
              <a:defRPr sz="2500"/>
            </a:pPr>
            <a:r>
              <a:t>END</a:t>
            </a:r>
          </a:p>
          <a:p>
            <a:pPr>
              <a:defRPr sz="2500"/>
            </a:pPr>
          </a:p>
          <a:p>
            <a:pPr>
              <a:defRPr sz="2500"/>
            </a:pPr>
            <a:r>
              <a:t>DELIMITER 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tored Routin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Stored Routines</a:t>
            </a:r>
          </a:p>
        </p:txBody>
      </p:sp>
      <p:sp>
        <p:nvSpPr>
          <p:cNvPr id="123" name="Stored Routin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Stored Routine:</a:t>
            </a:r>
          </a:p>
          <a:p>
            <a:pPr lvl="1"/>
            <a:r>
              <a:t>SQL statement or set of SQL statements that can be stored in the database server</a:t>
            </a:r>
          </a:p>
          <a:p>
            <a:pPr lvl="2"/>
            <a:r>
              <a:t>Can be a function</a:t>
            </a:r>
          </a:p>
          <a:p>
            <a:pPr lvl="2"/>
            <a:r>
              <a:t>Can be a stored procedure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9F6EC"/>
            </a:gs>
            <a:gs pos="83527">
              <a:srgbClr val="D7B6AA"/>
            </a:gs>
            <a:gs pos="100000">
              <a:srgbClr val="B5766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MySQL Stored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MySQL Stored Procedures</a:t>
            </a:r>
          </a:p>
        </p:txBody>
      </p:sp>
      <p:sp>
        <p:nvSpPr>
          <p:cNvPr id="197" name="TAS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TASK</a:t>
            </a:r>
          </a:p>
          <a:p>
            <a:pPr lvl="1"/>
            <a:r>
              <a:t>Write a stored procedure that takes as input the first name and the last name of a current or past employee.</a:t>
            </a:r>
          </a:p>
          <a:p>
            <a:pPr lvl="1"/>
            <a:r>
              <a:t>It then returns:</a:t>
            </a:r>
          </a:p>
          <a:p>
            <a:pPr lvl="2"/>
            <a:r>
              <a:t>The first and last name, and average salary of the person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MySQL Stored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MySQL Stored Procedures</a:t>
            </a:r>
          </a:p>
        </p:txBody>
      </p:sp>
      <p:sp>
        <p:nvSpPr>
          <p:cNvPr id="200" name="CREATE PROCEDURE `avg_salary`(…"/>
          <p:cNvSpPr txBox="1"/>
          <p:nvPr/>
        </p:nvSpPr>
        <p:spPr>
          <a:xfrm>
            <a:off x="438075" y="2451100"/>
            <a:ext cx="11673087" cy="485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CREATE PROCEDURE `avg_salary`(</a:t>
            </a:r>
          </a:p>
          <a:p>
            <a:pPr/>
            <a:r>
              <a:t>            IN first VARCHAR(12), </a:t>
            </a:r>
          </a:p>
          <a:p>
            <a:pPr/>
            <a:r>
              <a:t>            last VARCHAR(16)</a:t>
            </a:r>
          </a:p>
          <a:p>
            <a:pPr/>
            <a:r>
              <a:t>       )</a:t>
            </a:r>
          </a:p>
          <a:p>
            <a:pPr/>
            <a:r>
              <a:t>BEGIN</a:t>
            </a:r>
          </a:p>
          <a:p>
            <a:pPr/>
            <a:r>
              <a:t>	 SELECT e.first_name, e.last_name, AVG(s.salary)</a:t>
            </a:r>
          </a:p>
          <a:p>
            <a:pPr/>
            <a:r>
              <a:t>    FROM employees e, salaries s</a:t>
            </a:r>
          </a:p>
          <a:p>
            <a:pPr/>
            <a:r>
              <a:t>    WHERE e.first_name = first </a:t>
            </a:r>
          </a:p>
          <a:p>
            <a:pPr/>
            <a:r>
              <a:t>        AND e.last_name = last </a:t>
            </a:r>
          </a:p>
          <a:p>
            <a:pPr/>
            <a:r>
              <a:t>        AND e.emp_no = s.emp_no;</a:t>
            </a:r>
          </a:p>
          <a:p>
            <a:pPr/>
            <a:r>
              <a:t>END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MySQL Stored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MySQL Stored Procedures</a:t>
            </a:r>
          </a:p>
        </p:txBody>
      </p:sp>
      <p:sp>
        <p:nvSpPr>
          <p:cNvPr id="203" name="Using output variab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Using output variables</a:t>
            </a:r>
          </a:p>
          <a:p>
            <a:pPr lvl="1"/>
            <a:r>
              <a:t>Let's change the previous procedure to return the average salary</a:t>
            </a:r>
          </a:p>
          <a:p>
            <a:pPr lvl="1"/>
            <a:r>
              <a:t>We need to use the SELECT  …  INTO  … construct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MySQL Stored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MySQL Stored Procedures</a:t>
            </a:r>
          </a:p>
        </p:txBody>
      </p:sp>
      <p:sp>
        <p:nvSpPr>
          <p:cNvPr id="206" name="CREATE PROCEDURE avg_salary(…"/>
          <p:cNvSpPr txBox="1"/>
          <p:nvPr/>
        </p:nvSpPr>
        <p:spPr>
          <a:xfrm>
            <a:off x="463475" y="2501900"/>
            <a:ext cx="9031152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CREATE PROCEDURE avg_salary(</a:t>
            </a:r>
          </a:p>
          <a:p>
            <a:pPr/>
            <a:r>
              <a:t>      IN first VARCHAR(12), </a:t>
            </a:r>
          </a:p>
          <a:p>
            <a:pPr/>
            <a:r>
              <a:t>      last VARCHAR(16), </a:t>
            </a:r>
          </a:p>
          <a:p>
            <a:pPr/>
            <a:r>
              <a:t>      out average_salary DECIMAL(10,2) </a:t>
            </a:r>
          </a:p>
          <a:p>
            <a:pPr/>
            <a:r>
              <a:t>)</a:t>
            </a:r>
          </a:p>
          <a:p>
            <a:pPr/>
            <a:r>
              <a:t>BEGIN</a:t>
            </a:r>
          </a:p>
          <a:p>
            <a:pPr/>
            <a:r>
              <a:t>	 SELECT AVG(s.salary)</a:t>
            </a:r>
          </a:p>
          <a:p>
            <a:pPr/>
            <a:r>
              <a:t>    INTO average_salary</a:t>
            </a:r>
          </a:p>
          <a:p>
            <a:pPr/>
            <a:r>
              <a:t>    FROM employees e, salaries s</a:t>
            </a:r>
          </a:p>
          <a:p>
            <a:pPr/>
            <a:r>
              <a:t>    WHERE e.first_name = first </a:t>
            </a:r>
          </a:p>
          <a:p>
            <a:pPr/>
            <a:r>
              <a:t>        AND e.last_name = last </a:t>
            </a:r>
          </a:p>
          <a:p>
            <a:pPr/>
            <a:r>
              <a:t>        AND e.emp_no = s.emp_no;</a:t>
            </a:r>
          </a:p>
          <a:p>
            <a:pPr/>
            <a:r>
              <a:t>END</a:t>
            </a:r>
          </a:p>
        </p:txBody>
      </p:sp>
      <p:sp>
        <p:nvSpPr>
          <p:cNvPr id="207" name="This is our output"/>
          <p:cNvSpPr/>
          <p:nvPr/>
        </p:nvSpPr>
        <p:spPr>
          <a:xfrm>
            <a:off x="9371062" y="3441700"/>
            <a:ext cx="3324622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63" y="0"/>
                </a:moveTo>
                <a:cubicBezTo>
                  <a:pt x="1835" y="0"/>
                  <a:pt x="1650" y="484"/>
                  <a:pt x="1650" y="1080"/>
                </a:cubicBezTo>
                <a:lnTo>
                  <a:pt x="1650" y="8640"/>
                </a:lnTo>
                <a:lnTo>
                  <a:pt x="0" y="10800"/>
                </a:lnTo>
                <a:lnTo>
                  <a:pt x="1650" y="12960"/>
                </a:lnTo>
                <a:lnTo>
                  <a:pt x="1650" y="20520"/>
                </a:lnTo>
                <a:cubicBezTo>
                  <a:pt x="1650" y="21116"/>
                  <a:pt x="1835" y="21600"/>
                  <a:pt x="2063" y="21600"/>
                </a:cubicBezTo>
                <a:lnTo>
                  <a:pt x="21187" y="21600"/>
                </a:lnTo>
                <a:cubicBezTo>
                  <a:pt x="21415" y="21600"/>
                  <a:pt x="21600" y="21116"/>
                  <a:pt x="21600" y="20520"/>
                </a:cubicBezTo>
                <a:lnTo>
                  <a:pt x="21600" y="1080"/>
                </a:lnTo>
                <a:cubicBezTo>
                  <a:pt x="21600" y="484"/>
                  <a:pt x="21415" y="0"/>
                  <a:pt x="21187" y="0"/>
                </a:cubicBezTo>
                <a:lnTo>
                  <a:pt x="2063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This is our output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MySQL Stored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MySQL Stored Procedures</a:t>
            </a:r>
          </a:p>
        </p:txBody>
      </p:sp>
      <p:sp>
        <p:nvSpPr>
          <p:cNvPr id="210" name="CREATE PROCEDURE avg_salary(…"/>
          <p:cNvSpPr txBox="1"/>
          <p:nvPr/>
        </p:nvSpPr>
        <p:spPr>
          <a:xfrm>
            <a:off x="463475" y="2501900"/>
            <a:ext cx="9031152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CREATE PROCEDURE avg_salary(</a:t>
            </a:r>
          </a:p>
          <a:p>
            <a:pPr/>
            <a:r>
              <a:t>      IN first VARCHAR(12), </a:t>
            </a:r>
          </a:p>
          <a:p>
            <a:pPr/>
            <a:r>
              <a:t>      last VARCHAR(16), </a:t>
            </a:r>
          </a:p>
          <a:p>
            <a:pPr/>
            <a:r>
              <a:t>      out average_salary DECIMAL(10,2) </a:t>
            </a:r>
          </a:p>
          <a:p>
            <a:pPr/>
            <a:r>
              <a:t>)</a:t>
            </a:r>
          </a:p>
          <a:p>
            <a:pPr/>
            <a:r>
              <a:t>BEGIN</a:t>
            </a:r>
          </a:p>
          <a:p>
            <a:pPr/>
            <a:r>
              <a:t>	 SELECT AVG(s.salary)</a:t>
            </a:r>
          </a:p>
          <a:p>
            <a:pPr/>
            <a:r>
              <a:t>    INTO average_salary</a:t>
            </a:r>
          </a:p>
          <a:p>
            <a:pPr/>
            <a:r>
              <a:t>    FROM employees e, salaries s</a:t>
            </a:r>
          </a:p>
          <a:p>
            <a:pPr/>
            <a:r>
              <a:t>    WHERE e.first_name = first </a:t>
            </a:r>
          </a:p>
          <a:p>
            <a:pPr/>
            <a:r>
              <a:t>        AND e.last_name = last </a:t>
            </a:r>
          </a:p>
          <a:p>
            <a:pPr/>
            <a:r>
              <a:t>        AND e.emp_no = s.emp_no;</a:t>
            </a:r>
          </a:p>
          <a:p>
            <a:pPr/>
            <a:r>
              <a:t>END</a:t>
            </a:r>
          </a:p>
        </p:txBody>
      </p:sp>
      <p:sp>
        <p:nvSpPr>
          <p:cNvPr id="211" name="Type is Decimal with two digits after comma"/>
          <p:cNvSpPr/>
          <p:nvPr/>
        </p:nvSpPr>
        <p:spPr>
          <a:xfrm>
            <a:off x="9371062" y="3441700"/>
            <a:ext cx="3324622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63" y="0"/>
                </a:moveTo>
                <a:cubicBezTo>
                  <a:pt x="1835" y="0"/>
                  <a:pt x="1650" y="484"/>
                  <a:pt x="1650" y="1080"/>
                </a:cubicBezTo>
                <a:lnTo>
                  <a:pt x="1650" y="8640"/>
                </a:lnTo>
                <a:lnTo>
                  <a:pt x="0" y="10800"/>
                </a:lnTo>
                <a:lnTo>
                  <a:pt x="1650" y="12960"/>
                </a:lnTo>
                <a:lnTo>
                  <a:pt x="1650" y="20520"/>
                </a:lnTo>
                <a:cubicBezTo>
                  <a:pt x="1650" y="21116"/>
                  <a:pt x="1835" y="21600"/>
                  <a:pt x="2063" y="21600"/>
                </a:cubicBezTo>
                <a:lnTo>
                  <a:pt x="21187" y="21600"/>
                </a:lnTo>
                <a:cubicBezTo>
                  <a:pt x="21415" y="21600"/>
                  <a:pt x="21600" y="21116"/>
                  <a:pt x="21600" y="20520"/>
                </a:cubicBezTo>
                <a:lnTo>
                  <a:pt x="21600" y="1080"/>
                </a:lnTo>
                <a:cubicBezTo>
                  <a:pt x="21600" y="484"/>
                  <a:pt x="21415" y="0"/>
                  <a:pt x="21187" y="0"/>
                </a:cubicBezTo>
                <a:lnTo>
                  <a:pt x="2063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Type is Decimal with two digits after comma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MySQL Stored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MySQL Stored Procedures</a:t>
            </a:r>
          </a:p>
        </p:txBody>
      </p:sp>
      <p:sp>
        <p:nvSpPr>
          <p:cNvPr id="214" name="CREATE PROCEDURE avg_salary(…"/>
          <p:cNvSpPr txBox="1"/>
          <p:nvPr/>
        </p:nvSpPr>
        <p:spPr>
          <a:xfrm>
            <a:off x="463475" y="2501900"/>
            <a:ext cx="9031152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CREATE PROCEDURE avg_salary(</a:t>
            </a:r>
          </a:p>
          <a:p>
            <a:pPr/>
            <a:r>
              <a:t>      IN first VARCHAR(12), </a:t>
            </a:r>
          </a:p>
          <a:p>
            <a:pPr/>
            <a:r>
              <a:t>      last VARCHAR(16), </a:t>
            </a:r>
          </a:p>
          <a:p>
            <a:pPr/>
            <a:r>
              <a:t>      out average_salary DECIMAL(10,2) </a:t>
            </a:r>
          </a:p>
          <a:p>
            <a:pPr/>
            <a:r>
              <a:t>)</a:t>
            </a:r>
          </a:p>
          <a:p>
            <a:pPr/>
            <a:r>
              <a:t>BEGIN</a:t>
            </a:r>
          </a:p>
          <a:p>
            <a:pPr/>
            <a:r>
              <a:t>	 SELECT AVG(s.salary)</a:t>
            </a:r>
          </a:p>
          <a:p>
            <a:pPr/>
            <a:r>
              <a:t>    INTO average_salary</a:t>
            </a:r>
          </a:p>
          <a:p>
            <a:pPr/>
            <a:r>
              <a:t>    FROM employees e, salaries s</a:t>
            </a:r>
          </a:p>
          <a:p>
            <a:pPr/>
            <a:r>
              <a:t>    WHERE e.first_name = first </a:t>
            </a:r>
          </a:p>
          <a:p>
            <a:pPr/>
            <a:r>
              <a:t>        AND e.last_name = last </a:t>
            </a:r>
          </a:p>
          <a:p>
            <a:pPr/>
            <a:r>
              <a:t>        AND e.emp_no = s.emp_no;</a:t>
            </a:r>
          </a:p>
          <a:p>
            <a:pPr/>
            <a:r>
              <a:t>END</a:t>
            </a:r>
          </a:p>
        </p:txBody>
      </p:sp>
      <p:sp>
        <p:nvSpPr>
          <p:cNvPr id="215" name="This is how we set the value"/>
          <p:cNvSpPr/>
          <p:nvPr/>
        </p:nvSpPr>
        <p:spPr>
          <a:xfrm>
            <a:off x="6282977" y="5016500"/>
            <a:ext cx="5371307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507" y="0"/>
                </a:moveTo>
                <a:cubicBezTo>
                  <a:pt x="9366" y="0"/>
                  <a:pt x="9252" y="484"/>
                  <a:pt x="9252" y="1080"/>
                </a:cubicBezTo>
                <a:lnTo>
                  <a:pt x="9252" y="11259"/>
                </a:lnTo>
                <a:lnTo>
                  <a:pt x="0" y="13419"/>
                </a:lnTo>
                <a:lnTo>
                  <a:pt x="9252" y="15579"/>
                </a:lnTo>
                <a:lnTo>
                  <a:pt x="9252" y="20520"/>
                </a:lnTo>
                <a:cubicBezTo>
                  <a:pt x="9252" y="21116"/>
                  <a:pt x="9366" y="21600"/>
                  <a:pt x="9507" y="21600"/>
                </a:cubicBezTo>
                <a:lnTo>
                  <a:pt x="21345" y="21600"/>
                </a:lnTo>
                <a:cubicBezTo>
                  <a:pt x="21486" y="21600"/>
                  <a:pt x="21600" y="21116"/>
                  <a:pt x="21600" y="20520"/>
                </a:cubicBezTo>
                <a:lnTo>
                  <a:pt x="21600" y="1080"/>
                </a:lnTo>
                <a:cubicBezTo>
                  <a:pt x="21600" y="484"/>
                  <a:pt x="21486" y="0"/>
                  <a:pt x="21345" y="0"/>
                </a:cubicBezTo>
                <a:lnTo>
                  <a:pt x="9507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This is how we set the value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MySQL Stored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MySQL Stored Procedures</a:t>
            </a:r>
          </a:p>
        </p:txBody>
      </p:sp>
      <p:sp>
        <p:nvSpPr>
          <p:cNvPr id="218" name="How do we call this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 do we call this?</a:t>
            </a:r>
          </a:p>
          <a:p>
            <a:pPr lvl="1"/>
            <a:r>
              <a:t>Easiest is using the lightning symbol in the MySQL work-bench</a:t>
            </a:r>
          </a:p>
        </p:txBody>
      </p:sp>
      <p:pic>
        <p:nvPicPr>
          <p:cNvPr id="219" name="Screen Shot 2020-04-03 at 10.46.41 PM.png" descr="Screen Shot 2020-04-03 at 10.46.4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3044" y="5327749"/>
            <a:ext cx="10179229" cy="3413517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Oval"/>
          <p:cNvSpPr/>
          <p:nvPr/>
        </p:nvSpPr>
        <p:spPr>
          <a:xfrm>
            <a:off x="10377272" y="6733601"/>
            <a:ext cx="603251" cy="601812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MySQL Stored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MySQL Stored Procedures</a:t>
            </a:r>
          </a:p>
        </p:txBody>
      </p:sp>
      <p:sp>
        <p:nvSpPr>
          <p:cNvPr id="223" name="This gives you an interactive window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gives you an interactive window</a:t>
            </a:r>
          </a:p>
        </p:txBody>
      </p:sp>
      <p:pic>
        <p:nvPicPr>
          <p:cNvPr id="224" name="Screen Shot 2020-04-03 at 10.48.13 PM.png" descr="Screen Shot 2020-04-03 at 10.48.1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0853" y="4543573"/>
            <a:ext cx="7721601" cy="4051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MySQL Stored Procedures"/>
          <p:cNvSpPr txBox="1"/>
          <p:nvPr>
            <p:ph type="title"/>
          </p:nvPr>
        </p:nvSpPr>
        <p:spPr>
          <a:xfrm>
            <a:off x="952500" y="254000"/>
            <a:ext cx="2524026" cy="2159000"/>
          </a:xfrm>
          <a:prstGeom prst="rect">
            <a:avLst/>
          </a:prstGeom>
        </p:spPr>
        <p:txBody>
          <a:bodyPr/>
          <a:lstStyle>
            <a:lvl1pPr defTabSz="257047">
              <a:defRPr sz="3520"/>
            </a:lvl1pPr>
          </a:lstStyle>
          <a:p>
            <a:pPr/>
            <a:r>
              <a:t>MySQL Stored Procedures</a:t>
            </a:r>
          </a:p>
        </p:txBody>
      </p:sp>
      <p:sp>
        <p:nvSpPr>
          <p:cNvPr id="227" name="Result grid shows the value…"/>
          <p:cNvSpPr txBox="1"/>
          <p:nvPr>
            <p:ph type="body" sz="quarter" idx="1"/>
          </p:nvPr>
        </p:nvSpPr>
        <p:spPr>
          <a:xfrm>
            <a:off x="577552" y="2590800"/>
            <a:ext cx="2809132" cy="6286500"/>
          </a:xfrm>
          <a:prstGeom prst="rect">
            <a:avLst/>
          </a:prstGeom>
        </p:spPr>
        <p:txBody>
          <a:bodyPr anchor="t"/>
          <a:lstStyle/>
          <a:p>
            <a:pPr marL="422275" indent="-422275" defTabSz="554990">
              <a:spcBef>
                <a:spcPts val="2000"/>
              </a:spcBef>
              <a:defRPr sz="3040"/>
            </a:pPr>
            <a:r>
              <a:t>Result grid shows the value</a:t>
            </a:r>
          </a:p>
          <a:p>
            <a:pPr lvl="1" marL="844550" indent="-422275" defTabSz="554990">
              <a:spcBef>
                <a:spcPts val="2000"/>
              </a:spcBef>
              <a:defRPr sz="3040"/>
            </a:pPr>
            <a:r>
              <a:t>$75262.06</a:t>
            </a:r>
          </a:p>
          <a:p>
            <a:pPr marL="422275" indent="-422275" defTabSz="554990">
              <a:spcBef>
                <a:spcPts val="2000"/>
              </a:spcBef>
              <a:defRPr sz="3040"/>
            </a:pPr>
            <a:r>
              <a:t>But you can also see how to call the procedure as well.</a:t>
            </a:r>
          </a:p>
          <a:p>
            <a:pPr marL="422275" indent="-422275" defTabSz="554990">
              <a:spcBef>
                <a:spcPts val="2000"/>
              </a:spcBef>
              <a:defRPr sz="3040"/>
            </a:pPr>
          </a:p>
          <a:p>
            <a:pPr marL="422275" indent="-422275" defTabSz="554990">
              <a:spcBef>
                <a:spcPts val="2000"/>
              </a:spcBef>
              <a:defRPr sz="3040"/>
            </a:pPr>
            <a:r>
              <a:t> </a:t>
            </a:r>
          </a:p>
        </p:txBody>
      </p:sp>
      <p:pic>
        <p:nvPicPr>
          <p:cNvPr id="228" name="Screen Shot 2020-04-03 at 10.49.16 PM.png" descr="Screen Shot 2020-04-03 at 10.49.1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7600" y="-246906"/>
            <a:ext cx="9347200" cy="967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MySQL Stored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MySQL Stored Procedures</a:t>
            </a:r>
          </a:p>
        </p:txBody>
      </p:sp>
      <p:sp>
        <p:nvSpPr>
          <p:cNvPr id="231" name="First, we need to define a variabl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First, we need to define a variable</a:t>
            </a:r>
          </a:p>
        </p:txBody>
      </p:sp>
      <p:pic>
        <p:nvPicPr>
          <p:cNvPr id="232" name="Screen Shot 2020-04-03 at 10.57.43 PM.png" descr="Screen Shot 2020-04-03 at 10.57.4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1850" y="3422650"/>
            <a:ext cx="7658100" cy="3238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MySQL Stored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MySQL Stored Procedures</a:t>
            </a:r>
          </a:p>
        </p:txBody>
      </p:sp>
      <p:sp>
        <p:nvSpPr>
          <p:cNvPr id="126" name="Delimite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Delimiters</a:t>
            </a:r>
          </a:p>
          <a:p>
            <a:pPr lvl="1"/>
            <a:r>
              <a:t>Semicolon acts as a delimiter in SQL and Procedures</a:t>
            </a:r>
          </a:p>
          <a:p>
            <a:pPr lvl="1"/>
            <a:r>
              <a:t>Need to change delimiter</a:t>
            </a:r>
          </a:p>
          <a:p>
            <a:pPr lvl="2"/>
            <a:r>
              <a:t>Can be set to anything</a:t>
            </a:r>
          </a:p>
          <a:p>
            <a:pPr lvl="3"/>
            <a:r>
              <a:t>E.g. double dollar sign</a:t>
            </a:r>
          </a:p>
          <a:p>
            <a:pPr lvl="2"/>
            <a:r>
              <a:t>Afterwards reset it</a:t>
            </a:r>
          </a:p>
        </p:txBody>
      </p:sp>
      <p:sp>
        <p:nvSpPr>
          <p:cNvPr id="127" name="DELIMITER $$…"/>
          <p:cNvSpPr txBox="1"/>
          <p:nvPr/>
        </p:nvSpPr>
        <p:spPr>
          <a:xfrm>
            <a:off x="8254787" y="4673034"/>
            <a:ext cx="2857948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DELIMITER $$</a:t>
            </a:r>
          </a:p>
          <a:p>
            <a:pPr/>
          </a:p>
          <a:p>
            <a:pPr/>
            <a:r>
              <a:t>…</a:t>
            </a:r>
          </a:p>
          <a:p>
            <a:pPr/>
          </a:p>
          <a:p>
            <a:pPr/>
            <a:r>
              <a:t>DELIMITER 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MySQL Stored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MySQL Stored Procedures</a:t>
            </a:r>
          </a:p>
        </p:txBody>
      </p:sp>
      <p:sp>
        <p:nvSpPr>
          <p:cNvPr id="235" name="Defining variab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Defining variables</a:t>
            </a:r>
          </a:p>
          <a:p>
            <a:pPr lvl="1"/>
            <a:r>
              <a:t>Variables start with an ampersand  @myvar</a:t>
            </a:r>
          </a:p>
          <a:p>
            <a:pPr lvl="2"/>
            <a:r>
              <a:t>You can enclose the name with '   '  or  "  "  to use other characters than alpha-numeric and '$'</a:t>
            </a:r>
          </a:p>
          <a:p>
            <a:pPr lvl="1"/>
            <a:r>
              <a:t>Initialized with SET</a:t>
            </a:r>
          </a:p>
          <a:p>
            <a:pPr lvl="2"/>
            <a:r>
              <a:t>Assignment is with integer, decimal, floating-point, binary or non-binary string, or NULL</a:t>
            </a:r>
          </a:p>
          <a:p>
            <a:pPr lvl="2"/>
            <a:r>
              <a:t>Can use CAST if necessary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MySQL Stored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MySQL Stored Procedures</a:t>
            </a:r>
          </a:p>
        </p:txBody>
      </p:sp>
      <p:sp>
        <p:nvSpPr>
          <p:cNvPr id="238" name="We call the function wit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call the function with </a:t>
            </a:r>
          </a:p>
          <a:p>
            <a:pPr/>
          </a:p>
          <a:p>
            <a:pPr/>
          </a:p>
          <a:p>
            <a:pPr/>
          </a:p>
          <a:p>
            <a:pPr/>
            <a:r>
              <a:t>Notice how </a:t>
            </a:r>
          </a:p>
          <a:p>
            <a:pPr lvl="1"/>
            <a:r>
              <a:t>we include the output variable in the call</a:t>
            </a:r>
          </a:p>
          <a:p>
            <a:pPr lvl="1"/>
            <a:r>
              <a:t>we use SELECT to access the value of the variable</a:t>
            </a:r>
          </a:p>
        </p:txBody>
      </p:sp>
      <p:sp>
        <p:nvSpPr>
          <p:cNvPr id="239" name="SET @avgsal = 0;…"/>
          <p:cNvSpPr txBox="1"/>
          <p:nvPr/>
        </p:nvSpPr>
        <p:spPr>
          <a:xfrm>
            <a:off x="952500" y="3606799"/>
            <a:ext cx="11774798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SET @avgsal = 0;</a:t>
            </a:r>
          </a:p>
          <a:p>
            <a:pPr/>
            <a:r>
              <a:t>CALL avg_salary('Isaac', 'Schwartzbauer', @avgsal);</a:t>
            </a:r>
          </a:p>
          <a:p>
            <a:pPr/>
            <a:r>
              <a:t>SELECT @avgsal;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9F6EC"/>
            </a:gs>
            <a:gs pos="83527">
              <a:srgbClr val="D7B6AA"/>
            </a:gs>
            <a:gs pos="100000">
              <a:srgbClr val="B5766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MySQL Stored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MySQL Stored Procedures</a:t>
            </a:r>
          </a:p>
        </p:txBody>
      </p:sp>
      <p:sp>
        <p:nvSpPr>
          <p:cNvPr id="242" name="TAS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TASK</a:t>
            </a:r>
          </a:p>
          <a:p>
            <a:pPr lvl="1"/>
            <a:r>
              <a:t>Write a stored procedure that takes as input the first name and the last name of a current or past employee.</a:t>
            </a:r>
          </a:p>
          <a:p>
            <a:pPr lvl="1"/>
            <a:r>
              <a:t>It then returns:</a:t>
            </a:r>
          </a:p>
          <a:p>
            <a:pPr lvl="2"/>
            <a:r>
              <a:t>The employee number</a:t>
            </a:r>
          </a:p>
          <a:p>
            <a:pPr lvl="1"/>
            <a:r>
              <a:t>Call it from the query tab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MySQL Stored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MySQL Stored Procedures</a:t>
            </a:r>
          </a:p>
        </p:txBody>
      </p:sp>
      <p:sp>
        <p:nvSpPr>
          <p:cNvPr id="245" name="Solution"/>
          <p:cNvSpPr txBox="1"/>
          <p:nvPr>
            <p:ph type="body" idx="1"/>
          </p:nvPr>
        </p:nvSpPr>
        <p:spPr>
          <a:xfrm>
            <a:off x="952500" y="21463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Solution</a:t>
            </a:r>
          </a:p>
        </p:txBody>
      </p:sp>
      <p:sp>
        <p:nvSpPr>
          <p:cNvPr id="246" name="CREATE DEFINER=`root`@`localhost` PROCEDURE `employee_number`(…"/>
          <p:cNvSpPr txBox="1"/>
          <p:nvPr/>
        </p:nvSpPr>
        <p:spPr>
          <a:xfrm>
            <a:off x="2324100" y="2717800"/>
            <a:ext cx="10174338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CREATE DEFINER=`root`@`localhost` PROCEDURE `employee_number`(</a:t>
            </a:r>
          </a:p>
          <a:p>
            <a:pPr/>
            <a:r>
              <a:t>   IN first VARCHAR(12), </a:t>
            </a:r>
          </a:p>
          <a:p>
            <a:pPr/>
            <a:r>
              <a:t>   IN last VARCHAR(16), </a:t>
            </a:r>
          </a:p>
          <a:p>
            <a:pPr/>
            <a:r>
              <a:t>   OUT empl_numb INT</a:t>
            </a:r>
          </a:p>
          <a:p>
            <a:pPr/>
            <a:r>
              <a:t>  )</a:t>
            </a:r>
          </a:p>
          <a:p>
            <a:pPr/>
            <a:r>
              <a:t>BEGIN</a:t>
            </a:r>
          </a:p>
          <a:p>
            <a:pPr/>
            <a:r>
              <a:t>	SELECT emp_no</a:t>
            </a:r>
          </a:p>
          <a:p>
            <a:pPr/>
            <a:r>
              <a:t>    INTO empl_numb</a:t>
            </a:r>
          </a:p>
          <a:p>
            <a:pPr/>
            <a:r>
              <a:t>    FROM employees</a:t>
            </a:r>
          </a:p>
          <a:p>
            <a:pPr/>
            <a:r>
              <a:t>    WHERE first_name = first </a:t>
            </a:r>
          </a:p>
          <a:p>
            <a:pPr/>
            <a:r>
              <a:t>       AND last_name = last;</a:t>
            </a:r>
          </a:p>
          <a:p>
            <a:pPr/>
            <a:r>
              <a:t>END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MySQL Stored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MySQL Stored Procedures</a:t>
            </a:r>
          </a:p>
        </p:txBody>
      </p:sp>
      <p:sp>
        <p:nvSpPr>
          <p:cNvPr id="249" name="Solu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Solution</a:t>
            </a:r>
          </a:p>
        </p:txBody>
      </p:sp>
      <p:sp>
        <p:nvSpPr>
          <p:cNvPr id="250" name="set @empl_numb = 0;…"/>
          <p:cNvSpPr txBox="1"/>
          <p:nvPr/>
        </p:nvSpPr>
        <p:spPr>
          <a:xfrm>
            <a:off x="3219375" y="3695699"/>
            <a:ext cx="7202055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set @empl_numb = 0;</a:t>
            </a:r>
          </a:p>
          <a:p>
            <a:pPr/>
            <a:r>
              <a:t>call employees.employee_number(</a:t>
            </a:r>
          </a:p>
          <a:p>
            <a:pPr/>
            <a:r>
              <a:t>   'Isaac', </a:t>
            </a:r>
          </a:p>
          <a:p>
            <a:pPr/>
            <a:r>
              <a:t>   'Schwartzbauer', </a:t>
            </a:r>
          </a:p>
          <a:p>
            <a:pPr/>
            <a:r>
              <a:t>   @empl_numb</a:t>
            </a:r>
          </a:p>
          <a:p>
            <a:pPr/>
            <a:r>
              <a:t>);</a:t>
            </a:r>
          </a:p>
          <a:p>
            <a:pPr/>
            <a:r>
              <a:t>select @empl_numb;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MySQL Fun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MySQL Functions</a:t>
            </a:r>
          </a:p>
        </p:txBody>
      </p:sp>
      <p:sp>
        <p:nvSpPr>
          <p:cNvPr id="253" name="A procedure can have more than one outpu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procedure can have more than one output</a:t>
            </a:r>
          </a:p>
          <a:p>
            <a:pPr/>
            <a:r>
              <a:t>Functions have none or one output</a:t>
            </a:r>
          </a:p>
          <a:p>
            <a:pPr/>
            <a:r>
              <a:t>MySQL functions return exactly one value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MySQL Fun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MySQL Functions</a:t>
            </a:r>
          </a:p>
        </p:txBody>
      </p:sp>
      <p:sp>
        <p:nvSpPr>
          <p:cNvPr id="256" name="We can use the MySQL workbench by clicking on Functions in the scheme pa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use the MySQL workbench by clicking on Functions in the scheme pane</a:t>
            </a:r>
          </a:p>
          <a:p>
            <a:pPr lvl="1"/>
            <a:r>
              <a:t>Just below stored procedures</a:t>
            </a:r>
          </a:p>
          <a:p>
            <a:pPr lvl="1"/>
            <a:r>
              <a:t>Or can use a query</a:t>
            </a:r>
          </a:p>
          <a:p>
            <a:pPr lvl="1"/>
            <a:r>
              <a:t>Function values are obtained through a SELECT statement</a:t>
            </a:r>
          </a:p>
          <a:p>
            <a:pPr lvl="2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select employees.f_avg(101010);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MySQL Fun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MySQL Functions</a:t>
            </a:r>
          </a:p>
        </p:txBody>
      </p:sp>
      <p:sp>
        <p:nvSpPr>
          <p:cNvPr id="259" name="Exampl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260" name="CREATE FUNCTION f_avg (p_emp_no INTEGER)…"/>
          <p:cNvSpPr txBox="1"/>
          <p:nvPr/>
        </p:nvSpPr>
        <p:spPr>
          <a:xfrm>
            <a:off x="1522250" y="3619500"/>
            <a:ext cx="9488427" cy="485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CREATE FUNCTION f_avg (p_emp_no INTEGER) </a:t>
            </a:r>
          </a:p>
          <a:p>
            <a:pPr/>
            <a:r>
              <a:t>RETURNS decimal(10,2)</a:t>
            </a:r>
          </a:p>
          <a:p>
            <a:pPr/>
            <a:r>
              <a:t>READS SQL DATA</a:t>
            </a:r>
          </a:p>
          <a:p>
            <a:pPr/>
            <a:r>
              <a:t>BEGIN</a:t>
            </a:r>
          </a:p>
          <a:p>
            <a:pPr/>
            <a:r>
              <a:t>   DECLARE v_avg_salary DECIMAL(10,2);</a:t>
            </a:r>
          </a:p>
          <a:p>
            <a:pPr/>
            <a:r>
              <a:t>   SELECT AVG(salary)</a:t>
            </a:r>
          </a:p>
          <a:p>
            <a:pPr/>
            <a:r>
              <a:t>      INTO v_avg_salary </a:t>
            </a:r>
          </a:p>
          <a:p>
            <a:pPr/>
            <a:r>
              <a:t>      FROM salaries s</a:t>
            </a:r>
          </a:p>
          <a:p>
            <a:pPr/>
            <a:r>
              <a:t>      WHERE s.emp_no = p_emp_no;</a:t>
            </a:r>
          </a:p>
          <a:p>
            <a:pPr/>
            <a:r>
              <a:t>   RETURN v_avg_salary;</a:t>
            </a:r>
          </a:p>
          <a:p>
            <a:pPr/>
            <a:r>
              <a:t>END</a:t>
            </a:r>
          </a:p>
        </p:txBody>
      </p:sp>
      <p:sp>
        <p:nvSpPr>
          <p:cNvPr id="261" name="Rounded Rectangle"/>
          <p:cNvSpPr/>
          <p:nvPr/>
        </p:nvSpPr>
        <p:spPr>
          <a:xfrm>
            <a:off x="1422400" y="3403600"/>
            <a:ext cx="3647331" cy="742950"/>
          </a:xfrm>
          <a:prstGeom prst="roundRect">
            <a:avLst>
              <a:gd name="adj" fmla="val 25641"/>
            </a:avLst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2" name="Definition of a function"/>
          <p:cNvSpPr/>
          <p:nvPr/>
        </p:nvSpPr>
        <p:spPr>
          <a:xfrm>
            <a:off x="7494736" y="2684214"/>
            <a:ext cx="4748412" cy="829867"/>
          </a:xfrm>
          <a:prstGeom prst="wedgeEllipseCallout">
            <a:avLst>
              <a:gd name="adj1" fmla="val -101475"/>
              <a:gd name="adj2" fmla="val 44900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Definition of a function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MySQL Fun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MySQL Functions</a:t>
            </a:r>
          </a:p>
        </p:txBody>
      </p:sp>
      <p:sp>
        <p:nvSpPr>
          <p:cNvPr id="265" name="Exampl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266" name="CREATE FUNCTION f_avg (p_emp_no INTEGER)…"/>
          <p:cNvSpPr txBox="1"/>
          <p:nvPr/>
        </p:nvSpPr>
        <p:spPr>
          <a:xfrm>
            <a:off x="1522250" y="3619500"/>
            <a:ext cx="9488427" cy="485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CREATE FUNCTION f_avg (p_emp_no INTEGER) </a:t>
            </a:r>
          </a:p>
          <a:p>
            <a:pPr/>
            <a:r>
              <a:t>RETURNS decimal(10,2)</a:t>
            </a:r>
          </a:p>
          <a:p>
            <a:pPr/>
            <a:r>
              <a:t>READS SQL DATA</a:t>
            </a:r>
          </a:p>
          <a:p>
            <a:pPr/>
            <a:r>
              <a:t>BEGIN</a:t>
            </a:r>
          </a:p>
          <a:p>
            <a:pPr/>
            <a:r>
              <a:t>   DECLARE v_avg_salary DECIMAL(10,2);</a:t>
            </a:r>
          </a:p>
          <a:p>
            <a:pPr/>
            <a:r>
              <a:t>   SELECT AVG(salary)</a:t>
            </a:r>
          </a:p>
          <a:p>
            <a:pPr/>
            <a:r>
              <a:t>      INTO v_avg_salary </a:t>
            </a:r>
          </a:p>
          <a:p>
            <a:pPr/>
            <a:r>
              <a:t>      FROM salaries s</a:t>
            </a:r>
          </a:p>
          <a:p>
            <a:pPr/>
            <a:r>
              <a:t>      WHERE s.emp_no = p_emp_no;</a:t>
            </a:r>
          </a:p>
          <a:p>
            <a:pPr/>
            <a:r>
              <a:t>   RETURN v_avg_salary;</a:t>
            </a:r>
          </a:p>
          <a:p>
            <a:pPr/>
            <a:r>
              <a:t>END</a:t>
            </a:r>
          </a:p>
        </p:txBody>
      </p:sp>
      <p:sp>
        <p:nvSpPr>
          <p:cNvPr id="267" name="Rounded Rectangle"/>
          <p:cNvSpPr/>
          <p:nvPr/>
        </p:nvSpPr>
        <p:spPr>
          <a:xfrm>
            <a:off x="5082133" y="3416300"/>
            <a:ext cx="1388517" cy="742950"/>
          </a:xfrm>
          <a:prstGeom prst="roundRect">
            <a:avLst>
              <a:gd name="adj" fmla="val 25641"/>
            </a:avLst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8" name="Name"/>
          <p:cNvSpPr/>
          <p:nvPr/>
        </p:nvSpPr>
        <p:spPr>
          <a:xfrm>
            <a:off x="7494736" y="2684214"/>
            <a:ext cx="4748412" cy="829867"/>
          </a:xfrm>
          <a:prstGeom prst="wedgeEllipseCallout">
            <a:avLst>
              <a:gd name="adj1" fmla="val -101475"/>
              <a:gd name="adj2" fmla="val 44900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Name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MySQL Fun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MySQL Functions</a:t>
            </a:r>
          </a:p>
        </p:txBody>
      </p:sp>
      <p:sp>
        <p:nvSpPr>
          <p:cNvPr id="271" name="Exampl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272" name="CREATE FUNCTION f_avg (p_emp_no INTEGER)…"/>
          <p:cNvSpPr txBox="1"/>
          <p:nvPr/>
        </p:nvSpPr>
        <p:spPr>
          <a:xfrm>
            <a:off x="1522250" y="3619500"/>
            <a:ext cx="9488427" cy="485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CREATE FUNCTION f_avg (p_emp_no INTEGER) </a:t>
            </a:r>
          </a:p>
          <a:p>
            <a:pPr/>
            <a:r>
              <a:t>RETURNS decimal(10,2)</a:t>
            </a:r>
          </a:p>
          <a:p>
            <a:pPr/>
            <a:r>
              <a:t>READS SQL DATA</a:t>
            </a:r>
          </a:p>
          <a:p>
            <a:pPr/>
            <a:r>
              <a:t>BEGIN</a:t>
            </a:r>
          </a:p>
          <a:p>
            <a:pPr/>
            <a:r>
              <a:t>   DECLARE v_avg_salary DECIMAL(10,2);</a:t>
            </a:r>
          </a:p>
          <a:p>
            <a:pPr/>
            <a:r>
              <a:t>   SELECT AVG(salary)</a:t>
            </a:r>
          </a:p>
          <a:p>
            <a:pPr/>
            <a:r>
              <a:t>      INTO v_avg_salary </a:t>
            </a:r>
          </a:p>
          <a:p>
            <a:pPr/>
            <a:r>
              <a:t>      FROM salaries s</a:t>
            </a:r>
          </a:p>
          <a:p>
            <a:pPr/>
            <a:r>
              <a:t>      WHERE s.emp_no = p_emp_no;</a:t>
            </a:r>
          </a:p>
          <a:p>
            <a:pPr/>
            <a:r>
              <a:t>   RETURN v_avg_salary;</a:t>
            </a:r>
          </a:p>
          <a:p>
            <a:pPr/>
            <a:r>
              <a:t>END</a:t>
            </a:r>
          </a:p>
        </p:txBody>
      </p:sp>
      <p:sp>
        <p:nvSpPr>
          <p:cNvPr id="273" name="Rounded Rectangle"/>
          <p:cNvSpPr/>
          <p:nvPr/>
        </p:nvSpPr>
        <p:spPr>
          <a:xfrm>
            <a:off x="6783933" y="3441700"/>
            <a:ext cx="3725863" cy="742950"/>
          </a:xfrm>
          <a:prstGeom prst="roundRect">
            <a:avLst>
              <a:gd name="adj" fmla="val 25641"/>
            </a:avLst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74" name="Name and type of input variable"/>
          <p:cNvSpPr/>
          <p:nvPr/>
        </p:nvSpPr>
        <p:spPr>
          <a:xfrm>
            <a:off x="8077348" y="1916906"/>
            <a:ext cx="4287045" cy="1757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54" y="0"/>
                </a:moveTo>
                <a:cubicBezTo>
                  <a:pt x="1077" y="0"/>
                  <a:pt x="934" y="349"/>
                  <a:pt x="934" y="780"/>
                </a:cubicBezTo>
                <a:lnTo>
                  <a:pt x="934" y="9985"/>
                </a:lnTo>
                <a:lnTo>
                  <a:pt x="0" y="21600"/>
                </a:lnTo>
                <a:lnTo>
                  <a:pt x="1888" y="15610"/>
                </a:lnTo>
                <a:lnTo>
                  <a:pt x="21280" y="15610"/>
                </a:lnTo>
                <a:cubicBezTo>
                  <a:pt x="21457" y="15610"/>
                  <a:pt x="21600" y="15260"/>
                  <a:pt x="21600" y="14829"/>
                </a:cubicBezTo>
                <a:lnTo>
                  <a:pt x="21600" y="780"/>
                </a:lnTo>
                <a:cubicBezTo>
                  <a:pt x="21600" y="349"/>
                  <a:pt x="21457" y="0"/>
                  <a:pt x="21280" y="0"/>
                </a:cubicBezTo>
                <a:lnTo>
                  <a:pt x="125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Name and type of input variable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MySQL Stored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MySQL Stored Procedures</a:t>
            </a:r>
          </a:p>
        </p:txBody>
      </p:sp>
      <p:sp>
        <p:nvSpPr>
          <p:cNvPr id="130" name="We can generate stored procedures from within MySQL workbenc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generate stored procedures from within MySQL workbench</a:t>
            </a:r>
          </a:p>
          <a:p>
            <a:pPr lvl="1"/>
            <a:r>
              <a:t>Click on Stored Procedures at the end of the schema and select create stored procedure</a:t>
            </a:r>
          </a:p>
        </p:txBody>
      </p:sp>
      <p:pic>
        <p:nvPicPr>
          <p:cNvPr id="131" name="Screen Shot 2020-04-03 at 8.03.49 PM.png" descr="Screen Shot 2020-04-03 at 8.03.4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6073" y="5499860"/>
            <a:ext cx="5092701" cy="3149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MySQL Fun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MySQL Functions</a:t>
            </a:r>
          </a:p>
        </p:txBody>
      </p:sp>
      <p:sp>
        <p:nvSpPr>
          <p:cNvPr id="277" name="Exampl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278" name="CREATE FUNCTION f_avg (p_emp_no INTEGER)…"/>
          <p:cNvSpPr txBox="1"/>
          <p:nvPr/>
        </p:nvSpPr>
        <p:spPr>
          <a:xfrm>
            <a:off x="1522250" y="3619500"/>
            <a:ext cx="9488427" cy="485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CREATE FUNCTION f_avg (p_emp_no INTEGER) </a:t>
            </a:r>
          </a:p>
          <a:p>
            <a:pPr/>
            <a:r>
              <a:t>RETURNS decimal(10,2)</a:t>
            </a:r>
          </a:p>
          <a:p>
            <a:pPr/>
            <a:r>
              <a:t>READS SQL DATA</a:t>
            </a:r>
          </a:p>
          <a:p>
            <a:pPr/>
            <a:r>
              <a:t>BEGIN</a:t>
            </a:r>
          </a:p>
          <a:p>
            <a:pPr/>
            <a:r>
              <a:t>   DECLARE v_avg_salary DECIMAL(10,2);</a:t>
            </a:r>
          </a:p>
          <a:p>
            <a:pPr/>
            <a:r>
              <a:t>   SELECT AVG(salary)</a:t>
            </a:r>
          </a:p>
          <a:p>
            <a:pPr/>
            <a:r>
              <a:t>      INTO v_avg_salary </a:t>
            </a:r>
          </a:p>
          <a:p>
            <a:pPr/>
            <a:r>
              <a:t>      FROM salaries s</a:t>
            </a:r>
          </a:p>
          <a:p>
            <a:pPr/>
            <a:r>
              <a:t>      WHERE s.emp_no = p_emp_no;</a:t>
            </a:r>
          </a:p>
          <a:p>
            <a:pPr/>
            <a:r>
              <a:t>   RETURN v_avg_salary;</a:t>
            </a:r>
          </a:p>
          <a:p>
            <a:pPr/>
            <a:r>
              <a:t>END</a:t>
            </a:r>
          </a:p>
        </p:txBody>
      </p:sp>
      <p:sp>
        <p:nvSpPr>
          <p:cNvPr id="279" name="Rounded Rectangle"/>
          <p:cNvSpPr/>
          <p:nvPr/>
        </p:nvSpPr>
        <p:spPr>
          <a:xfrm>
            <a:off x="1373733" y="3911600"/>
            <a:ext cx="5096917" cy="742950"/>
          </a:xfrm>
          <a:prstGeom prst="roundRect">
            <a:avLst>
              <a:gd name="adj" fmla="val 25641"/>
            </a:avLst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0" name="Keyword Returns is needed plus specification of return value type"/>
          <p:cNvSpPr/>
          <p:nvPr/>
        </p:nvSpPr>
        <p:spPr>
          <a:xfrm>
            <a:off x="6590655" y="1916906"/>
            <a:ext cx="5773738" cy="22582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93" y="0"/>
                </a:moveTo>
                <a:cubicBezTo>
                  <a:pt x="6362" y="0"/>
                  <a:pt x="6255" y="272"/>
                  <a:pt x="6255" y="607"/>
                </a:cubicBezTo>
                <a:lnTo>
                  <a:pt x="6255" y="10436"/>
                </a:lnTo>
                <a:lnTo>
                  <a:pt x="0" y="21600"/>
                </a:lnTo>
                <a:lnTo>
                  <a:pt x="7096" y="12148"/>
                </a:lnTo>
                <a:lnTo>
                  <a:pt x="21362" y="12148"/>
                </a:lnTo>
                <a:cubicBezTo>
                  <a:pt x="21494" y="12148"/>
                  <a:pt x="21600" y="11876"/>
                  <a:pt x="21600" y="11540"/>
                </a:cubicBezTo>
                <a:lnTo>
                  <a:pt x="21600" y="607"/>
                </a:lnTo>
                <a:cubicBezTo>
                  <a:pt x="21600" y="272"/>
                  <a:pt x="21494" y="0"/>
                  <a:pt x="21362" y="0"/>
                </a:cubicBezTo>
                <a:lnTo>
                  <a:pt x="6493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Keyword Returns is needed plus specification of return value type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MySQL Fun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MySQL Functions</a:t>
            </a:r>
          </a:p>
        </p:txBody>
      </p:sp>
      <p:sp>
        <p:nvSpPr>
          <p:cNvPr id="283" name="Exampl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284" name="CREATE FUNCTION f_avg (p_emp_no INTEGER)…"/>
          <p:cNvSpPr txBox="1"/>
          <p:nvPr/>
        </p:nvSpPr>
        <p:spPr>
          <a:xfrm>
            <a:off x="1522250" y="3619500"/>
            <a:ext cx="9488427" cy="485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CREATE FUNCTION f_avg (p_emp_no INTEGER) </a:t>
            </a:r>
          </a:p>
          <a:p>
            <a:pPr/>
            <a:r>
              <a:t>RETURNS decimal(10,2)</a:t>
            </a:r>
          </a:p>
          <a:p>
            <a:pPr/>
            <a:r>
              <a:t>READS SQL DATA</a:t>
            </a:r>
          </a:p>
          <a:p>
            <a:pPr/>
            <a:r>
              <a:t>BEGIN</a:t>
            </a:r>
          </a:p>
          <a:p>
            <a:pPr/>
            <a:r>
              <a:t>   DECLARE v_avg_salary DECIMAL(10,2);</a:t>
            </a:r>
          </a:p>
          <a:p>
            <a:pPr/>
            <a:r>
              <a:t>   SELECT AVG(salary)</a:t>
            </a:r>
          </a:p>
          <a:p>
            <a:pPr/>
            <a:r>
              <a:t>      INTO v_avg_salary </a:t>
            </a:r>
          </a:p>
          <a:p>
            <a:pPr/>
            <a:r>
              <a:t>      FROM salaries s</a:t>
            </a:r>
          </a:p>
          <a:p>
            <a:pPr/>
            <a:r>
              <a:t>      WHERE s.emp_no = p_emp_no;</a:t>
            </a:r>
          </a:p>
          <a:p>
            <a:pPr/>
            <a:r>
              <a:t>   RETURN v_avg_salary;</a:t>
            </a:r>
          </a:p>
          <a:p>
            <a:pPr/>
            <a:r>
              <a:t>END</a:t>
            </a:r>
          </a:p>
        </p:txBody>
      </p:sp>
      <p:sp>
        <p:nvSpPr>
          <p:cNvPr id="285" name="Rounded Rectangle"/>
          <p:cNvSpPr/>
          <p:nvPr/>
        </p:nvSpPr>
        <p:spPr>
          <a:xfrm>
            <a:off x="1373733" y="4381500"/>
            <a:ext cx="3626793" cy="742950"/>
          </a:xfrm>
          <a:prstGeom prst="roundRect">
            <a:avLst>
              <a:gd name="adj" fmla="val 25641"/>
            </a:avLst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6" name="Describes behavior of the function"/>
          <p:cNvSpPr/>
          <p:nvPr/>
        </p:nvSpPr>
        <p:spPr>
          <a:xfrm>
            <a:off x="5044430" y="1916906"/>
            <a:ext cx="7319963" cy="2859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684" y="0"/>
                </a:moveTo>
                <a:cubicBezTo>
                  <a:pt x="9580" y="0"/>
                  <a:pt x="9497" y="215"/>
                  <a:pt x="9497" y="480"/>
                </a:cubicBezTo>
                <a:lnTo>
                  <a:pt x="9497" y="8262"/>
                </a:lnTo>
                <a:lnTo>
                  <a:pt x="0" y="21600"/>
                </a:lnTo>
                <a:lnTo>
                  <a:pt x="10190" y="9593"/>
                </a:lnTo>
                <a:lnTo>
                  <a:pt x="21413" y="9593"/>
                </a:lnTo>
                <a:cubicBezTo>
                  <a:pt x="21516" y="9593"/>
                  <a:pt x="21600" y="9379"/>
                  <a:pt x="21600" y="9114"/>
                </a:cubicBezTo>
                <a:lnTo>
                  <a:pt x="21600" y="480"/>
                </a:lnTo>
                <a:cubicBezTo>
                  <a:pt x="21600" y="215"/>
                  <a:pt x="21516" y="0"/>
                  <a:pt x="21413" y="0"/>
                </a:cubicBezTo>
                <a:lnTo>
                  <a:pt x="968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Describes behavior of the function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MySQL Fun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MySQL Functions</a:t>
            </a:r>
          </a:p>
        </p:txBody>
      </p:sp>
      <p:sp>
        <p:nvSpPr>
          <p:cNvPr id="289" name="DETERMINISTIC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DETERMINISTIC: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always produces the same result for the same parameter</a:t>
            </a:r>
          </a:p>
          <a:p>
            <a:pPr marL="426719" indent="-426719" defTabSz="560831">
              <a:spcBef>
                <a:spcPts val="2100"/>
              </a:spcBef>
              <a:defRPr sz="3072"/>
            </a:pPr>
            <a:r>
              <a:t>NO SQL: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function has no SQL statements</a:t>
            </a:r>
          </a:p>
          <a:p>
            <a:pPr marL="426719" indent="-426719" defTabSz="560831">
              <a:spcBef>
                <a:spcPts val="2100"/>
              </a:spcBef>
              <a:defRPr sz="3072"/>
            </a:pPr>
            <a:r>
              <a:t>READS SQL DATA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contains statements that read via SQL, but does not modify the database</a:t>
            </a:r>
          </a:p>
          <a:p>
            <a:pPr marL="426719" indent="-426719" defTabSz="560831">
              <a:spcBef>
                <a:spcPts val="2100"/>
              </a:spcBef>
              <a:defRPr sz="3072"/>
            </a:pPr>
            <a:r>
              <a:t>MODIFIES SQL DATA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contains statements that write (e.g. inserts)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MySQL Fun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MySQL Functions</a:t>
            </a:r>
          </a:p>
        </p:txBody>
      </p:sp>
      <p:sp>
        <p:nvSpPr>
          <p:cNvPr id="292" name="Exampl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293" name="CREATE FUNCTION f_avg (p_emp_no INTEGER)…"/>
          <p:cNvSpPr txBox="1"/>
          <p:nvPr/>
        </p:nvSpPr>
        <p:spPr>
          <a:xfrm>
            <a:off x="1522250" y="3619500"/>
            <a:ext cx="9488427" cy="485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CREATE FUNCTION f_avg (p_emp_no INTEGER) </a:t>
            </a:r>
          </a:p>
          <a:p>
            <a:pPr/>
            <a:r>
              <a:t>RETURNS decimal(10,2)</a:t>
            </a:r>
          </a:p>
          <a:p>
            <a:pPr/>
            <a:r>
              <a:t>READS SQL DATA</a:t>
            </a:r>
          </a:p>
          <a:p>
            <a:pPr/>
            <a:r>
              <a:t>BEGIN</a:t>
            </a:r>
          </a:p>
          <a:p>
            <a:pPr/>
            <a:r>
              <a:t>   DECLARE v_avg_salary DECIMAL(10,2);</a:t>
            </a:r>
          </a:p>
          <a:p>
            <a:pPr/>
            <a:r>
              <a:t>   SELECT AVG(salary)</a:t>
            </a:r>
          </a:p>
          <a:p>
            <a:pPr/>
            <a:r>
              <a:t>      INTO v_avg_salary </a:t>
            </a:r>
          </a:p>
          <a:p>
            <a:pPr/>
            <a:r>
              <a:t>      FROM salaries s</a:t>
            </a:r>
          </a:p>
          <a:p>
            <a:pPr/>
            <a:r>
              <a:t>      WHERE s.emp_no = p_emp_no;</a:t>
            </a:r>
          </a:p>
          <a:p>
            <a:pPr/>
            <a:r>
              <a:t>   RETURN v_avg_salary;</a:t>
            </a:r>
          </a:p>
          <a:p>
            <a:pPr/>
            <a:r>
              <a:t>END</a:t>
            </a:r>
          </a:p>
        </p:txBody>
      </p:sp>
      <p:sp>
        <p:nvSpPr>
          <p:cNvPr id="294" name="Rounded Rectangle"/>
          <p:cNvSpPr/>
          <p:nvPr/>
        </p:nvSpPr>
        <p:spPr>
          <a:xfrm>
            <a:off x="1306512" y="4808140"/>
            <a:ext cx="1617019" cy="742951"/>
          </a:xfrm>
          <a:prstGeom prst="roundRect">
            <a:avLst>
              <a:gd name="adj" fmla="val 25641"/>
            </a:avLst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5" name="Body of the function"/>
          <p:cNvSpPr/>
          <p:nvPr/>
        </p:nvSpPr>
        <p:spPr>
          <a:xfrm>
            <a:off x="2955280" y="2320131"/>
            <a:ext cx="8459391" cy="2859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380" y="0"/>
                </a:moveTo>
                <a:cubicBezTo>
                  <a:pt x="8290" y="0"/>
                  <a:pt x="8217" y="215"/>
                  <a:pt x="8217" y="480"/>
                </a:cubicBezTo>
                <a:lnTo>
                  <a:pt x="8217" y="8262"/>
                </a:lnTo>
                <a:lnTo>
                  <a:pt x="0" y="21600"/>
                </a:lnTo>
                <a:lnTo>
                  <a:pt x="8817" y="9593"/>
                </a:lnTo>
                <a:lnTo>
                  <a:pt x="21438" y="9593"/>
                </a:lnTo>
                <a:cubicBezTo>
                  <a:pt x="21527" y="9593"/>
                  <a:pt x="21600" y="9379"/>
                  <a:pt x="21600" y="9114"/>
                </a:cubicBezTo>
                <a:lnTo>
                  <a:pt x="21600" y="480"/>
                </a:lnTo>
                <a:cubicBezTo>
                  <a:pt x="21600" y="215"/>
                  <a:pt x="21527" y="0"/>
                  <a:pt x="21438" y="0"/>
                </a:cubicBezTo>
                <a:lnTo>
                  <a:pt x="838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Body of the function</a:t>
            </a:r>
          </a:p>
        </p:txBody>
      </p:sp>
      <p:sp>
        <p:nvSpPr>
          <p:cNvPr id="296" name="Rounded Rectangle"/>
          <p:cNvSpPr/>
          <p:nvPr/>
        </p:nvSpPr>
        <p:spPr>
          <a:xfrm>
            <a:off x="1306512" y="7856140"/>
            <a:ext cx="1617019" cy="742951"/>
          </a:xfrm>
          <a:prstGeom prst="roundRect">
            <a:avLst>
              <a:gd name="adj" fmla="val 25641"/>
            </a:avLst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MySQL Fun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MySQL Functions</a:t>
            </a:r>
          </a:p>
        </p:txBody>
      </p:sp>
      <p:sp>
        <p:nvSpPr>
          <p:cNvPr id="299" name="Exampl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300" name="CREATE FUNCTION f_avg (p_emp_no INTEGER)…"/>
          <p:cNvSpPr txBox="1"/>
          <p:nvPr/>
        </p:nvSpPr>
        <p:spPr>
          <a:xfrm>
            <a:off x="1522250" y="3619500"/>
            <a:ext cx="9488427" cy="485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CREATE FUNCTION f_avg (p_emp_no INTEGER) </a:t>
            </a:r>
          </a:p>
          <a:p>
            <a:pPr/>
            <a:r>
              <a:t>RETURNS decimal(10,2)</a:t>
            </a:r>
          </a:p>
          <a:p>
            <a:pPr/>
            <a:r>
              <a:t>READS SQL DATA</a:t>
            </a:r>
          </a:p>
          <a:p>
            <a:pPr/>
            <a:r>
              <a:t>BEGIN</a:t>
            </a:r>
          </a:p>
          <a:p>
            <a:pPr/>
            <a:r>
              <a:t>   DECLARE v_avg_salary DECIMAL(10,2);</a:t>
            </a:r>
          </a:p>
          <a:p>
            <a:pPr/>
            <a:r>
              <a:t>   SELECT AVG(salary)</a:t>
            </a:r>
          </a:p>
          <a:p>
            <a:pPr/>
            <a:r>
              <a:t>      INTO v_avg_salary </a:t>
            </a:r>
          </a:p>
          <a:p>
            <a:pPr/>
            <a:r>
              <a:t>      FROM salaries s</a:t>
            </a:r>
          </a:p>
          <a:p>
            <a:pPr/>
            <a:r>
              <a:t>      WHERE s.emp_no = p_emp_no;</a:t>
            </a:r>
          </a:p>
          <a:p>
            <a:pPr/>
            <a:r>
              <a:t>   RETURN v_avg_salary;</a:t>
            </a:r>
          </a:p>
          <a:p>
            <a:pPr/>
            <a:r>
              <a:t>END</a:t>
            </a:r>
          </a:p>
        </p:txBody>
      </p:sp>
      <p:sp>
        <p:nvSpPr>
          <p:cNvPr id="301" name="Rounded Rectangle"/>
          <p:cNvSpPr/>
          <p:nvPr/>
        </p:nvSpPr>
        <p:spPr>
          <a:xfrm>
            <a:off x="1992312" y="5211365"/>
            <a:ext cx="8672910" cy="742951"/>
          </a:xfrm>
          <a:prstGeom prst="roundRect">
            <a:avLst>
              <a:gd name="adj" fmla="val 25641"/>
            </a:avLst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2" name="Here we define a variable to be used in several statements"/>
          <p:cNvSpPr/>
          <p:nvPr/>
        </p:nvSpPr>
        <p:spPr>
          <a:xfrm>
            <a:off x="2955280" y="2320131"/>
            <a:ext cx="8459391" cy="2859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380" y="0"/>
                </a:moveTo>
                <a:cubicBezTo>
                  <a:pt x="8290" y="0"/>
                  <a:pt x="8217" y="215"/>
                  <a:pt x="8217" y="480"/>
                </a:cubicBezTo>
                <a:lnTo>
                  <a:pt x="8217" y="8262"/>
                </a:lnTo>
                <a:lnTo>
                  <a:pt x="0" y="21600"/>
                </a:lnTo>
                <a:lnTo>
                  <a:pt x="8817" y="9593"/>
                </a:lnTo>
                <a:lnTo>
                  <a:pt x="21438" y="9593"/>
                </a:lnTo>
                <a:cubicBezTo>
                  <a:pt x="21527" y="9593"/>
                  <a:pt x="21600" y="9379"/>
                  <a:pt x="21600" y="9114"/>
                </a:cubicBezTo>
                <a:lnTo>
                  <a:pt x="21600" y="480"/>
                </a:lnTo>
                <a:cubicBezTo>
                  <a:pt x="21600" y="215"/>
                  <a:pt x="21527" y="0"/>
                  <a:pt x="21438" y="0"/>
                </a:cubicBezTo>
                <a:lnTo>
                  <a:pt x="838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Here we define a variable to be used in several statements</a:t>
            </a:r>
          </a:p>
        </p:txBody>
      </p:sp>
      <p:sp>
        <p:nvSpPr>
          <p:cNvPr id="303" name="Rounded Rectangle"/>
          <p:cNvSpPr/>
          <p:nvPr/>
        </p:nvSpPr>
        <p:spPr>
          <a:xfrm>
            <a:off x="1306512" y="7856140"/>
            <a:ext cx="1617019" cy="742951"/>
          </a:xfrm>
          <a:prstGeom prst="roundRect">
            <a:avLst>
              <a:gd name="adj" fmla="val 25641"/>
            </a:avLst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MySQL Fun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MySQL Functions</a:t>
            </a:r>
          </a:p>
        </p:txBody>
      </p:sp>
      <p:sp>
        <p:nvSpPr>
          <p:cNvPr id="306" name="Exampl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307" name="CREATE FUNCTION f_avg (p_emp_no INTEGER)…"/>
          <p:cNvSpPr txBox="1"/>
          <p:nvPr/>
        </p:nvSpPr>
        <p:spPr>
          <a:xfrm>
            <a:off x="1522250" y="3619500"/>
            <a:ext cx="9488427" cy="485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CREATE FUNCTION f_avg (p_emp_no INTEGER) </a:t>
            </a:r>
          </a:p>
          <a:p>
            <a:pPr/>
            <a:r>
              <a:t>RETURNS decimal(10,2)</a:t>
            </a:r>
          </a:p>
          <a:p>
            <a:pPr/>
            <a:r>
              <a:t>READS SQL DATA</a:t>
            </a:r>
          </a:p>
          <a:p>
            <a:pPr/>
            <a:r>
              <a:t>BEGIN</a:t>
            </a:r>
          </a:p>
          <a:p>
            <a:pPr/>
            <a:r>
              <a:t>   DECLARE v_avg_salary DECIMAL(10,2);</a:t>
            </a:r>
          </a:p>
          <a:p>
            <a:pPr/>
            <a:r>
              <a:t>   SELECT AVG(salary)</a:t>
            </a:r>
          </a:p>
          <a:p>
            <a:pPr/>
            <a:r>
              <a:t>      INTO v_avg_salary </a:t>
            </a:r>
          </a:p>
          <a:p>
            <a:pPr/>
            <a:r>
              <a:t>      FROM salaries s</a:t>
            </a:r>
          </a:p>
          <a:p>
            <a:pPr/>
            <a:r>
              <a:t>      WHERE s.emp_no = p_emp_no;</a:t>
            </a:r>
          </a:p>
          <a:p>
            <a:pPr/>
            <a:r>
              <a:t>   RETURN v_avg_salary;</a:t>
            </a:r>
          </a:p>
          <a:p>
            <a:pPr/>
            <a:r>
              <a:t>END</a:t>
            </a:r>
          </a:p>
        </p:txBody>
      </p:sp>
      <p:sp>
        <p:nvSpPr>
          <p:cNvPr id="308" name="Rounded Rectangle"/>
          <p:cNvSpPr/>
          <p:nvPr/>
        </p:nvSpPr>
        <p:spPr>
          <a:xfrm>
            <a:off x="1992312" y="5211365"/>
            <a:ext cx="8672910" cy="742951"/>
          </a:xfrm>
          <a:prstGeom prst="roundRect">
            <a:avLst>
              <a:gd name="adj" fmla="val 25641"/>
            </a:avLst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09" name="The variable has type Decimal(10,2) to represent currency values"/>
          <p:cNvSpPr/>
          <p:nvPr/>
        </p:nvSpPr>
        <p:spPr>
          <a:xfrm>
            <a:off x="2955280" y="2320131"/>
            <a:ext cx="8459391" cy="2859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380" y="0"/>
                </a:moveTo>
                <a:cubicBezTo>
                  <a:pt x="8290" y="0"/>
                  <a:pt x="8217" y="215"/>
                  <a:pt x="8217" y="480"/>
                </a:cubicBezTo>
                <a:lnTo>
                  <a:pt x="8217" y="8262"/>
                </a:lnTo>
                <a:lnTo>
                  <a:pt x="0" y="21600"/>
                </a:lnTo>
                <a:lnTo>
                  <a:pt x="8817" y="9593"/>
                </a:lnTo>
                <a:lnTo>
                  <a:pt x="21438" y="9593"/>
                </a:lnTo>
                <a:cubicBezTo>
                  <a:pt x="21527" y="9593"/>
                  <a:pt x="21600" y="9379"/>
                  <a:pt x="21600" y="9114"/>
                </a:cubicBezTo>
                <a:lnTo>
                  <a:pt x="21600" y="480"/>
                </a:lnTo>
                <a:cubicBezTo>
                  <a:pt x="21600" y="215"/>
                  <a:pt x="21527" y="0"/>
                  <a:pt x="21438" y="0"/>
                </a:cubicBezTo>
                <a:lnTo>
                  <a:pt x="838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The variable has type Decimal(10,2) to represent currency values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MySQL Fun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MySQL Functions</a:t>
            </a:r>
          </a:p>
        </p:txBody>
      </p:sp>
      <p:sp>
        <p:nvSpPr>
          <p:cNvPr id="312" name="Exampl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313" name="CREATE FUNCTION f_avg (p_emp_no INTEGER)…"/>
          <p:cNvSpPr txBox="1"/>
          <p:nvPr/>
        </p:nvSpPr>
        <p:spPr>
          <a:xfrm>
            <a:off x="1522250" y="3619500"/>
            <a:ext cx="9488427" cy="485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CREATE FUNCTION f_avg (p_emp_no INTEGER) </a:t>
            </a:r>
          </a:p>
          <a:p>
            <a:pPr/>
            <a:r>
              <a:t>RETURNS decimal(10,2)</a:t>
            </a:r>
          </a:p>
          <a:p>
            <a:pPr/>
            <a:r>
              <a:t>READS SQL DATA</a:t>
            </a:r>
          </a:p>
          <a:p>
            <a:pPr/>
            <a:r>
              <a:t>BEGIN</a:t>
            </a:r>
          </a:p>
          <a:p>
            <a:pPr/>
            <a:r>
              <a:t>   DECLARE v_avg_salary DECIMAL(10,2);</a:t>
            </a:r>
          </a:p>
          <a:p>
            <a:pPr/>
            <a:r>
              <a:t>   SELECT AVG(salary)</a:t>
            </a:r>
          </a:p>
          <a:p>
            <a:pPr/>
            <a:r>
              <a:t>      INTO v_avg_salary </a:t>
            </a:r>
          </a:p>
          <a:p>
            <a:pPr/>
            <a:r>
              <a:t>      FROM salaries s</a:t>
            </a:r>
          </a:p>
          <a:p>
            <a:pPr/>
            <a:r>
              <a:t>      WHERE s.emp_no = p_emp_no;</a:t>
            </a:r>
          </a:p>
          <a:p>
            <a:pPr/>
            <a:r>
              <a:t>   RETURN v_avg_salary;</a:t>
            </a:r>
          </a:p>
          <a:p>
            <a:pPr/>
            <a:r>
              <a:t>END</a:t>
            </a:r>
          </a:p>
        </p:txBody>
      </p:sp>
      <p:sp>
        <p:nvSpPr>
          <p:cNvPr id="314" name="Rounded Rectangle"/>
          <p:cNvSpPr/>
          <p:nvPr/>
        </p:nvSpPr>
        <p:spPr>
          <a:xfrm>
            <a:off x="1827212" y="5765800"/>
            <a:ext cx="8672910" cy="1911003"/>
          </a:xfrm>
          <a:prstGeom prst="roundRect">
            <a:avLst>
              <a:gd name="adj" fmla="val 9969"/>
            </a:avLst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5" name="The SELECT … INTO … clause updates the value of v_avg_salary"/>
          <p:cNvSpPr/>
          <p:nvPr/>
        </p:nvSpPr>
        <p:spPr>
          <a:xfrm>
            <a:off x="2955280" y="2320131"/>
            <a:ext cx="8459391" cy="2859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380" y="0"/>
                </a:moveTo>
                <a:cubicBezTo>
                  <a:pt x="8290" y="0"/>
                  <a:pt x="8217" y="215"/>
                  <a:pt x="8217" y="480"/>
                </a:cubicBezTo>
                <a:lnTo>
                  <a:pt x="8217" y="8262"/>
                </a:lnTo>
                <a:lnTo>
                  <a:pt x="0" y="21600"/>
                </a:lnTo>
                <a:lnTo>
                  <a:pt x="8817" y="9593"/>
                </a:lnTo>
                <a:lnTo>
                  <a:pt x="21438" y="9593"/>
                </a:lnTo>
                <a:cubicBezTo>
                  <a:pt x="21527" y="9593"/>
                  <a:pt x="21600" y="9379"/>
                  <a:pt x="21600" y="9114"/>
                </a:cubicBezTo>
                <a:lnTo>
                  <a:pt x="21600" y="480"/>
                </a:lnTo>
                <a:cubicBezTo>
                  <a:pt x="21600" y="215"/>
                  <a:pt x="21527" y="0"/>
                  <a:pt x="21438" y="0"/>
                </a:cubicBezTo>
                <a:lnTo>
                  <a:pt x="838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The SELECT … INTO … clause updates the value of v_avg_salary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MySQL Fun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MySQL Functions</a:t>
            </a:r>
          </a:p>
        </p:txBody>
      </p:sp>
      <p:sp>
        <p:nvSpPr>
          <p:cNvPr id="318" name="Example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</p:txBody>
      </p:sp>
      <p:sp>
        <p:nvSpPr>
          <p:cNvPr id="319" name="CREATE FUNCTION f_avg (p_emp_no INTEGER)…"/>
          <p:cNvSpPr txBox="1"/>
          <p:nvPr/>
        </p:nvSpPr>
        <p:spPr>
          <a:xfrm>
            <a:off x="1522250" y="3619500"/>
            <a:ext cx="9488427" cy="485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CREATE FUNCTION f_avg (p_emp_no INTEGER) </a:t>
            </a:r>
          </a:p>
          <a:p>
            <a:pPr/>
            <a:r>
              <a:t>RETURNS decimal(10,2)</a:t>
            </a:r>
          </a:p>
          <a:p>
            <a:pPr/>
            <a:r>
              <a:t>READS SQL DATA</a:t>
            </a:r>
          </a:p>
          <a:p>
            <a:pPr/>
            <a:r>
              <a:t>BEGIN</a:t>
            </a:r>
          </a:p>
          <a:p>
            <a:pPr/>
            <a:r>
              <a:t>   DECLARE v_avg_salary DECIMAL(10,2);</a:t>
            </a:r>
          </a:p>
          <a:p>
            <a:pPr/>
            <a:r>
              <a:t>   SELECT AVG(salary)</a:t>
            </a:r>
          </a:p>
          <a:p>
            <a:pPr/>
            <a:r>
              <a:t>      INTO v_avg_salary </a:t>
            </a:r>
          </a:p>
          <a:p>
            <a:pPr/>
            <a:r>
              <a:t>      FROM salaries s</a:t>
            </a:r>
          </a:p>
          <a:p>
            <a:pPr/>
            <a:r>
              <a:t>      WHERE s.emp_no = p_emp_no;</a:t>
            </a:r>
          </a:p>
          <a:p>
            <a:pPr/>
            <a:r>
              <a:t>   RETURN v_avg_salary;</a:t>
            </a:r>
          </a:p>
          <a:p>
            <a:pPr/>
            <a:r>
              <a:t>END</a:t>
            </a:r>
          </a:p>
        </p:txBody>
      </p:sp>
      <p:sp>
        <p:nvSpPr>
          <p:cNvPr id="320" name="Rounded Rectangle"/>
          <p:cNvSpPr/>
          <p:nvPr/>
        </p:nvSpPr>
        <p:spPr>
          <a:xfrm>
            <a:off x="1408112" y="7357665"/>
            <a:ext cx="8672910" cy="742951"/>
          </a:xfrm>
          <a:prstGeom prst="roundRect">
            <a:avLst>
              <a:gd name="adj" fmla="val 25641"/>
            </a:avLst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21" name="A function has to return a value"/>
          <p:cNvSpPr/>
          <p:nvPr/>
        </p:nvSpPr>
        <p:spPr>
          <a:xfrm>
            <a:off x="4130030" y="2320131"/>
            <a:ext cx="7284641" cy="5014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248" y="0"/>
                </a:moveTo>
                <a:cubicBezTo>
                  <a:pt x="6144" y="0"/>
                  <a:pt x="6059" y="122"/>
                  <a:pt x="6059" y="274"/>
                </a:cubicBezTo>
                <a:lnTo>
                  <a:pt x="6059" y="4517"/>
                </a:lnTo>
                <a:lnTo>
                  <a:pt x="0" y="21600"/>
                </a:lnTo>
                <a:lnTo>
                  <a:pt x="6579" y="5471"/>
                </a:lnTo>
                <a:lnTo>
                  <a:pt x="21412" y="5471"/>
                </a:lnTo>
                <a:cubicBezTo>
                  <a:pt x="21516" y="5471"/>
                  <a:pt x="21600" y="5348"/>
                  <a:pt x="21600" y="5197"/>
                </a:cubicBezTo>
                <a:lnTo>
                  <a:pt x="21600" y="274"/>
                </a:lnTo>
                <a:cubicBezTo>
                  <a:pt x="21600" y="122"/>
                  <a:pt x="21516" y="0"/>
                  <a:pt x="21412" y="0"/>
                </a:cubicBezTo>
                <a:lnTo>
                  <a:pt x="6248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A function has to return a value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MySQL Fun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MySQL Functions</a:t>
            </a:r>
          </a:p>
        </p:txBody>
      </p:sp>
      <p:sp>
        <p:nvSpPr>
          <p:cNvPr id="324" name="Functions and procedures can have more than one select valu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Functions and procedures can have more than one select value</a:t>
            </a:r>
          </a:p>
          <a:p>
            <a:pPr lvl="1"/>
            <a:r>
              <a:t>Find the last salary of an employee given by first and last name</a:t>
            </a:r>
          </a:p>
          <a:p>
            <a:pPr lvl="2"/>
            <a:r>
              <a:t>Query 1: Find the last from_date in salaries for the employee</a:t>
            </a:r>
          </a:p>
          <a:p>
            <a:pPr lvl="3"/>
            <a:r>
              <a:t>We store it in a variable</a:t>
            </a:r>
          </a:p>
          <a:p>
            <a:pPr lvl="2"/>
            <a:r>
              <a:t>Query 2: Return the corresponding salary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REATE FUNCTION f_latest_salary(p_first_name VARCHAR(12), p_last_name VARCHAR(16))…"/>
          <p:cNvSpPr txBox="1"/>
          <p:nvPr/>
        </p:nvSpPr>
        <p:spPr>
          <a:xfrm>
            <a:off x="336475" y="1028700"/>
            <a:ext cx="12613135" cy="769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CREATE FUNCTION f_latest_salary(p_first_name VARCHAR(12), p_last_name VARCHAR(16))</a:t>
            </a:r>
          </a:p>
          <a:p>
            <a:pPr>
              <a:defRPr sz="2000"/>
            </a:pPr>
            <a:r>
              <a:t>    RETURNS decimal(10,2)</a:t>
            </a:r>
          </a:p>
          <a:p>
            <a:pPr>
              <a:defRPr sz="2000"/>
            </a:pPr>
            <a:r>
              <a:t>    READS SQL DATA</a:t>
            </a:r>
          </a:p>
          <a:p>
            <a:pPr>
              <a:defRPr sz="2000"/>
            </a:pPr>
            <a:r>
              <a:t>BEGIN</a:t>
            </a:r>
          </a:p>
          <a:p>
            <a:pPr>
              <a:defRPr sz="2000"/>
            </a:pPr>
            <a:r>
              <a:t>	DECLARE v_max_from_date  date;</a:t>
            </a:r>
          </a:p>
          <a:p>
            <a:pPr>
              <a:defRPr sz="2000"/>
            </a:pPr>
            <a:r>
              <a:t>    DECLARE v_last_salary DECIMAL(10,2);</a:t>
            </a:r>
          </a:p>
          <a:p>
            <a:pPr>
              <a:defRPr sz="2000"/>
            </a:pPr>
            <a:r>
              <a:t>    </a:t>
            </a:r>
          </a:p>
          <a:p>
            <a:pPr>
              <a:defRPr sz="2000"/>
            </a:pPr>
            <a:r>
              <a:t>    SELECT</a:t>
            </a:r>
          </a:p>
          <a:p>
            <a:pPr>
              <a:defRPr sz="2000"/>
            </a:pPr>
            <a:r>
              <a:t>		MAX(from_date)</a:t>
            </a:r>
          </a:p>
          <a:p>
            <a:pPr>
              <a:defRPr sz="2000"/>
            </a:pPr>
            <a:r>
              <a:t>	INTO v_max_from_date</a:t>
            </a:r>
          </a:p>
          <a:p>
            <a:pPr>
              <a:defRPr sz="2000"/>
            </a:pPr>
            <a:r>
              <a:t>    FROM employees e</a:t>
            </a:r>
          </a:p>
          <a:p>
            <a:pPr>
              <a:defRPr sz="2000"/>
            </a:pPr>
            <a:r>
              <a:t>    JOIN salaries s ON e.emp_no = s.emp_no</a:t>
            </a:r>
          </a:p>
          <a:p>
            <a:pPr>
              <a:defRPr sz="2000"/>
            </a:pPr>
            <a:r>
              <a:t>    WHERE e.first_name = p_first_name </a:t>
            </a:r>
          </a:p>
          <a:p>
            <a:pPr>
              <a:defRPr sz="2000"/>
            </a:pPr>
            <a:r>
              <a:t>        AND e.last_name = p_last_name;</a:t>
            </a:r>
          </a:p>
          <a:p>
            <a:pPr>
              <a:defRPr sz="2000"/>
            </a:pPr>
            <a:r>
              <a:t>	</a:t>
            </a:r>
          </a:p>
          <a:p>
            <a:pPr>
              <a:defRPr sz="2000"/>
            </a:pPr>
            <a:r>
              <a:t>    SELECT</a:t>
            </a:r>
          </a:p>
          <a:p>
            <a:pPr>
              <a:defRPr sz="2000"/>
            </a:pPr>
            <a:r>
              <a:t>		s.salary</a:t>
            </a:r>
          </a:p>
          <a:p>
            <a:pPr>
              <a:defRPr sz="2000"/>
            </a:pPr>
            <a:r>
              <a:t>	INTO v_last_salary</a:t>
            </a:r>
          </a:p>
          <a:p>
            <a:pPr>
              <a:defRPr sz="2000"/>
            </a:pPr>
            <a:r>
              <a:t>    FROM employees e</a:t>
            </a:r>
          </a:p>
          <a:p>
            <a:pPr>
              <a:defRPr sz="2000"/>
            </a:pPr>
            <a:r>
              <a:t>    JOIN salaries s ON e.emp_no = s.emp_no</a:t>
            </a:r>
          </a:p>
          <a:p>
            <a:pPr>
              <a:defRPr sz="2000"/>
            </a:pPr>
            <a:r>
              <a:t>    WHERE e.first_name = p_first_name </a:t>
            </a:r>
          </a:p>
          <a:p>
            <a:pPr>
              <a:defRPr sz="2000"/>
            </a:pPr>
            <a:r>
              <a:t>        AND e.last_name = p_last_name</a:t>
            </a:r>
          </a:p>
          <a:p>
            <a:pPr>
              <a:defRPr sz="2000"/>
            </a:pPr>
            <a:r>
              <a:t>        AND s.from_date = v_max_from_date;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RETURN v_last_salary;</a:t>
            </a:r>
          </a:p>
          <a:p>
            <a:pPr>
              <a:defRPr sz="2000"/>
            </a:pPr>
            <a:r>
              <a:t>END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MySQL Stored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MySQL Stored Procedures</a:t>
            </a:r>
          </a:p>
        </p:txBody>
      </p:sp>
      <p:sp>
        <p:nvSpPr>
          <p:cNvPr id="134" name="We can generate stored procedure using SQL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generate stored procedure using SQL</a:t>
            </a:r>
          </a:p>
        </p:txBody>
      </p:sp>
      <p:sp>
        <p:nvSpPr>
          <p:cNvPr id="135" name="use employees;…"/>
          <p:cNvSpPr txBox="1"/>
          <p:nvPr/>
        </p:nvSpPr>
        <p:spPr>
          <a:xfrm>
            <a:off x="2329780" y="3594100"/>
            <a:ext cx="8345240" cy="528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use employees;</a:t>
            </a:r>
          </a:p>
          <a:p>
            <a:pPr/>
          </a:p>
          <a:p>
            <a:pPr/>
            <a:r>
              <a:t>DELIMITER $$</a:t>
            </a:r>
          </a:p>
          <a:p>
            <a:pPr/>
          </a:p>
          <a:p>
            <a:pPr/>
            <a:r>
              <a:t>CREATE PROCEDURE myproc()</a:t>
            </a:r>
          </a:p>
          <a:p>
            <a:pPr/>
            <a:r>
              <a:t>	BEGIN</a:t>
            </a:r>
          </a:p>
          <a:p>
            <a:pPr/>
            <a:r>
              <a:t>		SELECT *</a:t>
            </a:r>
          </a:p>
          <a:p>
            <a:pPr/>
            <a:r>
              <a:t>        FROM employees</a:t>
            </a:r>
          </a:p>
          <a:p>
            <a:pPr/>
            <a:r>
              <a:t>        WHERE first_name LIKE 'th%';</a:t>
            </a:r>
          </a:p>
          <a:p>
            <a:pPr/>
            <a:r>
              <a:t>	END</a:t>
            </a:r>
          </a:p>
          <a:p>
            <a:pPr/>
            <a:r>
              <a:t>    </a:t>
            </a:r>
          </a:p>
          <a:p>
            <a:pPr/>
            <a:r>
              <a:t>DELIMITER ;</a:t>
            </a:r>
          </a:p>
        </p:txBody>
      </p:sp>
      <p:sp>
        <p:nvSpPr>
          <p:cNvPr id="136" name="Keywords are CREATE PROCEDURE"/>
          <p:cNvSpPr/>
          <p:nvPr/>
        </p:nvSpPr>
        <p:spPr>
          <a:xfrm>
            <a:off x="6221669" y="3725592"/>
            <a:ext cx="6366272" cy="1744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44" y="0"/>
                </a:moveTo>
                <a:cubicBezTo>
                  <a:pt x="10325" y="0"/>
                  <a:pt x="10228" y="352"/>
                  <a:pt x="10228" y="786"/>
                </a:cubicBezTo>
                <a:lnTo>
                  <a:pt x="10228" y="13471"/>
                </a:lnTo>
                <a:lnTo>
                  <a:pt x="0" y="21600"/>
                </a:lnTo>
                <a:lnTo>
                  <a:pt x="12169" y="15727"/>
                </a:lnTo>
                <a:lnTo>
                  <a:pt x="21385" y="15727"/>
                </a:lnTo>
                <a:cubicBezTo>
                  <a:pt x="21504" y="15727"/>
                  <a:pt x="21600" y="15375"/>
                  <a:pt x="21600" y="14941"/>
                </a:cubicBezTo>
                <a:lnTo>
                  <a:pt x="21600" y="786"/>
                </a:lnTo>
                <a:cubicBezTo>
                  <a:pt x="21600" y="352"/>
                  <a:pt x="21504" y="0"/>
                  <a:pt x="21385" y="0"/>
                </a:cubicBezTo>
                <a:lnTo>
                  <a:pt x="10444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Keywords are CREATE PROCEDURE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REATE FUNCTION f_latest_salary(p_first_name VARCHAR(12), p_last_name VARCHAR(16))…"/>
          <p:cNvSpPr txBox="1"/>
          <p:nvPr/>
        </p:nvSpPr>
        <p:spPr>
          <a:xfrm>
            <a:off x="336475" y="1028700"/>
            <a:ext cx="12613135" cy="769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CREATE FUNCTION f_latest_salary(p_first_name VARCHAR(12), p_last_name VARCHAR(16))</a:t>
            </a:r>
          </a:p>
          <a:p>
            <a:pPr>
              <a:defRPr sz="2000"/>
            </a:pPr>
            <a:r>
              <a:t>    RETURNS decimal(10,2)</a:t>
            </a:r>
          </a:p>
          <a:p>
            <a:pPr>
              <a:defRPr sz="2000"/>
            </a:pPr>
            <a:r>
              <a:t>    READS SQL DATA</a:t>
            </a:r>
          </a:p>
          <a:p>
            <a:pPr>
              <a:defRPr sz="2000"/>
            </a:pPr>
            <a:r>
              <a:t>BEGIN</a:t>
            </a:r>
          </a:p>
          <a:p>
            <a:pPr>
              <a:defRPr sz="2000"/>
            </a:pPr>
            <a:r>
              <a:t>	DECLARE v_max_from_date  date;</a:t>
            </a:r>
          </a:p>
          <a:p>
            <a:pPr>
              <a:defRPr sz="2000"/>
            </a:pPr>
            <a:r>
              <a:t>    DECLARE v_last_salary DECIMAL(10,2);</a:t>
            </a:r>
          </a:p>
          <a:p>
            <a:pPr>
              <a:defRPr sz="2000"/>
            </a:pPr>
            <a:r>
              <a:t>    </a:t>
            </a:r>
          </a:p>
          <a:p>
            <a:pPr>
              <a:defRPr sz="2000"/>
            </a:pPr>
            <a:r>
              <a:t>    SELECT</a:t>
            </a:r>
          </a:p>
          <a:p>
            <a:pPr>
              <a:defRPr sz="2000"/>
            </a:pPr>
            <a:r>
              <a:t>		MAX(from_date)</a:t>
            </a:r>
          </a:p>
          <a:p>
            <a:pPr>
              <a:defRPr sz="2000"/>
            </a:pPr>
            <a:r>
              <a:t>	INTO v_max_from_date</a:t>
            </a:r>
          </a:p>
          <a:p>
            <a:pPr>
              <a:defRPr sz="2000"/>
            </a:pPr>
            <a:r>
              <a:t>    FROM employees e</a:t>
            </a:r>
          </a:p>
          <a:p>
            <a:pPr>
              <a:defRPr sz="2000"/>
            </a:pPr>
            <a:r>
              <a:t>    JOIN salaries s ON e.emp_no = s.emp_no</a:t>
            </a:r>
          </a:p>
          <a:p>
            <a:pPr>
              <a:defRPr sz="2000"/>
            </a:pPr>
            <a:r>
              <a:t>    WHERE e.first_name = p_first_name </a:t>
            </a:r>
          </a:p>
          <a:p>
            <a:pPr>
              <a:defRPr sz="2000"/>
            </a:pPr>
            <a:r>
              <a:t>        AND e.last_name = p_last_name;</a:t>
            </a:r>
          </a:p>
          <a:p>
            <a:pPr>
              <a:defRPr sz="2000"/>
            </a:pPr>
            <a:r>
              <a:t>	</a:t>
            </a:r>
          </a:p>
          <a:p>
            <a:pPr>
              <a:defRPr sz="2000"/>
            </a:pPr>
            <a:r>
              <a:t>    SELECT</a:t>
            </a:r>
          </a:p>
          <a:p>
            <a:pPr>
              <a:defRPr sz="2000"/>
            </a:pPr>
            <a:r>
              <a:t>		s.salary</a:t>
            </a:r>
          </a:p>
          <a:p>
            <a:pPr>
              <a:defRPr sz="2000"/>
            </a:pPr>
            <a:r>
              <a:t>	INTO v_last_salary</a:t>
            </a:r>
          </a:p>
          <a:p>
            <a:pPr>
              <a:defRPr sz="2000"/>
            </a:pPr>
            <a:r>
              <a:t>    FROM employees e</a:t>
            </a:r>
          </a:p>
          <a:p>
            <a:pPr>
              <a:defRPr sz="2000"/>
            </a:pPr>
            <a:r>
              <a:t>    JOIN salaries s ON e.emp_no = s.emp_no</a:t>
            </a:r>
          </a:p>
          <a:p>
            <a:pPr>
              <a:defRPr sz="2000"/>
            </a:pPr>
            <a:r>
              <a:t>    WHERE e.first_name = p_first_name </a:t>
            </a:r>
          </a:p>
          <a:p>
            <a:pPr>
              <a:defRPr sz="2000"/>
            </a:pPr>
            <a:r>
              <a:t>        AND e.last_name = p_last_name</a:t>
            </a:r>
          </a:p>
          <a:p>
            <a:pPr>
              <a:defRPr sz="2000"/>
            </a:pPr>
            <a:r>
              <a:t>        AND s.from_date = v_max_from_date;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RETURN v_last_salary;</a:t>
            </a:r>
          </a:p>
          <a:p>
            <a:pPr>
              <a:defRPr sz="2000"/>
            </a:pPr>
            <a:r>
              <a:t>END</a:t>
            </a:r>
          </a:p>
        </p:txBody>
      </p:sp>
      <p:sp>
        <p:nvSpPr>
          <p:cNvPr id="329" name="Declare a variable of type date to contain the last contract to-date"/>
          <p:cNvSpPr/>
          <p:nvPr/>
        </p:nvSpPr>
        <p:spPr>
          <a:xfrm>
            <a:off x="6223396" y="2389782"/>
            <a:ext cx="6359923" cy="19601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68" y="0"/>
                </a:moveTo>
                <a:cubicBezTo>
                  <a:pt x="10832" y="0"/>
                  <a:pt x="10801" y="38"/>
                  <a:pt x="10771" y="87"/>
                </a:cubicBezTo>
                <a:lnTo>
                  <a:pt x="0" y="783"/>
                </a:lnTo>
                <a:lnTo>
                  <a:pt x="10652" y="1474"/>
                </a:lnTo>
                <a:lnTo>
                  <a:pt x="10652" y="20900"/>
                </a:lnTo>
                <a:cubicBezTo>
                  <a:pt x="10652" y="21287"/>
                  <a:pt x="10749" y="21600"/>
                  <a:pt x="10868" y="21600"/>
                </a:cubicBezTo>
                <a:lnTo>
                  <a:pt x="21384" y="21600"/>
                </a:lnTo>
                <a:cubicBezTo>
                  <a:pt x="21503" y="21600"/>
                  <a:pt x="21600" y="21287"/>
                  <a:pt x="21600" y="20900"/>
                </a:cubicBezTo>
                <a:lnTo>
                  <a:pt x="21600" y="700"/>
                </a:lnTo>
                <a:cubicBezTo>
                  <a:pt x="21600" y="313"/>
                  <a:pt x="21503" y="0"/>
                  <a:pt x="21384" y="0"/>
                </a:cubicBezTo>
                <a:lnTo>
                  <a:pt x="10868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Declare a variable of type date to contain the last contract to-date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REATE FUNCTION f_latest_salary(p_first_name VARCHAR(12), p_last_name VARCHAR(16))…"/>
          <p:cNvSpPr txBox="1"/>
          <p:nvPr/>
        </p:nvSpPr>
        <p:spPr>
          <a:xfrm>
            <a:off x="336475" y="1174750"/>
            <a:ext cx="12613135" cy="740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CREATE FUNCTION f_latest_salary(p_first_name VARCHAR(12), p_last_name VARCHAR(16))</a:t>
            </a:r>
          </a:p>
          <a:p>
            <a:pPr>
              <a:defRPr sz="2000"/>
            </a:pPr>
            <a:r>
              <a:t>    RETURNS decimal(10,2)</a:t>
            </a:r>
          </a:p>
          <a:p>
            <a:pPr>
              <a:defRPr sz="2000"/>
            </a:pPr>
            <a:r>
              <a:t>    READS SQL DATA</a:t>
            </a:r>
          </a:p>
          <a:p>
            <a:pPr>
              <a:defRPr sz="2000"/>
            </a:pPr>
            <a:r>
              <a:t>BEGIN</a:t>
            </a:r>
          </a:p>
          <a:p>
            <a:pPr>
              <a:defRPr sz="2000"/>
            </a:pPr>
            <a:r>
              <a:t>	DECLARE v_max_from_date  date;</a:t>
            </a:r>
          </a:p>
          <a:p>
            <a:pPr>
              <a:defRPr sz="2000"/>
            </a:pPr>
            <a:r>
              <a:t>    DECLARE v_last_salary DECIMAL(10,2);</a:t>
            </a:r>
          </a:p>
          <a:p>
            <a:pPr>
              <a:defRPr sz="2000"/>
            </a:pPr>
            <a:r>
              <a:t>    </a:t>
            </a:r>
          </a:p>
          <a:p>
            <a:pPr>
              <a:defRPr sz="2000"/>
            </a:pPr>
            <a:r>
              <a:t>    SELECT MAX(from_date)</a:t>
            </a:r>
          </a:p>
          <a:p>
            <a:pPr>
              <a:defRPr sz="2000"/>
            </a:pPr>
            <a:r>
              <a:t>	INTO v_max_from_date</a:t>
            </a:r>
          </a:p>
          <a:p>
            <a:pPr>
              <a:defRPr sz="2000"/>
            </a:pPr>
            <a:r>
              <a:t>    FROM employees e</a:t>
            </a:r>
          </a:p>
          <a:p>
            <a:pPr>
              <a:defRPr sz="2000"/>
            </a:pPr>
            <a:r>
              <a:t>    JOIN salaries s ON e.emp_no = s.emp_no</a:t>
            </a:r>
          </a:p>
          <a:p>
            <a:pPr>
              <a:defRPr sz="2000"/>
            </a:pPr>
            <a:r>
              <a:t>    WHERE e.first_name = p_first_name </a:t>
            </a:r>
          </a:p>
          <a:p>
            <a:pPr>
              <a:defRPr sz="2000"/>
            </a:pPr>
            <a:r>
              <a:t>        AND e.last_name = p_last_name;</a:t>
            </a:r>
          </a:p>
          <a:p>
            <a:pPr>
              <a:defRPr sz="2000"/>
            </a:pPr>
            <a:r>
              <a:t>	</a:t>
            </a:r>
          </a:p>
          <a:p>
            <a:pPr>
              <a:defRPr sz="2000"/>
            </a:pPr>
            <a:r>
              <a:t>    SELECT</a:t>
            </a:r>
          </a:p>
          <a:p>
            <a:pPr>
              <a:defRPr sz="2000"/>
            </a:pPr>
            <a:r>
              <a:t>		s.salary</a:t>
            </a:r>
          </a:p>
          <a:p>
            <a:pPr>
              <a:defRPr sz="2000"/>
            </a:pPr>
            <a:r>
              <a:t>	INTO v_last_salary</a:t>
            </a:r>
          </a:p>
          <a:p>
            <a:pPr>
              <a:defRPr sz="2000"/>
            </a:pPr>
            <a:r>
              <a:t>    FROM employees e</a:t>
            </a:r>
          </a:p>
          <a:p>
            <a:pPr>
              <a:defRPr sz="2000"/>
            </a:pPr>
            <a:r>
              <a:t>    JOIN salaries s ON e.emp_no = s.emp_no</a:t>
            </a:r>
          </a:p>
          <a:p>
            <a:pPr>
              <a:defRPr sz="2000"/>
            </a:pPr>
            <a:r>
              <a:t>    WHERE e.first_name = p_first_name </a:t>
            </a:r>
          </a:p>
          <a:p>
            <a:pPr>
              <a:defRPr sz="2000"/>
            </a:pPr>
            <a:r>
              <a:t>        AND e.last_name = p_last_name</a:t>
            </a:r>
          </a:p>
          <a:p>
            <a:pPr>
              <a:defRPr sz="2000"/>
            </a:pPr>
            <a:r>
              <a:t>        AND s.from_date = v_max_from_date;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RETURN v_last_salary;</a:t>
            </a:r>
          </a:p>
          <a:p>
            <a:pPr>
              <a:defRPr sz="2000"/>
            </a:pPr>
            <a:r>
              <a:t>END</a:t>
            </a:r>
          </a:p>
        </p:txBody>
      </p:sp>
      <p:sp>
        <p:nvSpPr>
          <p:cNvPr id="332" name="Declare a variable of type Decimal for the salary"/>
          <p:cNvSpPr/>
          <p:nvPr/>
        </p:nvSpPr>
        <p:spPr>
          <a:xfrm>
            <a:off x="6592093" y="2389782"/>
            <a:ext cx="5991226" cy="19601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208" y="0"/>
                </a:moveTo>
                <a:cubicBezTo>
                  <a:pt x="10081" y="0"/>
                  <a:pt x="9979" y="313"/>
                  <a:pt x="9979" y="700"/>
                </a:cubicBezTo>
                <a:lnTo>
                  <a:pt x="9979" y="1469"/>
                </a:lnTo>
                <a:lnTo>
                  <a:pt x="0" y="2869"/>
                </a:lnTo>
                <a:lnTo>
                  <a:pt x="9979" y="4268"/>
                </a:lnTo>
                <a:lnTo>
                  <a:pt x="9979" y="20900"/>
                </a:lnTo>
                <a:cubicBezTo>
                  <a:pt x="9979" y="21287"/>
                  <a:pt x="10081" y="21600"/>
                  <a:pt x="10208" y="21600"/>
                </a:cubicBezTo>
                <a:lnTo>
                  <a:pt x="21371" y="21600"/>
                </a:lnTo>
                <a:cubicBezTo>
                  <a:pt x="21498" y="21600"/>
                  <a:pt x="21600" y="21287"/>
                  <a:pt x="21600" y="20900"/>
                </a:cubicBezTo>
                <a:lnTo>
                  <a:pt x="21600" y="700"/>
                </a:lnTo>
                <a:cubicBezTo>
                  <a:pt x="21600" y="313"/>
                  <a:pt x="21498" y="0"/>
                  <a:pt x="21371" y="0"/>
                </a:cubicBezTo>
                <a:lnTo>
                  <a:pt x="10208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Declare a variable of type Decimal for the salary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REATE FUNCTION f_latest_salary(p_first_name VARCHAR(12), p_last_name VARCHAR(16))…"/>
          <p:cNvSpPr txBox="1"/>
          <p:nvPr/>
        </p:nvSpPr>
        <p:spPr>
          <a:xfrm>
            <a:off x="336475" y="1174750"/>
            <a:ext cx="12613135" cy="740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CREATE FUNCTION f_latest_salary(p_first_name VARCHAR(12), p_last_name VARCHAR(16))</a:t>
            </a:r>
          </a:p>
          <a:p>
            <a:pPr>
              <a:defRPr sz="2000"/>
            </a:pPr>
            <a:r>
              <a:t>    RETURNS decimal(10,2)</a:t>
            </a:r>
          </a:p>
          <a:p>
            <a:pPr>
              <a:defRPr sz="2000"/>
            </a:pPr>
            <a:r>
              <a:t>    READS SQL DATA</a:t>
            </a:r>
          </a:p>
          <a:p>
            <a:pPr>
              <a:defRPr sz="2000"/>
            </a:pPr>
            <a:r>
              <a:t>BEGIN</a:t>
            </a:r>
          </a:p>
          <a:p>
            <a:pPr>
              <a:defRPr sz="2000"/>
            </a:pPr>
            <a:r>
              <a:t>	DECLARE v_max_from_date  date;</a:t>
            </a:r>
          </a:p>
          <a:p>
            <a:pPr>
              <a:defRPr sz="2000"/>
            </a:pPr>
            <a:r>
              <a:t>    DECLARE v_last_salary DECIMAL(10,2);</a:t>
            </a:r>
          </a:p>
          <a:p>
            <a:pPr>
              <a:defRPr sz="2000"/>
            </a:pPr>
            <a:r>
              <a:t>    </a:t>
            </a:r>
          </a:p>
          <a:p>
            <a:pPr>
              <a:defRPr sz="2000"/>
            </a:pPr>
            <a:r>
              <a:t>    SELECT MAX(from_date)</a:t>
            </a:r>
          </a:p>
          <a:p>
            <a:pPr>
              <a:defRPr sz="2000"/>
            </a:pPr>
            <a:r>
              <a:t>	INTO v_max_from_date</a:t>
            </a:r>
          </a:p>
          <a:p>
            <a:pPr>
              <a:defRPr sz="2000"/>
            </a:pPr>
            <a:r>
              <a:t>    FROM employees e</a:t>
            </a:r>
          </a:p>
          <a:p>
            <a:pPr>
              <a:defRPr sz="2000"/>
            </a:pPr>
            <a:r>
              <a:t>    JOIN salaries s ON e.emp_no = s.emp_no</a:t>
            </a:r>
          </a:p>
          <a:p>
            <a:pPr>
              <a:defRPr sz="2000"/>
            </a:pPr>
            <a:r>
              <a:t>    WHERE e.first_name = p_first_name </a:t>
            </a:r>
          </a:p>
          <a:p>
            <a:pPr>
              <a:defRPr sz="2000"/>
            </a:pPr>
            <a:r>
              <a:t>        AND e.last_name = p_last_name;</a:t>
            </a:r>
          </a:p>
          <a:p>
            <a:pPr>
              <a:defRPr sz="2000"/>
            </a:pPr>
            <a:r>
              <a:t>	</a:t>
            </a:r>
          </a:p>
          <a:p>
            <a:pPr>
              <a:defRPr sz="2000"/>
            </a:pPr>
            <a:r>
              <a:t>    SELECT</a:t>
            </a:r>
          </a:p>
          <a:p>
            <a:pPr>
              <a:defRPr sz="2000"/>
            </a:pPr>
            <a:r>
              <a:t>		s.salary</a:t>
            </a:r>
          </a:p>
          <a:p>
            <a:pPr>
              <a:defRPr sz="2000"/>
            </a:pPr>
            <a:r>
              <a:t>	INTO v_last_salary</a:t>
            </a:r>
          </a:p>
          <a:p>
            <a:pPr>
              <a:defRPr sz="2000"/>
            </a:pPr>
            <a:r>
              <a:t>    FROM employees e</a:t>
            </a:r>
          </a:p>
          <a:p>
            <a:pPr>
              <a:defRPr sz="2000"/>
            </a:pPr>
            <a:r>
              <a:t>    JOIN salaries s ON e.emp_no = s.emp_no</a:t>
            </a:r>
          </a:p>
          <a:p>
            <a:pPr>
              <a:defRPr sz="2000"/>
            </a:pPr>
            <a:r>
              <a:t>    WHERE e.first_name = p_first_name </a:t>
            </a:r>
          </a:p>
          <a:p>
            <a:pPr>
              <a:defRPr sz="2000"/>
            </a:pPr>
            <a:r>
              <a:t>        AND e.last_name = p_last_name</a:t>
            </a:r>
          </a:p>
          <a:p>
            <a:pPr>
              <a:defRPr sz="2000"/>
            </a:pPr>
            <a:r>
              <a:t>        AND s.from_date = v_max_from_date;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RETURN v_last_salary;</a:t>
            </a:r>
          </a:p>
          <a:p>
            <a:pPr>
              <a:defRPr sz="2000"/>
            </a:pPr>
            <a:r>
              <a:t>END</a:t>
            </a:r>
          </a:p>
        </p:txBody>
      </p:sp>
      <p:sp>
        <p:nvSpPr>
          <p:cNvPr id="335" name="Determine the last contract from_date for an employee with given first and last name"/>
          <p:cNvSpPr/>
          <p:nvPr/>
        </p:nvSpPr>
        <p:spPr>
          <a:xfrm>
            <a:off x="7296150" y="2389782"/>
            <a:ext cx="5287169" cy="19601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691" y="0"/>
                </a:moveTo>
                <a:cubicBezTo>
                  <a:pt x="8547" y="0"/>
                  <a:pt x="8431" y="313"/>
                  <a:pt x="8431" y="700"/>
                </a:cubicBezTo>
                <a:lnTo>
                  <a:pt x="8431" y="13907"/>
                </a:lnTo>
                <a:lnTo>
                  <a:pt x="0" y="15307"/>
                </a:lnTo>
                <a:lnTo>
                  <a:pt x="8431" y="16706"/>
                </a:lnTo>
                <a:lnTo>
                  <a:pt x="8431" y="20900"/>
                </a:lnTo>
                <a:cubicBezTo>
                  <a:pt x="8431" y="21287"/>
                  <a:pt x="8547" y="21600"/>
                  <a:pt x="8691" y="21600"/>
                </a:cubicBezTo>
                <a:lnTo>
                  <a:pt x="21341" y="21600"/>
                </a:lnTo>
                <a:cubicBezTo>
                  <a:pt x="21484" y="21600"/>
                  <a:pt x="21600" y="21287"/>
                  <a:pt x="21600" y="20900"/>
                </a:cubicBezTo>
                <a:lnTo>
                  <a:pt x="21600" y="700"/>
                </a:lnTo>
                <a:cubicBezTo>
                  <a:pt x="21600" y="313"/>
                  <a:pt x="21484" y="0"/>
                  <a:pt x="21341" y="0"/>
                </a:cubicBezTo>
                <a:lnTo>
                  <a:pt x="8691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Determine the last contract from_date for an employee with given first and last name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REATE FUNCTION f_latest_salary(p_first_name VARCHAR(12), p_last_name VARCHAR(16))…"/>
          <p:cNvSpPr txBox="1"/>
          <p:nvPr/>
        </p:nvSpPr>
        <p:spPr>
          <a:xfrm>
            <a:off x="336475" y="1174750"/>
            <a:ext cx="12613135" cy="740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CREATE FUNCTION f_latest_salary(p_first_name VARCHAR(12), p_last_name VARCHAR(16))</a:t>
            </a:r>
          </a:p>
          <a:p>
            <a:pPr>
              <a:defRPr sz="2000"/>
            </a:pPr>
            <a:r>
              <a:t>    RETURNS decimal(10,2)</a:t>
            </a:r>
          </a:p>
          <a:p>
            <a:pPr>
              <a:defRPr sz="2000"/>
            </a:pPr>
            <a:r>
              <a:t>    READS SQL DATA</a:t>
            </a:r>
          </a:p>
          <a:p>
            <a:pPr>
              <a:defRPr sz="2000"/>
            </a:pPr>
            <a:r>
              <a:t>BEGIN</a:t>
            </a:r>
          </a:p>
          <a:p>
            <a:pPr>
              <a:defRPr sz="2000"/>
            </a:pPr>
            <a:r>
              <a:t>	DECLARE v_max_from_date  date;</a:t>
            </a:r>
          </a:p>
          <a:p>
            <a:pPr>
              <a:defRPr sz="2000"/>
            </a:pPr>
            <a:r>
              <a:t>    DECLARE v_last_salary DECIMAL(10,2);</a:t>
            </a:r>
          </a:p>
          <a:p>
            <a:pPr>
              <a:defRPr sz="2000"/>
            </a:pPr>
            <a:r>
              <a:t>    </a:t>
            </a:r>
          </a:p>
          <a:p>
            <a:pPr>
              <a:defRPr sz="2000"/>
            </a:pPr>
            <a:r>
              <a:t>    SELECT MAX(from_date)</a:t>
            </a:r>
          </a:p>
          <a:p>
            <a:pPr>
              <a:defRPr sz="2000"/>
            </a:pPr>
            <a:r>
              <a:t>	INTO v_max_from_date</a:t>
            </a:r>
          </a:p>
          <a:p>
            <a:pPr>
              <a:defRPr sz="2000"/>
            </a:pPr>
            <a:r>
              <a:t>    FROM employees e</a:t>
            </a:r>
          </a:p>
          <a:p>
            <a:pPr>
              <a:defRPr sz="2000"/>
            </a:pPr>
            <a:r>
              <a:t>    JOIN salaries s ON e.emp_no = s.emp_no</a:t>
            </a:r>
          </a:p>
          <a:p>
            <a:pPr>
              <a:defRPr sz="2000"/>
            </a:pPr>
            <a:r>
              <a:t>    WHERE e.first_name = p_first_name </a:t>
            </a:r>
          </a:p>
          <a:p>
            <a:pPr>
              <a:defRPr sz="2000"/>
            </a:pPr>
            <a:r>
              <a:t>        AND e.last_name = p_last_name;</a:t>
            </a:r>
          </a:p>
          <a:p>
            <a:pPr>
              <a:defRPr sz="2000"/>
            </a:pPr>
            <a:r>
              <a:t>	</a:t>
            </a:r>
          </a:p>
          <a:p>
            <a:pPr>
              <a:defRPr sz="2000"/>
            </a:pPr>
            <a:r>
              <a:t>    SELECT</a:t>
            </a:r>
          </a:p>
          <a:p>
            <a:pPr>
              <a:defRPr sz="2000"/>
            </a:pPr>
            <a:r>
              <a:t>		s.salary</a:t>
            </a:r>
          </a:p>
          <a:p>
            <a:pPr>
              <a:defRPr sz="2000"/>
            </a:pPr>
            <a:r>
              <a:t>	INTO v_last_salary</a:t>
            </a:r>
          </a:p>
          <a:p>
            <a:pPr>
              <a:defRPr sz="2000"/>
            </a:pPr>
            <a:r>
              <a:t>    FROM employees e</a:t>
            </a:r>
          </a:p>
          <a:p>
            <a:pPr>
              <a:defRPr sz="2000"/>
            </a:pPr>
            <a:r>
              <a:t>    JOIN salaries s ON e.emp_no = s.emp_no</a:t>
            </a:r>
          </a:p>
          <a:p>
            <a:pPr>
              <a:defRPr sz="2000"/>
            </a:pPr>
            <a:r>
              <a:t>    WHERE e.first_name = p_first_name </a:t>
            </a:r>
          </a:p>
          <a:p>
            <a:pPr>
              <a:defRPr sz="2000"/>
            </a:pPr>
            <a:r>
              <a:t>        AND e.last_name = p_last_name</a:t>
            </a:r>
          </a:p>
          <a:p>
            <a:pPr>
              <a:defRPr sz="2000"/>
            </a:pPr>
            <a:r>
              <a:t>        AND s.from_date = v_max_from_date;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RETURN v_last_salary;</a:t>
            </a:r>
          </a:p>
          <a:p>
            <a:pPr>
              <a:defRPr sz="2000"/>
            </a:pPr>
            <a:r>
              <a:t>END</a:t>
            </a:r>
          </a:p>
        </p:txBody>
      </p:sp>
      <p:sp>
        <p:nvSpPr>
          <p:cNvPr id="338" name="and load it into the variable v_max_from_date"/>
          <p:cNvSpPr/>
          <p:nvPr/>
        </p:nvSpPr>
        <p:spPr>
          <a:xfrm>
            <a:off x="7296150" y="2389782"/>
            <a:ext cx="5287169" cy="19601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691" y="0"/>
                </a:moveTo>
                <a:cubicBezTo>
                  <a:pt x="8547" y="0"/>
                  <a:pt x="8431" y="313"/>
                  <a:pt x="8431" y="700"/>
                </a:cubicBezTo>
                <a:lnTo>
                  <a:pt x="8431" y="13907"/>
                </a:lnTo>
                <a:lnTo>
                  <a:pt x="0" y="15307"/>
                </a:lnTo>
                <a:lnTo>
                  <a:pt x="8431" y="16706"/>
                </a:lnTo>
                <a:lnTo>
                  <a:pt x="8431" y="20900"/>
                </a:lnTo>
                <a:cubicBezTo>
                  <a:pt x="8431" y="21287"/>
                  <a:pt x="8547" y="21600"/>
                  <a:pt x="8691" y="21600"/>
                </a:cubicBezTo>
                <a:lnTo>
                  <a:pt x="21341" y="21600"/>
                </a:lnTo>
                <a:cubicBezTo>
                  <a:pt x="21484" y="21600"/>
                  <a:pt x="21600" y="21287"/>
                  <a:pt x="21600" y="20900"/>
                </a:cubicBezTo>
                <a:lnTo>
                  <a:pt x="21600" y="700"/>
                </a:lnTo>
                <a:cubicBezTo>
                  <a:pt x="21600" y="313"/>
                  <a:pt x="21484" y="0"/>
                  <a:pt x="21341" y="0"/>
                </a:cubicBezTo>
                <a:lnTo>
                  <a:pt x="8691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and load it into the variable v_max_from_date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REATE FUNCTION f_latest_salary(p_first_name VARCHAR(12), p_last_name VARCHAR(16))…"/>
          <p:cNvSpPr txBox="1"/>
          <p:nvPr/>
        </p:nvSpPr>
        <p:spPr>
          <a:xfrm>
            <a:off x="336475" y="1174750"/>
            <a:ext cx="12613135" cy="740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CREATE FUNCTION f_latest_salary(p_first_name VARCHAR(12), p_last_name VARCHAR(16))</a:t>
            </a:r>
          </a:p>
          <a:p>
            <a:pPr>
              <a:defRPr sz="2000"/>
            </a:pPr>
            <a:r>
              <a:t>    RETURNS decimal(10,2)</a:t>
            </a:r>
          </a:p>
          <a:p>
            <a:pPr>
              <a:defRPr sz="2000"/>
            </a:pPr>
            <a:r>
              <a:t>    READS SQL DATA</a:t>
            </a:r>
          </a:p>
          <a:p>
            <a:pPr>
              <a:defRPr sz="2000"/>
            </a:pPr>
            <a:r>
              <a:t>BEGIN</a:t>
            </a:r>
          </a:p>
          <a:p>
            <a:pPr>
              <a:defRPr sz="2000"/>
            </a:pPr>
            <a:r>
              <a:t>	DECLARE v_max_from_date  date;</a:t>
            </a:r>
          </a:p>
          <a:p>
            <a:pPr>
              <a:defRPr sz="2000"/>
            </a:pPr>
            <a:r>
              <a:t>    DECLARE v_last_salary DECIMAL(10,2);</a:t>
            </a:r>
          </a:p>
          <a:p>
            <a:pPr>
              <a:defRPr sz="2000"/>
            </a:pPr>
            <a:r>
              <a:t>    </a:t>
            </a:r>
          </a:p>
          <a:p>
            <a:pPr>
              <a:defRPr sz="2000"/>
            </a:pPr>
            <a:r>
              <a:t>    SELECT MAX(from_date)</a:t>
            </a:r>
          </a:p>
          <a:p>
            <a:pPr>
              <a:defRPr sz="2000"/>
            </a:pPr>
            <a:r>
              <a:t>	INTO v_max_from_date</a:t>
            </a:r>
          </a:p>
          <a:p>
            <a:pPr>
              <a:defRPr sz="2000"/>
            </a:pPr>
            <a:r>
              <a:t>    FROM employees e</a:t>
            </a:r>
          </a:p>
          <a:p>
            <a:pPr>
              <a:defRPr sz="2000"/>
            </a:pPr>
            <a:r>
              <a:t>    JOIN salaries s ON e.emp_no = s.emp_no</a:t>
            </a:r>
          </a:p>
          <a:p>
            <a:pPr>
              <a:defRPr sz="2000"/>
            </a:pPr>
            <a:r>
              <a:t>    WHERE e.first_name = p_first_name </a:t>
            </a:r>
          </a:p>
          <a:p>
            <a:pPr>
              <a:defRPr sz="2000"/>
            </a:pPr>
            <a:r>
              <a:t>        AND e.last_name = p_last_name;</a:t>
            </a:r>
          </a:p>
          <a:p>
            <a:pPr>
              <a:defRPr sz="2000"/>
            </a:pPr>
            <a:r>
              <a:t>	</a:t>
            </a:r>
          </a:p>
          <a:p>
            <a:pPr>
              <a:defRPr sz="2000"/>
            </a:pPr>
            <a:r>
              <a:t>    SELECT</a:t>
            </a:r>
          </a:p>
          <a:p>
            <a:pPr>
              <a:defRPr sz="2000"/>
            </a:pPr>
            <a:r>
              <a:t>		s.salary</a:t>
            </a:r>
          </a:p>
          <a:p>
            <a:pPr>
              <a:defRPr sz="2000"/>
            </a:pPr>
            <a:r>
              <a:t>	INTO v_last_salary</a:t>
            </a:r>
          </a:p>
          <a:p>
            <a:pPr>
              <a:defRPr sz="2000"/>
            </a:pPr>
            <a:r>
              <a:t>    FROM employees e</a:t>
            </a:r>
          </a:p>
          <a:p>
            <a:pPr>
              <a:defRPr sz="2000"/>
            </a:pPr>
            <a:r>
              <a:t>    JOIN salaries s ON e.emp_no = s.emp_no</a:t>
            </a:r>
          </a:p>
          <a:p>
            <a:pPr>
              <a:defRPr sz="2000"/>
            </a:pPr>
            <a:r>
              <a:t>    WHERE e.first_name = p_first_name </a:t>
            </a:r>
          </a:p>
          <a:p>
            <a:pPr>
              <a:defRPr sz="2000"/>
            </a:pPr>
            <a:r>
              <a:t>        AND e.last_name = p_last_name</a:t>
            </a:r>
          </a:p>
          <a:p>
            <a:pPr>
              <a:defRPr sz="2000"/>
            </a:pPr>
            <a:r>
              <a:t>        AND s.from_date = v_max_from_date;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RETURN v_last_salary;</a:t>
            </a:r>
          </a:p>
          <a:p>
            <a:pPr>
              <a:defRPr sz="2000"/>
            </a:pPr>
            <a:r>
              <a:t>END</a:t>
            </a:r>
          </a:p>
        </p:txBody>
      </p:sp>
      <p:sp>
        <p:nvSpPr>
          <p:cNvPr id="341" name="Second query:…"/>
          <p:cNvSpPr/>
          <p:nvPr/>
        </p:nvSpPr>
        <p:spPr>
          <a:xfrm>
            <a:off x="5736034" y="2389782"/>
            <a:ext cx="6847285" cy="3256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632" y="0"/>
                </a:moveTo>
                <a:cubicBezTo>
                  <a:pt x="11521" y="0"/>
                  <a:pt x="11432" y="189"/>
                  <a:pt x="11432" y="421"/>
                </a:cubicBezTo>
                <a:lnTo>
                  <a:pt x="11432" y="11828"/>
                </a:lnTo>
                <a:lnTo>
                  <a:pt x="0" y="21600"/>
                </a:lnTo>
                <a:lnTo>
                  <a:pt x="12317" y="13002"/>
                </a:lnTo>
                <a:lnTo>
                  <a:pt x="21400" y="13002"/>
                </a:lnTo>
                <a:cubicBezTo>
                  <a:pt x="21510" y="13002"/>
                  <a:pt x="21600" y="12814"/>
                  <a:pt x="21600" y="12581"/>
                </a:cubicBezTo>
                <a:lnTo>
                  <a:pt x="21600" y="421"/>
                </a:lnTo>
                <a:cubicBezTo>
                  <a:pt x="21600" y="189"/>
                  <a:pt x="21510" y="0"/>
                  <a:pt x="21400" y="0"/>
                </a:cubicBezTo>
                <a:lnTo>
                  <a:pt x="11632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Second query:</a:t>
            </a:r>
          </a:p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  <a:p>
            <a: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Find the corresponding amount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REATE FUNCTION f_latest_salary(p_first_name VARCHAR(12), p_last_name VARCHAR(16))…"/>
          <p:cNvSpPr txBox="1"/>
          <p:nvPr/>
        </p:nvSpPr>
        <p:spPr>
          <a:xfrm>
            <a:off x="336475" y="1174750"/>
            <a:ext cx="12613135" cy="740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CREATE FUNCTION f_latest_salary(p_first_name VARCHAR(12), p_last_name VARCHAR(16))</a:t>
            </a:r>
          </a:p>
          <a:p>
            <a:pPr>
              <a:defRPr sz="2000"/>
            </a:pPr>
            <a:r>
              <a:t>    RETURNS decimal(10,2)</a:t>
            </a:r>
          </a:p>
          <a:p>
            <a:pPr>
              <a:defRPr sz="2000"/>
            </a:pPr>
            <a:r>
              <a:t>    READS SQL DATA</a:t>
            </a:r>
          </a:p>
          <a:p>
            <a:pPr>
              <a:defRPr sz="2000"/>
            </a:pPr>
            <a:r>
              <a:t>BEGIN</a:t>
            </a:r>
          </a:p>
          <a:p>
            <a:pPr>
              <a:defRPr sz="2000"/>
            </a:pPr>
            <a:r>
              <a:t>	DECLARE v_max_from_date  date;</a:t>
            </a:r>
          </a:p>
          <a:p>
            <a:pPr>
              <a:defRPr sz="2000"/>
            </a:pPr>
            <a:r>
              <a:t>    DECLARE v_last_salary DECIMAL(10,2);</a:t>
            </a:r>
          </a:p>
          <a:p>
            <a:pPr>
              <a:defRPr sz="2000"/>
            </a:pPr>
            <a:r>
              <a:t>    </a:t>
            </a:r>
          </a:p>
          <a:p>
            <a:pPr>
              <a:defRPr sz="2000"/>
            </a:pPr>
            <a:r>
              <a:t>    SELECT MAX(from_date)</a:t>
            </a:r>
          </a:p>
          <a:p>
            <a:pPr>
              <a:defRPr sz="2000"/>
            </a:pPr>
            <a:r>
              <a:t>	INTO v_max_from_date</a:t>
            </a:r>
          </a:p>
          <a:p>
            <a:pPr>
              <a:defRPr sz="2000"/>
            </a:pPr>
            <a:r>
              <a:t>    FROM employees e</a:t>
            </a:r>
          </a:p>
          <a:p>
            <a:pPr>
              <a:defRPr sz="2000"/>
            </a:pPr>
            <a:r>
              <a:t>    JOIN salaries s ON e.emp_no = s.emp_no</a:t>
            </a:r>
          </a:p>
          <a:p>
            <a:pPr>
              <a:defRPr sz="2000"/>
            </a:pPr>
            <a:r>
              <a:t>    WHERE e.first_name = p_first_name </a:t>
            </a:r>
          </a:p>
          <a:p>
            <a:pPr>
              <a:defRPr sz="2000"/>
            </a:pPr>
            <a:r>
              <a:t>        AND e.last_name = p_last_name;</a:t>
            </a:r>
          </a:p>
          <a:p>
            <a:pPr>
              <a:defRPr sz="2000"/>
            </a:pPr>
            <a:r>
              <a:t>	</a:t>
            </a:r>
          </a:p>
          <a:p>
            <a:pPr>
              <a:defRPr sz="2000"/>
            </a:pPr>
            <a:r>
              <a:t>    SELECT</a:t>
            </a:r>
          </a:p>
          <a:p>
            <a:pPr>
              <a:defRPr sz="2000"/>
            </a:pPr>
            <a:r>
              <a:t>		s.salary</a:t>
            </a:r>
          </a:p>
          <a:p>
            <a:pPr>
              <a:defRPr sz="2000"/>
            </a:pPr>
            <a:r>
              <a:t>	INTO v_last_salary</a:t>
            </a:r>
          </a:p>
          <a:p>
            <a:pPr>
              <a:defRPr sz="2000"/>
            </a:pPr>
            <a:r>
              <a:t>    FROM employees e</a:t>
            </a:r>
          </a:p>
          <a:p>
            <a:pPr>
              <a:defRPr sz="2000"/>
            </a:pPr>
            <a:r>
              <a:t>    JOIN salaries s ON e.emp_no = s.emp_no</a:t>
            </a:r>
          </a:p>
          <a:p>
            <a:pPr>
              <a:defRPr sz="2000"/>
            </a:pPr>
            <a:r>
              <a:t>    WHERE e.first_name = p_first_name </a:t>
            </a:r>
          </a:p>
          <a:p>
            <a:pPr>
              <a:defRPr sz="2000"/>
            </a:pPr>
            <a:r>
              <a:t>        AND e.last_name = p_last_name</a:t>
            </a:r>
          </a:p>
          <a:p>
            <a:pPr>
              <a:defRPr sz="2000"/>
            </a:pPr>
            <a:r>
              <a:t>        AND s.from_date = v_max_from_date;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RETURN v_last_salary;</a:t>
            </a:r>
          </a:p>
          <a:p>
            <a:pPr>
              <a:defRPr sz="2000"/>
            </a:pPr>
            <a:r>
              <a:t>END</a:t>
            </a:r>
          </a:p>
        </p:txBody>
      </p:sp>
      <p:sp>
        <p:nvSpPr>
          <p:cNvPr id="344" name="And finally return this value"/>
          <p:cNvSpPr/>
          <p:nvPr/>
        </p:nvSpPr>
        <p:spPr>
          <a:xfrm>
            <a:off x="3748484" y="2389782"/>
            <a:ext cx="8834835" cy="5716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874" y="0"/>
                </a:moveTo>
                <a:cubicBezTo>
                  <a:pt x="13789" y="0"/>
                  <a:pt x="13719" y="107"/>
                  <a:pt x="13719" y="240"/>
                </a:cubicBezTo>
                <a:lnTo>
                  <a:pt x="13719" y="6743"/>
                </a:lnTo>
                <a:lnTo>
                  <a:pt x="0" y="21600"/>
                </a:lnTo>
                <a:lnTo>
                  <a:pt x="14210" y="7407"/>
                </a:lnTo>
                <a:lnTo>
                  <a:pt x="21445" y="7407"/>
                </a:lnTo>
                <a:cubicBezTo>
                  <a:pt x="21530" y="7407"/>
                  <a:pt x="21600" y="7300"/>
                  <a:pt x="21600" y="7167"/>
                </a:cubicBezTo>
                <a:lnTo>
                  <a:pt x="21600" y="240"/>
                </a:lnTo>
                <a:cubicBezTo>
                  <a:pt x="21600" y="107"/>
                  <a:pt x="21530" y="0"/>
                  <a:pt x="21445" y="0"/>
                </a:cubicBezTo>
                <a:lnTo>
                  <a:pt x="13874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And finally return this value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MySQL Func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MySQL Functions</a:t>
            </a:r>
          </a:p>
        </p:txBody>
      </p:sp>
      <p:sp>
        <p:nvSpPr>
          <p:cNvPr id="347" name="Why do we need functions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Why do we need functions?</a:t>
            </a:r>
          </a:p>
          <a:p>
            <a:pPr lvl="1"/>
            <a:r>
              <a:t>Procedures can not be embedded in a select statement</a:t>
            </a:r>
          </a:p>
          <a:p>
            <a:pPr lvl="1"/>
            <a:r>
              <a:t>But functions can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MySQL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MySQL Variables</a:t>
            </a:r>
          </a:p>
        </p:txBody>
      </p:sp>
      <p:sp>
        <p:nvSpPr>
          <p:cNvPr id="350" name="MySQL has three types of variab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MySQL has three types of variables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Local: Scope is in a BEGIN … END block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Use DECLARE and no ampersand</a:t>
            </a:r>
          </a:p>
          <a:p>
            <a:pPr marL="426719" indent="-426719" defTabSz="560831">
              <a:spcBef>
                <a:spcPts val="2100"/>
              </a:spcBef>
              <a:defRPr sz="3072"/>
            </a:pPr>
            <a:r>
              <a:t>Session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Starts and ends with making a connection to the database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One session per current user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Use SET @variable = NULL</a:t>
            </a:r>
          </a:p>
          <a:p>
            <a:pPr marL="426719" indent="-426719" defTabSz="560831">
              <a:spcBef>
                <a:spcPts val="2100"/>
              </a:spcBef>
              <a:defRPr sz="3072"/>
            </a:pPr>
            <a:r>
              <a:t>Global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MySQL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MySQL Variables</a:t>
            </a:r>
          </a:p>
        </p:txBody>
      </p:sp>
      <p:sp>
        <p:nvSpPr>
          <p:cNvPr id="353" name="Global variab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Global variables</a:t>
            </a:r>
          </a:p>
          <a:p>
            <a:pPr lvl="1"/>
            <a:r>
              <a:t>Survives disconnection</a:t>
            </a:r>
          </a:p>
          <a:p>
            <a:pPr lvl="1"/>
            <a:r>
              <a:t>Needs to be system variables</a:t>
            </a:r>
          </a:p>
          <a:p>
            <a:pPr lvl="2"/>
            <a:r>
              <a:t>E.g. .max_connections( ), .max_join_size( )</a:t>
            </a:r>
          </a:p>
          <a:p>
            <a:pPr lvl="2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SET GLOBAL max_connections = 1000;</a:t>
            </a:r>
          </a:p>
          <a:p>
            <a:pPr lvl="2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SET @@global.max_connections = 1000;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MySQL Variab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MySQL Variables</a:t>
            </a:r>
          </a:p>
        </p:txBody>
      </p:sp>
      <p:sp>
        <p:nvSpPr>
          <p:cNvPr id="356" name="Try it ou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Try it out</a:t>
            </a:r>
          </a:p>
          <a:p>
            <a:pPr lvl="1"/>
            <a:r>
              <a:t>Set max_connections to 1</a:t>
            </a:r>
          </a:p>
          <a:p>
            <a:pPr lvl="1"/>
            <a:r>
              <a:t>Then try another connection in MySQL workbench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MySQL Stored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MySQL Stored Procedures</a:t>
            </a:r>
          </a:p>
        </p:txBody>
      </p:sp>
      <p:sp>
        <p:nvSpPr>
          <p:cNvPr id="139" name="We can generate stored procedure using SQL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generate stored procedure using SQL</a:t>
            </a:r>
          </a:p>
        </p:txBody>
      </p:sp>
      <p:sp>
        <p:nvSpPr>
          <p:cNvPr id="140" name="use employees;…"/>
          <p:cNvSpPr txBox="1"/>
          <p:nvPr/>
        </p:nvSpPr>
        <p:spPr>
          <a:xfrm>
            <a:off x="2329780" y="3594100"/>
            <a:ext cx="8345240" cy="528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use employees;</a:t>
            </a:r>
          </a:p>
          <a:p>
            <a:pPr/>
          </a:p>
          <a:p>
            <a:pPr/>
            <a:r>
              <a:t>DELIMITER $$</a:t>
            </a:r>
          </a:p>
          <a:p>
            <a:pPr/>
          </a:p>
          <a:p>
            <a:pPr/>
            <a:r>
              <a:t>CREATE PROCEDURE myproc()</a:t>
            </a:r>
          </a:p>
          <a:p>
            <a:pPr/>
            <a:r>
              <a:t>	BEGIN</a:t>
            </a:r>
          </a:p>
          <a:p>
            <a:pPr/>
            <a:r>
              <a:t>		SELECT *</a:t>
            </a:r>
          </a:p>
          <a:p>
            <a:pPr/>
            <a:r>
              <a:t>        FROM employees</a:t>
            </a:r>
          </a:p>
          <a:p>
            <a:pPr/>
            <a:r>
              <a:t>        WHERE first_name LIKE 'th%';</a:t>
            </a:r>
          </a:p>
          <a:p>
            <a:pPr/>
            <a:r>
              <a:t>	END</a:t>
            </a:r>
          </a:p>
          <a:p>
            <a:pPr/>
            <a:r>
              <a:t>    </a:t>
            </a:r>
          </a:p>
          <a:p>
            <a:pPr/>
            <a:r>
              <a:t>DELIMITER ;</a:t>
            </a:r>
          </a:p>
        </p:txBody>
      </p:sp>
      <p:sp>
        <p:nvSpPr>
          <p:cNvPr id="141" name="Need to give it a name"/>
          <p:cNvSpPr/>
          <p:nvPr/>
        </p:nvSpPr>
        <p:spPr>
          <a:xfrm>
            <a:off x="7298787" y="3725592"/>
            <a:ext cx="5289154" cy="1736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172" y="0"/>
                </a:moveTo>
                <a:cubicBezTo>
                  <a:pt x="8029" y="0"/>
                  <a:pt x="7913" y="354"/>
                  <a:pt x="7913" y="790"/>
                </a:cubicBezTo>
                <a:lnTo>
                  <a:pt x="7913" y="13557"/>
                </a:lnTo>
                <a:lnTo>
                  <a:pt x="0" y="21600"/>
                </a:lnTo>
                <a:lnTo>
                  <a:pt x="9613" y="15799"/>
                </a:lnTo>
                <a:lnTo>
                  <a:pt x="21341" y="15799"/>
                </a:lnTo>
                <a:cubicBezTo>
                  <a:pt x="21484" y="15799"/>
                  <a:pt x="21600" y="15445"/>
                  <a:pt x="21600" y="15009"/>
                </a:cubicBezTo>
                <a:lnTo>
                  <a:pt x="21600" y="790"/>
                </a:lnTo>
                <a:cubicBezTo>
                  <a:pt x="21600" y="354"/>
                  <a:pt x="21484" y="0"/>
                  <a:pt x="21341" y="0"/>
                </a:cubicBezTo>
                <a:lnTo>
                  <a:pt x="8172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Need to give it a name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ondi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Conditions</a:t>
            </a:r>
          </a:p>
        </p:txBody>
      </p:sp>
      <p:sp>
        <p:nvSpPr>
          <p:cNvPr id="359" name="MySQL has an IF state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MySQL has an IF statement</a:t>
            </a:r>
          </a:p>
          <a:p>
            <a:pPr/>
            <a:r>
              <a:t>MySQL has a CASE statement</a:t>
            </a:r>
          </a:p>
          <a:p>
            <a:pPr/>
            <a:r>
              <a:t>My SQL has a CASE expression</a:t>
            </a:r>
          </a:p>
          <a:p>
            <a:pPr lvl="1"/>
            <a:r>
              <a:t>which is the easiest </a:t>
            </a:r>
          </a:p>
        </p:txBody>
      </p:sp>
      <p:sp>
        <p:nvSpPr>
          <p:cNvPr id="360" name="CASE  attribute…"/>
          <p:cNvSpPr txBox="1"/>
          <p:nvPr/>
        </p:nvSpPr>
        <p:spPr>
          <a:xfrm>
            <a:off x="3816275" y="5962649"/>
            <a:ext cx="4001134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CASE  attribute</a:t>
            </a:r>
          </a:p>
          <a:p>
            <a:pPr/>
            <a:r>
              <a:t>   WHEN …  THEN …</a:t>
            </a:r>
          </a:p>
          <a:p>
            <a:pPr/>
            <a:r>
              <a:t>   ELSE …</a:t>
            </a:r>
          </a:p>
          <a:p>
            <a:pPr/>
            <a:r>
              <a:t>END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CASE Stat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CASE Statement</a:t>
            </a:r>
          </a:p>
        </p:txBody>
      </p:sp>
      <p:sp>
        <p:nvSpPr>
          <p:cNvPr id="363" name="Examp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  <a:p>
            <a:pPr lvl="1"/>
            <a:r>
              <a:t>Expanding gender</a:t>
            </a:r>
          </a:p>
        </p:txBody>
      </p:sp>
      <p:sp>
        <p:nvSpPr>
          <p:cNvPr id="364" name="SELECT first_name, last_name, CASE…"/>
          <p:cNvSpPr txBox="1"/>
          <p:nvPr/>
        </p:nvSpPr>
        <p:spPr>
          <a:xfrm>
            <a:off x="2952675" y="3956050"/>
            <a:ext cx="7887966" cy="355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</a:p>
          <a:p>
            <a:pPr/>
          </a:p>
          <a:p>
            <a:pPr/>
            <a:r>
              <a:t>SELECT first_name, last_name, CASE</a:t>
            </a:r>
          </a:p>
          <a:p>
            <a:pPr/>
            <a:r>
              <a:t>      WHEN 'M' THEN 'male'</a:t>
            </a:r>
          </a:p>
          <a:p>
            <a:pPr/>
            <a:r>
              <a:t>      ELSE 'female'</a:t>
            </a:r>
          </a:p>
          <a:p>
            <a:pPr/>
            <a:r>
              <a:t>      END as GENDER</a:t>
            </a:r>
          </a:p>
          <a:p>
            <a:pPr/>
            <a:r>
              <a:t>FROM employees</a:t>
            </a:r>
          </a:p>
          <a:p>
            <a:pPr/>
            <a:r>
              <a:t>WHERE emp_id = p_emp_id;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CASE Stat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CASE Statement</a:t>
            </a:r>
          </a:p>
        </p:txBody>
      </p:sp>
      <p:sp>
        <p:nvSpPr>
          <p:cNvPr id="367" name="Exampl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</a:t>
            </a:r>
          </a:p>
          <a:p>
            <a:pPr lvl="1"/>
            <a:r>
              <a:t>Select employee data, including whether they are managers or not</a:t>
            </a:r>
          </a:p>
          <a:p>
            <a:pPr lvl="1"/>
            <a:r>
              <a:t>Information is in employees and in dept_manager table</a:t>
            </a:r>
          </a:p>
          <a:p>
            <a:pPr lvl="1"/>
            <a:r>
              <a:t>One possibility: Use a LEFT JOIN </a:t>
            </a:r>
          </a:p>
          <a:p>
            <a:pPr lvl="2"/>
            <a:r>
              <a:t>Also: limit queries to a range of emp_no chosen to have managers and no-managers in 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ASE Stat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CASE Statement</a:t>
            </a:r>
          </a:p>
        </p:txBody>
      </p:sp>
      <p:sp>
        <p:nvSpPr>
          <p:cNvPr id="370" name="SELECT e.emp_no,…"/>
          <p:cNvSpPr txBox="1"/>
          <p:nvPr/>
        </p:nvSpPr>
        <p:spPr>
          <a:xfrm>
            <a:off x="1529550" y="2882899"/>
            <a:ext cx="9945700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SELECT e.emp_no, </a:t>
            </a:r>
          </a:p>
          <a:p>
            <a:pPr/>
            <a:r>
              <a:t>       e.first_name, </a:t>
            </a:r>
          </a:p>
          <a:p>
            <a:pPr/>
            <a:r>
              <a:t>       e.last_name, </a:t>
            </a:r>
          </a:p>
          <a:p>
            <a:pPr/>
            <a:r>
              <a:t>       dm.emp_no</a:t>
            </a:r>
          </a:p>
          <a:p>
            <a:pPr/>
            <a:r>
              <a:t>FROM employees e LEFT JOIN dept_manager dm </a:t>
            </a:r>
          </a:p>
          <a:p>
            <a:pPr/>
            <a:r>
              <a:t>           ON e.emp_no = dm.emp_no</a:t>
            </a:r>
          </a:p>
          <a:p>
            <a:pPr/>
            <a:r>
              <a:t>WHERE e.emp_no BETWEEN 109990 AND 111000;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ASE Stat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CASE Statement</a:t>
            </a:r>
          </a:p>
        </p:txBody>
      </p:sp>
      <p:sp>
        <p:nvSpPr>
          <p:cNvPr id="373" name="SELECT e.emp_no,…"/>
          <p:cNvSpPr txBox="1"/>
          <p:nvPr/>
        </p:nvSpPr>
        <p:spPr>
          <a:xfrm>
            <a:off x="1529550" y="2882899"/>
            <a:ext cx="9945700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SELECT e.emp_no, </a:t>
            </a:r>
          </a:p>
          <a:p>
            <a:pPr/>
            <a:r>
              <a:t>       e.first_name, </a:t>
            </a:r>
          </a:p>
          <a:p>
            <a:pPr/>
            <a:r>
              <a:t>       e.last_name, </a:t>
            </a:r>
          </a:p>
          <a:p>
            <a:pPr/>
            <a:r>
              <a:t>       dm.emp_no</a:t>
            </a:r>
          </a:p>
          <a:p>
            <a:pPr/>
            <a:r>
              <a:t>FROM employees e LEFT JOIN dept_manager dm </a:t>
            </a:r>
          </a:p>
          <a:p>
            <a:pPr/>
            <a:r>
              <a:t>           ON e.emp_no = dm.emp_no</a:t>
            </a:r>
          </a:p>
          <a:p>
            <a:pPr/>
            <a:r>
              <a:t>WHERE e.emp_no BETWEEN 109990 AND 111000;</a:t>
            </a:r>
          </a:p>
        </p:txBody>
      </p:sp>
      <p:pic>
        <p:nvPicPr>
          <p:cNvPr id="374" name="Screen Shot 2020-04-04 at 3.25.21 PM.png" descr="Screen Shot 2020-04-04 at 3.25.2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19825" y="3968750"/>
            <a:ext cx="3759200" cy="4076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ASE Stat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CASE Statement</a:t>
            </a:r>
          </a:p>
        </p:txBody>
      </p:sp>
      <p:sp>
        <p:nvSpPr>
          <p:cNvPr id="377" name="Because this is a left join, we match the emp_no, but keep both of them…"/>
          <p:cNvSpPr txBox="1"/>
          <p:nvPr>
            <p:ph type="body" sz="half" idx="1"/>
          </p:nvPr>
        </p:nvSpPr>
        <p:spPr>
          <a:xfrm>
            <a:off x="952500" y="2597150"/>
            <a:ext cx="6486873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Because this is a left join, we match the emp_no, but keep both of them</a:t>
            </a:r>
          </a:p>
          <a:p>
            <a:pPr lvl="1"/>
            <a:r>
              <a:t>the second one is for dept_manager</a:t>
            </a:r>
          </a:p>
          <a:p>
            <a:pPr/>
            <a:r>
              <a:t>This means that we can use the case statement</a:t>
            </a:r>
          </a:p>
        </p:txBody>
      </p:sp>
      <p:pic>
        <p:nvPicPr>
          <p:cNvPr id="378" name="Screen Shot 2020-04-04 at 3.25.21 PM.png" descr="Screen Shot 2020-04-04 at 3.25.2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83625" y="3384550"/>
            <a:ext cx="3759200" cy="4076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ASE Stat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CASE Statement</a:t>
            </a:r>
          </a:p>
        </p:txBody>
      </p:sp>
      <p:sp>
        <p:nvSpPr>
          <p:cNvPr id="381" name="SELECT e.emp_no,…"/>
          <p:cNvSpPr txBox="1"/>
          <p:nvPr/>
        </p:nvSpPr>
        <p:spPr>
          <a:xfrm>
            <a:off x="819075" y="2666999"/>
            <a:ext cx="11774799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SELECT e.emp_no, </a:t>
            </a:r>
          </a:p>
          <a:p>
            <a:pPr/>
            <a:r>
              <a:t>       e.first_name, </a:t>
            </a:r>
          </a:p>
          <a:p>
            <a:pPr/>
            <a:r>
              <a:t>       e.last_name, </a:t>
            </a:r>
          </a:p>
          <a:p>
            <a:pPr/>
            <a:r>
              <a:t>       CASE</a:t>
            </a:r>
          </a:p>
          <a:p>
            <a:pPr/>
            <a:r>
              <a:t>          WHEN dm.emp_no IS NOT NULL THEN 'manager'</a:t>
            </a:r>
          </a:p>
          <a:p>
            <a:pPr/>
            <a:r>
              <a:t>          ELSE 'employee'</a:t>
            </a:r>
          </a:p>
          <a:p>
            <a:pPr/>
            <a:r>
              <a:t>		  END</a:t>
            </a:r>
          </a:p>
          <a:p>
            <a:pPr/>
            <a:r>
              <a:t>FROM employees e LEFT JOIN dept_manager dm </a:t>
            </a:r>
          </a:p>
          <a:p>
            <a:pPr/>
            <a:r>
              <a:t>                 ON e.emp_no = dm.emp_no</a:t>
            </a:r>
          </a:p>
          <a:p>
            <a:pPr/>
            <a:r>
              <a:t>WHERE e.emp_no BETWEEN 109990 AND 111000;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ASE Stat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CASE Statement</a:t>
            </a:r>
          </a:p>
        </p:txBody>
      </p:sp>
      <p:sp>
        <p:nvSpPr>
          <p:cNvPr id="384" name="The last column of the result is now the result of the CASE expression…"/>
          <p:cNvSpPr txBox="1"/>
          <p:nvPr>
            <p:ph type="body" sz="half" idx="1"/>
          </p:nvPr>
        </p:nvSpPr>
        <p:spPr>
          <a:xfrm>
            <a:off x="952500" y="2590800"/>
            <a:ext cx="5756871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The last column of the result is now the result of the CASE expression</a:t>
            </a:r>
          </a:p>
          <a:p>
            <a:pPr/>
            <a:r>
              <a:t>The column name is bad, so we change it with an AS clause</a:t>
            </a:r>
          </a:p>
        </p:txBody>
      </p:sp>
      <p:pic>
        <p:nvPicPr>
          <p:cNvPr id="385" name="Screen Shot 2020-04-04 at 3.29.25 PM.png" descr="Screen Shot 2020-04-04 at 3.29.2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84579" y="2806700"/>
            <a:ext cx="4367722" cy="49083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ASE Stat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CASE Statement</a:t>
            </a:r>
          </a:p>
        </p:txBody>
      </p:sp>
      <p:sp>
        <p:nvSpPr>
          <p:cNvPr id="388" name="SELECT e.emp_no,…"/>
          <p:cNvSpPr txBox="1"/>
          <p:nvPr/>
        </p:nvSpPr>
        <p:spPr>
          <a:xfrm>
            <a:off x="653975" y="2851149"/>
            <a:ext cx="11774799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SELECT e.emp_no, </a:t>
            </a:r>
          </a:p>
          <a:p>
            <a:pPr/>
            <a:r>
              <a:t>       e.first_name, </a:t>
            </a:r>
          </a:p>
          <a:p>
            <a:pPr/>
            <a:r>
              <a:t>       e.last_name, </a:t>
            </a:r>
          </a:p>
          <a:p>
            <a:pPr/>
            <a:r>
              <a:t>       CASE</a:t>
            </a:r>
          </a:p>
          <a:p>
            <a:pPr/>
            <a:r>
              <a:t>          WHEN dm.emp_no IS NOT NULL THEN 'manager'</a:t>
            </a:r>
          </a:p>
          <a:p>
            <a:pPr/>
            <a:r>
              <a:t>          ELSE 'employee'</a:t>
            </a:r>
          </a:p>
          <a:p>
            <a:pPr/>
            <a:r>
              <a:t>		END AS 'role'</a:t>
            </a:r>
          </a:p>
          <a:p>
            <a:pPr/>
            <a:r>
              <a:t>FROM employees e LEFT JOIN dept_manager dm </a:t>
            </a:r>
          </a:p>
          <a:p>
            <a:pPr/>
            <a:r>
              <a:t>           ON e.emp_no = dm.emp_no</a:t>
            </a:r>
          </a:p>
          <a:p>
            <a:pPr/>
            <a:r>
              <a:t>WHERE e.emp_no BETWEEN 109990 AND 111000;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ASE Stat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CASE Statement</a:t>
            </a:r>
          </a:p>
        </p:txBody>
      </p:sp>
      <p:sp>
        <p:nvSpPr>
          <p:cNvPr id="391" name="SELECT e.emp_no,…"/>
          <p:cNvSpPr txBox="1"/>
          <p:nvPr/>
        </p:nvSpPr>
        <p:spPr>
          <a:xfrm>
            <a:off x="653975" y="2851149"/>
            <a:ext cx="11774799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SELECT e.emp_no, </a:t>
            </a:r>
          </a:p>
          <a:p>
            <a:pPr/>
            <a:r>
              <a:t>       e.first_name, </a:t>
            </a:r>
          </a:p>
          <a:p>
            <a:pPr/>
            <a:r>
              <a:t>       e.last_name, </a:t>
            </a:r>
          </a:p>
          <a:p>
            <a:pPr/>
            <a:r>
              <a:t>       CASE</a:t>
            </a:r>
          </a:p>
          <a:p>
            <a:pPr/>
            <a:r>
              <a:t>          WHEN dm.emp_no IS NOT NULL THEN 'manager'</a:t>
            </a:r>
          </a:p>
          <a:p>
            <a:pPr/>
            <a:r>
              <a:t>          ELSE 'employee'</a:t>
            </a:r>
          </a:p>
          <a:p>
            <a:pPr/>
            <a:r>
              <a:t>		END AS 'role'</a:t>
            </a:r>
          </a:p>
          <a:p>
            <a:pPr/>
            <a:r>
              <a:t>FROM employees e LEFT JOIN dept_manager dm </a:t>
            </a:r>
          </a:p>
          <a:p>
            <a:pPr/>
            <a:r>
              <a:t>           ON e.emp_no = dm.emp_no</a:t>
            </a:r>
          </a:p>
          <a:p>
            <a:pPr/>
            <a:r>
              <a:t>WHERE e.emp_no BETWEEN 109990 AND 111000;</a:t>
            </a:r>
          </a:p>
        </p:txBody>
      </p:sp>
      <p:pic>
        <p:nvPicPr>
          <p:cNvPr id="392" name="Screen Shot 2020-04-04 at 3.54.03 PM.png" descr="Screen Shot 2020-04-04 at 3.54.0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267" y="3011884"/>
            <a:ext cx="5156201" cy="571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MySQL Stored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MySQL Stored Procedures</a:t>
            </a:r>
          </a:p>
        </p:txBody>
      </p:sp>
      <p:sp>
        <p:nvSpPr>
          <p:cNvPr id="144" name="We can generate stored procedure using SQL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generate stored procedure using SQL</a:t>
            </a:r>
          </a:p>
        </p:txBody>
      </p:sp>
      <p:sp>
        <p:nvSpPr>
          <p:cNvPr id="145" name="use employees;…"/>
          <p:cNvSpPr txBox="1"/>
          <p:nvPr/>
        </p:nvSpPr>
        <p:spPr>
          <a:xfrm>
            <a:off x="2329780" y="3594100"/>
            <a:ext cx="8345240" cy="528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use employees;</a:t>
            </a:r>
          </a:p>
          <a:p>
            <a:pPr/>
          </a:p>
          <a:p>
            <a:pPr/>
            <a:r>
              <a:t>DELIMITER $$</a:t>
            </a:r>
          </a:p>
          <a:p>
            <a:pPr/>
          </a:p>
          <a:p>
            <a:pPr/>
            <a:r>
              <a:t>CREATE PROCEDURE myproc()</a:t>
            </a:r>
          </a:p>
          <a:p>
            <a:pPr/>
            <a:r>
              <a:t>	BEGIN</a:t>
            </a:r>
          </a:p>
          <a:p>
            <a:pPr/>
            <a:r>
              <a:t>		SELECT *</a:t>
            </a:r>
          </a:p>
          <a:p>
            <a:pPr/>
            <a:r>
              <a:t>        FROM employees</a:t>
            </a:r>
          </a:p>
          <a:p>
            <a:pPr/>
            <a:r>
              <a:t>        WHERE first_name LIKE 'th%';</a:t>
            </a:r>
          </a:p>
          <a:p>
            <a:pPr/>
            <a:r>
              <a:t>	END</a:t>
            </a:r>
          </a:p>
          <a:p>
            <a:pPr/>
            <a:r>
              <a:t>    </a:t>
            </a:r>
          </a:p>
          <a:p>
            <a:pPr/>
            <a:r>
              <a:t>DELIMITER ;</a:t>
            </a:r>
          </a:p>
        </p:txBody>
      </p:sp>
      <p:sp>
        <p:nvSpPr>
          <p:cNvPr id="146" name="Can have arguments"/>
          <p:cNvSpPr/>
          <p:nvPr/>
        </p:nvSpPr>
        <p:spPr>
          <a:xfrm>
            <a:off x="8123494" y="3725592"/>
            <a:ext cx="4464447" cy="1759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691" y="0"/>
                </a:moveTo>
                <a:cubicBezTo>
                  <a:pt x="5522" y="0"/>
                  <a:pt x="5384" y="349"/>
                  <a:pt x="5384" y="779"/>
                </a:cubicBezTo>
                <a:lnTo>
                  <a:pt x="5384" y="13372"/>
                </a:lnTo>
                <a:lnTo>
                  <a:pt x="0" y="21600"/>
                </a:lnTo>
                <a:lnTo>
                  <a:pt x="6755" y="15589"/>
                </a:lnTo>
                <a:lnTo>
                  <a:pt x="21293" y="15589"/>
                </a:lnTo>
                <a:cubicBezTo>
                  <a:pt x="21462" y="15589"/>
                  <a:pt x="21600" y="15240"/>
                  <a:pt x="21600" y="14809"/>
                </a:cubicBezTo>
                <a:lnTo>
                  <a:pt x="21600" y="779"/>
                </a:lnTo>
                <a:cubicBezTo>
                  <a:pt x="21600" y="349"/>
                  <a:pt x="21462" y="0"/>
                  <a:pt x="21293" y="0"/>
                </a:cubicBezTo>
                <a:lnTo>
                  <a:pt x="5691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Can have arguments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ASE Stat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CASE Statement</a:t>
            </a:r>
          </a:p>
        </p:txBody>
      </p:sp>
      <p:sp>
        <p:nvSpPr>
          <p:cNvPr id="395" name="GOTCH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44499" indent="-444499">
              <a:defRPr b="1" sz="4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GOTCHA</a:t>
            </a:r>
          </a:p>
          <a:p>
            <a:pPr marL="316088" indent="-316088"/>
            <a:r>
              <a:t>NULL and NOT NULL cannot be compared</a:t>
            </a:r>
          </a:p>
          <a:p>
            <a:pPr marL="316088" indent="-316088"/>
            <a:r>
              <a:t>So: this does NOT work</a:t>
            </a:r>
          </a:p>
        </p:txBody>
      </p:sp>
      <p:sp>
        <p:nvSpPr>
          <p:cNvPr id="396" name="SELECT e.emp_no,…"/>
          <p:cNvSpPr txBox="1"/>
          <p:nvPr/>
        </p:nvSpPr>
        <p:spPr>
          <a:xfrm>
            <a:off x="793675" y="4876799"/>
            <a:ext cx="9945701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SELECT e.emp_no, </a:t>
            </a:r>
          </a:p>
          <a:p>
            <a:pPr/>
            <a:r>
              <a:t>       e.first_name, </a:t>
            </a:r>
          </a:p>
          <a:p>
            <a:pPr/>
            <a:r>
              <a:t>       e.last_name, </a:t>
            </a:r>
          </a:p>
          <a:p>
            <a:pPr/>
            <a:r>
              <a:t>       CASE </a:t>
            </a:r>
            <a:r>
              <a:rPr b="1">
                <a:solidFill>
                  <a:schemeClr val="accent5">
                    <a:lumOff val="-29866"/>
                  </a:schemeClr>
                </a:solidFill>
              </a:rPr>
              <a:t>dm.emp_no</a:t>
            </a:r>
          </a:p>
          <a:p>
            <a:pPr/>
            <a:r>
              <a:t>			WHEN  </a:t>
            </a:r>
            <a:r>
              <a:rPr b="1">
                <a:solidFill>
                  <a:schemeClr val="accent5">
                    <a:lumOff val="-29866"/>
                  </a:schemeClr>
                </a:solidFill>
              </a:rPr>
              <a:t>NOT NULL</a:t>
            </a:r>
            <a:r>
              <a:t> THEN 'manager'</a:t>
            </a:r>
          </a:p>
          <a:p>
            <a:pPr/>
            <a:r>
              <a:t>            ELSE 'employee'</a:t>
            </a:r>
          </a:p>
          <a:p>
            <a:pPr/>
            <a:r>
              <a:t>		END AS 'role'</a:t>
            </a:r>
          </a:p>
          <a:p>
            <a:pPr/>
            <a:r>
              <a:t>FROM employees e LEFT JOIN dept_manager dm </a:t>
            </a:r>
          </a:p>
          <a:p>
            <a:pPr/>
            <a:r>
              <a:t>       ON e.emp_no = dm.emp_no</a:t>
            </a:r>
          </a:p>
          <a:p>
            <a:pPr/>
            <a:r>
              <a:t>WHERE e.emp_no BETWEEN 109990 AND 111000;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ASE Stat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CASE Statement</a:t>
            </a:r>
          </a:p>
        </p:txBody>
      </p:sp>
      <p:sp>
        <p:nvSpPr>
          <p:cNvPr id="399" name="Resul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Result:</a:t>
            </a:r>
          </a:p>
          <a:p>
            <a:pPr lvl="1"/>
            <a:r>
              <a:t>Everyone is an employee because NOT NULL comparison is never-ever true</a:t>
            </a:r>
          </a:p>
        </p:txBody>
      </p:sp>
      <p:pic>
        <p:nvPicPr>
          <p:cNvPr id="400" name="Screen Shot 2020-04-04 at 4.02.13 PM.png" descr="Screen Shot 2020-04-04 at 4.02.1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67150" y="4545111"/>
            <a:ext cx="5270500" cy="4940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ASE Stat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CASE Statement</a:t>
            </a:r>
          </a:p>
        </p:txBody>
      </p:sp>
      <p:sp>
        <p:nvSpPr>
          <p:cNvPr id="403" name="MySQL has an IF express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MySQL has an IF expression</a:t>
            </a:r>
          </a:p>
          <a:p>
            <a:pPr lvl="1"/>
            <a:r>
              <a:t>Can have only one test</a:t>
            </a:r>
          </a:p>
          <a:p>
            <a:pPr lvl="1"/>
            <a:r>
              <a:t>Syntax is IF(condition, valiftrue, valiffalse)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CASE Stat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CASE Statement</a:t>
            </a:r>
          </a:p>
        </p:txBody>
      </p:sp>
      <p:sp>
        <p:nvSpPr>
          <p:cNvPr id="406" name="Inside a stored procedure, we can use the case statement to set a variabl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Inside a stored procedure, we can use the case statement to set a variable</a:t>
            </a:r>
          </a:p>
        </p:txBody>
      </p:sp>
      <p:sp>
        <p:nvSpPr>
          <p:cNvPr id="407" name="CREATE PROCEDURE GetDeliveryStatus(…"/>
          <p:cNvSpPr txBox="1"/>
          <p:nvPr/>
        </p:nvSpPr>
        <p:spPr>
          <a:xfrm>
            <a:off x="5403775" y="3308350"/>
            <a:ext cx="4542980" cy="485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1400">
                <a:solidFill>
                  <a:srgbClr val="44587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77AA"/>
                </a:solidFill>
              </a:rPr>
              <a:t>CREATE</a:t>
            </a:r>
            <a:r>
              <a:rPr>
                <a:solidFill>
                  <a:srgbClr val="006FE0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PROCEDURE</a:t>
            </a:r>
            <a:r>
              <a:rPr>
                <a:solidFill>
                  <a:srgbClr val="006FE0"/>
                </a:solidFill>
              </a:rPr>
              <a:t> </a:t>
            </a:r>
            <a:r>
              <a:t>GetDeliveryStatus(</a:t>
            </a:r>
          </a:p>
          <a:p>
            <a:pPr defTabSz="457200">
              <a:defRPr sz="1400">
                <a:solidFill>
                  <a:srgbClr val="44587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6FE0"/>
                </a:solidFill>
              </a:rPr>
              <a:t>    </a:t>
            </a:r>
            <a:r>
              <a:rPr>
                <a:solidFill>
                  <a:srgbClr val="0077AA"/>
                </a:solidFill>
              </a:rPr>
              <a:t>IN</a:t>
            </a:r>
            <a:r>
              <a:rPr>
                <a:solidFill>
                  <a:srgbClr val="006FE0"/>
                </a:solidFill>
              </a:rPr>
              <a:t> </a:t>
            </a:r>
            <a:r>
              <a:t>pOrderNumber</a:t>
            </a:r>
            <a:r>
              <a:rPr>
                <a:solidFill>
                  <a:srgbClr val="006FE0"/>
                </a:solidFill>
              </a:rPr>
              <a:t> </a:t>
            </a:r>
            <a:r>
              <a:rPr>
                <a:solidFill>
                  <a:srgbClr val="EC4444"/>
                </a:solidFill>
              </a:rPr>
              <a:t>INT</a:t>
            </a:r>
            <a:r>
              <a:t>,</a:t>
            </a:r>
          </a:p>
          <a:p>
            <a:pPr defTabSz="457200">
              <a:defRPr sz="1400">
                <a:solidFill>
                  <a:srgbClr val="44587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6FE0"/>
                </a:solidFill>
              </a:rPr>
              <a:t>    </a:t>
            </a:r>
            <a:r>
              <a:rPr>
                <a:solidFill>
                  <a:srgbClr val="0077AA"/>
                </a:solidFill>
              </a:rPr>
              <a:t>OUT</a:t>
            </a:r>
            <a:r>
              <a:rPr>
                <a:solidFill>
                  <a:srgbClr val="006FE0"/>
                </a:solidFill>
              </a:rPr>
              <a:t> </a:t>
            </a:r>
            <a:r>
              <a:t>pDeliveryStatus</a:t>
            </a:r>
            <a:r>
              <a:rPr>
                <a:solidFill>
                  <a:srgbClr val="006FE0"/>
                </a:solidFill>
              </a:rPr>
              <a:t> </a:t>
            </a:r>
            <a:r>
              <a:rPr>
                <a:solidFill>
                  <a:srgbClr val="EC4444"/>
                </a:solidFill>
              </a:rPr>
              <a:t>VARCHAR</a:t>
            </a:r>
            <a:r>
              <a:t>(100)</a:t>
            </a:r>
          </a:p>
          <a:p>
            <a:pPr defTabSz="457200">
              <a:defRPr sz="1400">
                <a:solidFill>
                  <a:srgbClr val="44587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)</a:t>
            </a:r>
          </a:p>
          <a:p>
            <a:pPr defTabSz="457200">
              <a:defRPr sz="1400">
                <a:solidFill>
                  <a:srgbClr val="0077A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BEGIN</a:t>
            </a:r>
            <a:endParaRPr>
              <a:solidFill>
                <a:srgbClr val="445870"/>
              </a:solidFill>
            </a:endParaRPr>
          </a:p>
          <a:p>
            <a:pPr defTabSz="457200">
              <a:defRPr sz="1400">
                <a:solidFill>
                  <a:srgbClr val="44587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6FE0"/>
                </a:solidFill>
              </a:rPr>
              <a:t>    </a:t>
            </a:r>
            <a:r>
              <a:rPr>
                <a:solidFill>
                  <a:srgbClr val="0077AA"/>
                </a:solidFill>
              </a:rPr>
              <a:t>DECLARE</a:t>
            </a:r>
            <a:r>
              <a:rPr>
                <a:solidFill>
                  <a:srgbClr val="006FE0"/>
                </a:solidFill>
              </a:rPr>
              <a:t> </a:t>
            </a:r>
            <a:r>
              <a:t>waitingDay</a:t>
            </a:r>
            <a:r>
              <a:rPr>
                <a:solidFill>
                  <a:srgbClr val="006FE0"/>
                </a:solidFill>
              </a:rPr>
              <a:t> </a:t>
            </a:r>
            <a:r>
              <a:rPr>
                <a:solidFill>
                  <a:srgbClr val="EC4444"/>
                </a:solidFill>
              </a:rPr>
              <a:t>INT</a:t>
            </a:r>
            <a:r>
              <a:rPr>
                <a:solidFill>
                  <a:srgbClr val="006FE0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DEFAULT</a:t>
            </a:r>
            <a:r>
              <a:rPr>
                <a:solidFill>
                  <a:srgbClr val="006FE0"/>
                </a:solidFill>
              </a:rPr>
              <a:t> </a:t>
            </a:r>
            <a:r>
              <a:t>0;</a:t>
            </a:r>
          </a:p>
          <a:p>
            <a:pPr defTabSz="457200">
              <a:defRPr sz="1400">
                <a:solidFill>
                  <a:srgbClr val="0077A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6FE0"/>
                </a:solidFill>
              </a:rPr>
              <a:t>    </a:t>
            </a:r>
            <a:r>
              <a:t>SELECT</a:t>
            </a:r>
            <a:r>
              <a:rPr>
                <a:solidFill>
                  <a:srgbClr val="006FE0"/>
                </a:solidFill>
              </a:rPr>
              <a:t> </a:t>
            </a:r>
            <a:endParaRPr>
              <a:solidFill>
                <a:srgbClr val="445870"/>
              </a:solidFill>
            </a:endParaRPr>
          </a:p>
          <a:p>
            <a:pPr defTabSz="457200">
              <a:defRPr sz="1400">
                <a:solidFill>
                  <a:srgbClr val="44587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6FE0"/>
                </a:solidFill>
              </a:rPr>
              <a:t>        </a:t>
            </a:r>
            <a:r>
              <a:rPr>
                <a:solidFill>
                  <a:srgbClr val="111111"/>
                </a:solidFill>
              </a:rPr>
              <a:t>DATEDIFF</a:t>
            </a:r>
            <a:r>
              <a:t>(requiredDate,</a:t>
            </a:r>
            <a:r>
              <a:rPr>
                <a:solidFill>
                  <a:srgbClr val="006FE0"/>
                </a:solidFill>
              </a:rPr>
              <a:t> </a:t>
            </a:r>
            <a:r>
              <a:t>shippedDate)</a:t>
            </a:r>
          </a:p>
          <a:p>
            <a:pPr defTabSz="457200">
              <a:defRPr sz="1400">
                <a:solidFill>
                  <a:srgbClr val="44587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6FE0"/>
                </a:solidFill>
              </a:rPr>
              <a:t>    </a:t>
            </a:r>
            <a:r>
              <a:rPr>
                <a:solidFill>
                  <a:srgbClr val="0077AA"/>
                </a:solidFill>
              </a:rPr>
              <a:t>INTO</a:t>
            </a:r>
            <a:r>
              <a:rPr>
                <a:solidFill>
                  <a:srgbClr val="006FE0"/>
                </a:solidFill>
              </a:rPr>
              <a:t> </a:t>
            </a:r>
            <a:r>
              <a:t>waitingDay</a:t>
            </a:r>
          </a:p>
          <a:p>
            <a:pPr defTabSz="457200">
              <a:defRPr sz="1400">
                <a:solidFill>
                  <a:srgbClr val="44587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6FE0"/>
                </a:solidFill>
              </a:rPr>
              <a:t>    </a:t>
            </a:r>
            <a:r>
              <a:rPr>
                <a:solidFill>
                  <a:srgbClr val="0077AA"/>
                </a:solidFill>
              </a:rPr>
              <a:t>FROM</a:t>
            </a:r>
            <a:r>
              <a:rPr>
                <a:solidFill>
                  <a:srgbClr val="006FE0"/>
                </a:solidFill>
              </a:rPr>
              <a:t> </a:t>
            </a:r>
            <a:r>
              <a:t>orders</a:t>
            </a:r>
          </a:p>
          <a:p>
            <a:pPr defTabSz="457200">
              <a:defRPr sz="1400">
                <a:solidFill>
                  <a:srgbClr val="44587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6FE0"/>
                </a:solidFill>
              </a:rPr>
              <a:t>    </a:t>
            </a:r>
            <a:r>
              <a:rPr>
                <a:solidFill>
                  <a:srgbClr val="0077AA"/>
                </a:solidFill>
              </a:rPr>
              <a:t>WHERE</a:t>
            </a:r>
            <a:r>
              <a:rPr>
                <a:solidFill>
                  <a:srgbClr val="006FE0"/>
                </a:solidFill>
              </a:rPr>
              <a:t> </a:t>
            </a:r>
            <a:r>
              <a:t>orderNumber</a:t>
            </a:r>
            <a:r>
              <a:rPr>
                <a:solidFill>
                  <a:srgbClr val="006FE0"/>
                </a:solidFill>
              </a:rPr>
              <a:t> </a:t>
            </a:r>
            <a:r>
              <a:t>=</a:t>
            </a:r>
            <a:r>
              <a:rPr>
                <a:solidFill>
                  <a:srgbClr val="006FE0"/>
                </a:solidFill>
              </a:rPr>
              <a:t> </a:t>
            </a:r>
            <a:r>
              <a:t>pOrderNumber;</a:t>
            </a:r>
          </a:p>
          <a:p>
            <a:pPr defTabSz="457200">
              <a:defRPr sz="1400">
                <a:solidFill>
                  <a:srgbClr val="006FE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   </a:t>
            </a:r>
            <a:endParaRPr>
              <a:solidFill>
                <a:srgbClr val="445870"/>
              </a:solidFill>
            </a:endParaRPr>
          </a:p>
          <a:p>
            <a:pPr defTabSz="457200">
              <a:defRPr sz="1400">
                <a:solidFill>
                  <a:srgbClr val="006FE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   </a:t>
            </a:r>
            <a:r>
              <a:rPr>
                <a:solidFill>
                  <a:srgbClr val="0077AA"/>
                </a:solidFill>
              </a:rPr>
              <a:t>CASE</a:t>
            </a:r>
            <a:r>
              <a:t> </a:t>
            </a:r>
            <a:endParaRPr>
              <a:solidFill>
                <a:srgbClr val="445870"/>
              </a:solidFill>
            </a:endParaRPr>
          </a:p>
          <a:p>
            <a:pPr defTabSz="457200">
              <a:defRPr sz="1400">
                <a:solidFill>
                  <a:srgbClr val="44587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6FE0"/>
                </a:solidFill>
              </a:rPr>
              <a:t>        </a:t>
            </a:r>
            <a:r>
              <a:rPr>
                <a:solidFill>
                  <a:srgbClr val="0077AA"/>
                </a:solidFill>
              </a:rPr>
              <a:t>WHEN</a:t>
            </a:r>
            <a:r>
              <a:rPr>
                <a:solidFill>
                  <a:srgbClr val="006FE0"/>
                </a:solidFill>
              </a:rPr>
              <a:t> </a:t>
            </a:r>
            <a:r>
              <a:t>waitingDay</a:t>
            </a:r>
            <a:r>
              <a:rPr>
                <a:solidFill>
                  <a:srgbClr val="006FE0"/>
                </a:solidFill>
              </a:rPr>
              <a:t> </a:t>
            </a:r>
            <a:r>
              <a:t>=</a:t>
            </a:r>
            <a:r>
              <a:rPr>
                <a:solidFill>
                  <a:srgbClr val="006FE0"/>
                </a:solidFill>
              </a:rPr>
              <a:t> </a:t>
            </a:r>
            <a:r>
              <a:t>0</a:t>
            </a:r>
            <a:r>
              <a:rPr>
                <a:solidFill>
                  <a:srgbClr val="006FE0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THEN</a:t>
            </a:r>
            <a:r>
              <a:rPr>
                <a:solidFill>
                  <a:srgbClr val="006FE0"/>
                </a:solidFill>
              </a:rPr>
              <a:t> </a:t>
            </a:r>
          </a:p>
          <a:p>
            <a:pPr defTabSz="457200">
              <a:defRPr sz="1400">
                <a:solidFill>
                  <a:srgbClr val="44587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6FE0"/>
                </a:solidFill>
              </a:rPr>
              <a:t>            </a:t>
            </a:r>
            <a:r>
              <a:rPr>
                <a:solidFill>
                  <a:srgbClr val="0077AA"/>
                </a:solidFill>
              </a:rPr>
              <a:t>SET</a:t>
            </a:r>
            <a:r>
              <a:rPr>
                <a:solidFill>
                  <a:srgbClr val="006FE0"/>
                </a:solidFill>
              </a:rPr>
              <a:t> </a:t>
            </a:r>
            <a:r>
              <a:t>pDeliveryStatus</a:t>
            </a:r>
            <a:r>
              <a:rPr>
                <a:solidFill>
                  <a:srgbClr val="006FE0"/>
                </a:solidFill>
              </a:rPr>
              <a:t> </a:t>
            </a:r>
            <a:r>
              <a:t>=</a:t>
            </a:r>
            <a:r>
              <a:rPr>
                <a:solidFill>
                  <a:srgbClr val="006FE0"/>
                </a:solidFill>
              </a:rPr>
              <a:t> </a:t>
            </a:r>
            <a:r>
              <a:rPr>
                <a:solidFill>
                  <a:srgbClr val="669900"/>
                </a:solidFill>
              </a:rPr>
              <a:t>'On Time'</a:t>
            </a:r>
            <a:r>
              <a:t>;</a:t>
            </a:r>
          </a:p>
          <a:p>
            <a:pPr defTabSz="457200">
              <a:defRPr sz="1400">
                <a:solidFill>
                  <a:srgbClr val="44587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6FE0"/>
                </a:solidFill>
              </a:rPr>
              <a:t>        </a:t>
            </a:r>
            <a:r>
              <a:rPr>
                <a:solidFill>
                  <a:srgbClr val="0077AA"/>
                </a:solidFill>
              </a:rPr>
              <a:t>WHEN</a:t>
            </a:r>
            <a:r>
              <a:rPr>
                <a:solidFill>
                  <a:srgbClr val="006FE0"/>
                </a:solidFill>
              </a:rPr>
              <a:t> </a:t>
            </a:r>
            <a:r>
              <a:t>waitingDay</a:t>
            </a:r>
            <a:r>
              <a:rPr>
                <a:solidFill>
                  <a:srgbClr val="006FE0"/>
                </a:solidFill>
              </a:rPr>
              <a:t> &gt;</a:t>
            </a:r>
            <a:r>
              <a:t>=</a:t>
            </a:r>
            <a:r>
              <a:rPr>
                <a:solidFill>
                  <a:srgbClr val="006FE0"/>
                </a:solidFill>
              </a:rPr>
              <a:t> </a:t>
            </a:r>
            <a:r>
              <a:t>1</a:t>
            </a:r>
            <a:r>
              <a:rPr>
                <a:solidFill>
                  <a:srgbClr val="006FE0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AND</a:t>
            </a:r>
            <a:r>
              <a:rPr>
                <a:solidFill>
                  <a:srgbClr val="006FE0"/>
                </a:solidFill>
              </a:rPr>
              <a:t> </a:t>
            </a:r>
            <a:r>
              <a:t>waitingDay</a:t>
            </a:r>
            <a:r>
              <a:rPr>
                <a:solidFill>
                  <a:srgbClr val="006FE0"/>
                </a:solidFill>
              </a:rPr>
              <a:t> &lt; </a:t>
            </a:r>
            <a:r>
              <a:t>5</a:t>
            </a:r>
            <a:r>
              <a:rPr>
                <a:solidFill>
                  <a:srgbClr val="006FE0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THEN</a:t>
            </a:r>
          </a:p>
          <a:p>
            <a:pPr defTabSz="457200">
              <a:defRPr sz="1400">
                <a:solidFill>
                  <a:srgbClr val="44587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6FE0"/>
                </a:solidFill>
              </a:rPr>
              <a:t>            </a:t>
            </a:r>
            <a:r>
              <a:rPr>
                <a:solidFill>
                  <a:srgbClr val="0077AA"/>
                </a:solidFill>
              </a:rPr>
              <a:t>SET</a:t>
            </a:r>
            <a:r>
              <a:rPr>
                <a:solidFill>
                  <a:srgbClr val="006FE0"/>
                </a:solidFill>
              </a:rPr>
              <a:t> </a:t>
            </a:r>
            <a:r>
              <a:t>pDeliveryStatus</a:t>
            </a:r>
            <a:r>
              <a:rPr>
                <a:solidFill>
                  <a:srgbClr val="006FE0"/>
                </a:solidFill>
              </a:rPr>
              <a:t> </a:t>
            </a:r>
            <a:r>
              <a:t>=</a:t>
            </a:r>
            <a:r>
              <a:rPr>
                <a:solidFill>
                  <a:srgbClr val="006FE0"/>
                </a:solidFill>
              </a:rPr>
              <a:t> </a:t>
            </a:r>
            <a:r>
              <a:rPr>
                <a:solidFill>
                  <a:srgbClr val="669900"/>
                </a:solidFill>
              </a:rPr>
              <a:t>'Late'</a:t>
            </a:r>
            <a:r>
              <a:t>;</a:t>
            </a:r>
          </a:p>
          <a:p>
            <a:pPr defTabSz="457200">
              <a:defRPr sz="1400">
                <a:solidFill>
                  <a:srgbClr val="44587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6FE0"/>
                </a:solidFill>
              </a:rPr>
              <a:t>        </a:t>
            </a:r>
            <a:r>
              <a:rPr>
                <a:solidFill>
                  <a:srgbClr val="0077AA"/>
                </a:solidFill>
              </a:rPr>
              <a:t>WHEN</a:t>
            </a:r>
            <a:r>
              <a:rPr>
                <a:solidFill>
                  <a:srgbClr val="006FE0"/>
                </a:solidFill>
              </a:rPr>
              <a:t> </a:t>
            </a:r>
            <a:r>
              <a:t>waitingDay</a:t>
            </a:r>
            <a:r>
              <a:rPr>
                <a:solidFill>
                  <a:srgbClr val="006FE0"/>
                </a:solidFill>
              </a:rPr>
              <a:t> &gt;</a:t>
            </a:r>
            <a:r>
              <a:t>=</a:t>
            </a:r>
            <a:r>
              <a:rPr>
                <a:solidFill>
                  <a:srgbClr val="006FE0"/>
                </a:solidFill>
              </a:rPr>
              <a:t> </a:t>
            </a:r>
            <a:r>
              <a:t>5</a:t>
            </a:r>
            <a:r>
              <a:rPr>
                <a:solidFill>
                  <a:srgbClr val="006FE0"/>
                </a:solidFill>
              </a:rPr>
              <a:t> </a:t>
            </a:r>
            <a:r>
              <a:rPr>
                <a:solidFill>
                  <a:srgbClr val="0077AA"/>
                </a:solidFill>
              </a:rPr>
              <a:t>THEN</a:t>
            </a:r>
          </a:p>
          <a:p>
            <a:pPr defTabSz="457200">
              <a:defRPr sz="1400">
                <a:solidFill>
                  <a:srgbClr val="44587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6FE0"/>
                </a:solidFill>
              </a:rPr>
              <a:t>            </a:t>
            </a:r>
            <a:r>
              <a:rPr>
                <a:solidFill>
                  <a:srgbClr val="0077AA"/>
                </a:solidFill>
              </a:rPr>
              <a:t>SET</a:t>
            </a:r>
            <a:r>
              <a:rPr>
                <a:solidFill>
                  <a:srgbClr val="006FE0"/>
                </a:solidFill>
              </a:rPr>
              <a:t> </a:t>
            </a:r>
            <a:r>
              <a:t>pDeliveryStatus</a:t>
            </a:r>
            <a:r>
              <a:rPr>
                <a:solidFill>
                  <a:srgbClr val="006FE0"/>
                </a:solidFill>
              </a:rPr>
              <a:t> </a:t>
            </a:r>
            <a:r>
              <a:t>=</a:t>
            </a:r>
            <a:r>
              <a:rPr>
                <a:solidFill>
                  <a:srgbClr val="006FE0"/>
                </a:solidFill>
              </a:rPr>
              <a:t> </a:t>
            </a:r>
            <a:r>
              <a:rPr>
                <a:solidFill>
                  <a:srgbClr val="669900"/>
                </a:solidFill>
              </a:rPr>
              <a:t>'Very Late'</a:t>
            </a:r>
            <a:r>
              <a:t>;</a:t>
            </a:r>
          </a:p>
          <a:p>
            <a:pPr defTabSz="457200">
              <a:defRPr sz="1400">
                <a:solidFill>
                  <a:srgbClr val="006FE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       </a:t>
            </a:r>
            <a:r>
              <a:rPr>
                <a:solidFill>
                  <a:srgbClr val="0077AA"/>
                </a:solidFill>
              </a:rPr>
              <a:t>ELSE</a:t>
            </a:r>
            <a:endParaRPr>
              <a:solidFill>
                <a:srgbClr val="445870"/>
              </a:solidFill>
            </a:endParaRPr>
          </a:p>
          <a:p>
            <a:pPr defTabSz="457200">
              <a:defRPr sz="1400">
                <a:solidFill>
                  <a:srgbClr val="6699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6FE0"/>
                </a:solidFill>
              </a:rPr>
              <a:t>            </a:t>
            </a:r>
            <a:r>
              <a:rPr>
                <a:solidFill>
                  <a:srgbClr val="0077AA"/>
                </a:solidFill>
              </a:rPr>
              <a:t>SET</a:t>
            </a:r>
            <a:r>
              <a:rPr>
                <a:solidFill>
                  <a:srgbClr val="006FE0"/>
                </a:solidFill>
              </a:rPr>
              <a:t> </a:t>
            </a:r>
            <a:r>
              <a:rPr>
                <a:solidFill>
                  <a:srgbClr val="445870"/>
                </a:solidFill>
              </a:rPr>
              <a:t>pDeliveryStatus</a:t>
            </a:r>
            <a:r>
              <a:rPr>
                <a:solidFill>
                  <a:srgbClr val="006FE0"/>
                </a:solidFill>
              </a:rPr>
              <a:t> </a:t>
            </a:r>
            <a:r>
              <a:rPr>
                <a:solidFill>
                  <a:srgbClr val="445870"/>
                </a:solidFill>
              </a:rPr>
              <a:t>=</a:t>
            </a:r>
            <a:r>
              <a:rPr>
                <a:solidFill>
                  <a:srgbClr val="006FE0"/>
                </a:solidFill>
              </a:rPr>
              <a:t> </a:t>
            </a:r>
            <a:r>
              <a:t>'No Information'</a:t>
            </a:r>
            <a:r>
              <a:rPr>
                <a:solidFill>
                  <a:srgbClr val="445870"/>
                </a:solidFill>
              </a:rPr>
              <a:t>;</a:t>
            </a:r>
            <a:endParaRPr>
              <a:solidFill>
                <a:srgbClr val="445870"/>
              </a:solidFill>
            </a:endParaRPr>
          </a:p>
          <a:p>
            <a:pPr defTabSz="457200">
              <a:defRPr sz="1400">
                <a:solidFill>
                  <a:srgbClr val="0077A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rgbClr val="006FE0"/>
                </a:solidFill>
              </a:rPr>
              <a:t>    </a:t>
            </a:r>
            <a:r>
              <a:t>END CASE</a:t>
            </a:r>
            <a:r>
              <a:rPr>
                <a:solidFill>
                  <a:srgbClr val="445870"/>
                </a:solidFill>
              </a:rPr>
              <a:t>;</a:t>
            </a:r>
            <a:r>
              <a:rPr>
                <a:solidFill>
                  <a:srgbClr val="006FE0"/>
                </a:solidFill>
              </a:rPr>
              <a:t>   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MySQL Stored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MySQL Stored Procedures</a:t>
            </a:r>
          </a:p>
        </p:txBody>
      </p:sp>
      <p:sp>
        <p:nvSpPr>
          <p:cNvPr id="149" name="We can generate stored procedure using SQL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generate stored procedure using SQL</a:t>
            </a:r>
          </a:p>
        </p:txBody>
      </p:sp>
      <p:sp>
        <p:nvSpPr>
          <p:cNvPr id="150" name="use employees;…"/>
          <p:cNvSpPr txBox="1"/>
          <p:nvPr/>
        </p:nvSpPr>
        <p:spPr>
          <a:xfrm>
            <a:off x="2329780" y="3594100"/>
            <a:ext cx="8345240" cy="528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use employees;</a:t>
            </a:r>
          </a:p>
          <a:p>
            <a:pPr/>
          </a:p>
          <a:p>
            <a:pPr/>
            <a:r>
              <a:t>DELIMITER $$</a:t>
            </a:r>
          </a:p>
          <a:p>
            <a:pPr/>
          </a:p>
          <a:p>
            <a:pPr/>
            <a:r>
              <a:t>CREATE PROCEDURE myproc()</a:t>
            </a:r>
          </a:p>
          <a:p>
            <a:pPr/>
            <a:r>
              <a:t>	BEGIN</a:t>
            </a:r>
          </a:p>
          <a:p>
            <a:pPr/>
            <a:r>
              <a:t>		SELECT *</a:t>
            </a:r>
          </a:p>
          <a:p>
            <a:pPr/>
            <a:r>
              <a:t>        FROM employees</a:t>
            </a:r>
          </a:p>
          <a:p>
            <a:pPr/>
            <a:r>
              <a:t>        WHERE first_name LIKE 'th%';</a:t>
            </a:r>
          </a:p>
          <a:p>
            <a:pPr/>
            <a:r>
              <a:t>	END</a:t>
            </a:r>
          </a:p>
          <a:p>
            <a:pPr/>
            <a:r>
              <a:t>    </a:t>
            </a:r>
          </a:p>
          <a:p>
            <a:pPr/>
            <a:r>
              <a:t>DELIMITER ;</a:t>
            </a:r>
          </a:p>
        </p:txBody>
      </p:sp>
      <p:sp>
        <p:nvSpPr>
          <p:cNvPr id="151" name="BEGIN END encapsulate a SQL query terminated with ;"/>
          <p:cNvSpPr/>
          <p:nvPr/>
        </p:nvSpPr>
        <p:spPr>
          <a:xfrm>
            <a:off x="8430278" y="3725592"/>
            <a:ext cx="4157663" cy="2822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518" y="0"/>
                </a:moveTo>
                <a:cubicBezTo>
                  <a:pt x="4335" y="0"/>
                  <a:pt x="4188" y="218"/>
                  <a:pt x="4188" y="486"/>
                </a:cubicBezTo>
                <a:lnTo>
                  <a:pt x="4188" y="7862"/>
                </a:lnTo>
                <a:lnTo>
                  <a:pt x="0" y="21600"/>
                </a:lnTo>
                <a:lnTo>
                  <a:pt x="5115" y="9717"/>
                </a:lnTo>
                <a:lnTo>
                  <a:pt x="21270" y="9717"/>
                </a:lnTo>
                <a:cubicBezTo>
                  <a:pt x="21452" y="9717"/>
                  <a:pt x="21600" y="9500"/>
                  <a:pt x="21600" y="9232"/>
                </a:cubicBezTo>
                <a:lnTo>
                  <a:pt x="21600" y="486"/>
                </a:lnTo>
                <a:cubicBezTo>
                  <a:pt x="21600" y="218"/>
                  <a:pt x="21452" y="0"/>
                  <a:pt x="21270" y="0"/>
                </a:cubicBezTo>
                <a:lnTo>
                  <a:pt x="4518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BEGIN END encapsulate a SQL query terminated with 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MySQL Stored Proced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MySQL Stored Procedures</a:t>
            </a:r>
          </a:p>
        </p:txBody>
      </p:sp>
      <p:sp>
        <p:nvSpPr>
          <p:cNvPr id="154" name="We can generate stored procedure using SQL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generate stored procedure using SQL</a:t>
            </a:r>
          </a:p>
        </p:txBody>
      </p:sp>
      <p:sp>
        <p:nvSpPr>
          <p:cNvPr id="155" name="use employees;…"/>
          <p:cNvSpPr txBox="1"/>
          <p:nvPr/>
        </p:nvSpPr>
        <p:spPr>
          <a:xfrm>
            <a:off x="2329780" y="3594100"/>
            <a:ext cx="8345240" cy="528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use employees;</a:t>
            </a:r>
          </a:p>
          <a:p>
            <a:pPr/>
          </a:p>
          <a:p>
            <a:pPr/>
            <a:r>
              <a:t>DELIMITER $$</a:t>
            </a:r>
          </a:p>
          <a:p>
            <a:pPr/>
          </a:p>
          <a:p>
            <a:pPr/>
            <a:r>
              <a:t>CREATE PROCEDURE myproc()</a:t>
            </a:r>
          </a:p>
          <a:p>
            <a:pPr/>
            <a:r>
              <a:t>	BEGIN</a:t>
            </a:r>
          </a:p>
          <a:p>
            <a:pPr/>
            <a:r>
              <a:t>		SELECT *</a:t>
            </a:r>
          </a:p>
          <a:p>
            <a:pPr/>
            <a:r>
              <a:t>        FROM employees</a:t>
            </a:r>
          </a:p>
          <a:p>
            <a:pPr/>
            <a:r>
              <a:t>        WHERE first_name LIKE 'th%';</a:t>
            </a:r>
          </a:p>
          <a:p>
            <a:pPr/>
            <a:r>
              <a:t>	END</a:t>
            </a:r>
          </a:p>
          <a:p>
            <a:pPr/>
            <a:r>
              <a:t>    </a:t>
            </a:r>
          </a:p>
          <a:p>
            <a:pPr/>
            <a:r>
              <a:t>DELIMITER ;</a:t>
            </a:r>
          </a:p>
        </p:txBody>
      </p:sp>
      <p:sp>
        <p:nvSpPr>
          <p:cNvPr id="156" name="Don't forget to change the delimiter back to ;"/>
          <p:cNvSpPr/>
          <p:nvPr/>
        </p:nvSpPr>
        <p:spPr>
          <a:xfrm>
            <a:off x="5019931" y="3725592"/>
            <a:ext cx="7568010" cy="4820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15" y="0"/>
                </a:moveTo>
                <a:cubicBezTo>
                  <a:pt x="12115" y="0"/>
                  <a:pt x="12034" y="127"/>
                  <a:pt x="12034" y="285"/>
                </a:cubicBezTo>
                <a:lnTo>
                  <a:pt x="12034" y="4888"/>
                </a:lnTo>
                <a:lnTo>
                  <a:pt x="0" y="21600"/>
                </a:lnTo>
                <a:lnTo>
                  <a:pt x="12574" y="5690"/>
                </a:lnTo>
                <a:lnTo>
                  <a:pt x="21419" y="5690"/>
                </a:lnTo>
                <a:cubicBezTo>
                  <a:pt x="21519" y="5690"/>
                  <a:pt x="21600" y="5563"/>
                  <a:pt x="21600" y="5406"/>
                </a:cubicBezTo>
                <a:lnTo>
                  <a:pt x="21600" y="285"/>
                </a:lnTo>
                <a:cubicBezTo>
                  <a:pt x="21600" y="127"/>
                  <a:pt x="21519" y="0"/>
                  <a:pt x="21419" y="0"/>
                </a:cubicBezTo>
                <a:lnTo>
                  <a:pt x="12215" y="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Don't forget to change the delimiter back to 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