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lational Model of Dat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Model of Data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49" name="Domai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Domains</a:t>
            </a:r>
          </a:p>
          <a:p>
            <a:pPr lvl="1"/>
            <a:r>
              <a:t>All components of a tuple are </a:t>
            </a:r>
            <a:r>
              <a:rPr i="1" u="sng"/>
              <a:t>atomic</a:t>
            </a:r>
          </a:p>
          <a:p>
            <a:pPr lvl="1"/>
            <a:r>
              <a:t>All components of a tuple must be in </a:t>
            </a:r>
            <a:r>
              <a:rPr i="1" u="sng"/>
              <a:t>domain</a:t>
            </a:r>
            <a:endParaRPr i="1" u="sng"/>
          </a:p>
        </p:txBody>
      </p:sp>
      <p:sp>
        <p:nvSpPr>
          <p:cNvPr id="150" name="Movies(title:string, year:integer,…"/>
          <p:cNvSpPr txBox="1"/>
          <p:nvPr/>
        </p:nvSpPr>
        <p:spPr>
          <a:xfrm>
            <a:off x="2640144" y="4996074"/>
            <a:ext cx="834524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Movies(title:string, year:integer, </a:t>
            </a:r>
          </a:p>
          <a:p>
            <a:pPr>
              <a:defRPr sz="3000"/>
            </a:pPr>
            <a:r>
              <a:t>       length:integer, genre:string)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53" name="Equivalent representation of a re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Equivalent representation of a relation</a:t>
            </a:r>
          </a:p>
          <a:p>
            <a:pPr lvl="1"/>
            <a:r>
              <a:t>Tables are </a:t>
            </a:r>
            <a:r>
              <a:rPr u="sng"/>
              <a:t>sets</a:t>
            </a:r>
            <a:r>
              <a:t> of tuples</a:t>
            </a:r>
          </a:p>
          <a:p>
            <a:pPr lvl="1"/>
            <a:r>
              <a:t>Attributes form a </a:t>
            </a:r>
            <a:r>
              <a:rPr u="sng"/>
              <a:t>set</a:t>
            </a:r>
            <a:endParaRPr u="sng"/>
          </a:p>
          <a:p>
            <a:pPr/>
            <a:r>
              <a:t>Can reorder rows and columns, but obtain the same table</a:t>
            </a:r>
          </a:p>
        </p:txBody>
      </p:sp>
      <p:graphicFrame>
        <p:nvGraphicFramePr>
          <p:cNvPr id="154" name="Table"/>
          <p:cNvGraphicFramePr/>
          <p:nvPr/>
        </p:nvGraphicFramePr>
        <p:xfrm>
          <a:off x="2490837" y="6073077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06325"/>
                <a:gridCol w="1776001"/>
                <a:gridCol w="1776001"/>
                <a:gridCol w="1776001"/>
              </a:tblGrid>
              <a:tr h="6712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Year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Genre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Title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Length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B8B8B8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712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1977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scifi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Star wars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124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</a:tr>
              <a:tr h="119834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1992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comedy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Wayne’s world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7124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1939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drama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Gone with the wind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231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57" name="Key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Keys: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 set of attributes (always non-null):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Two tuples cannot share the same values in this set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Example: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Movies Table: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title and year form a key</a:t>
            </a:r>
          </a:p>
          <a:p>
            <a:pPr lvl="4" marL="2133600" indent="-426719" defTabSz="560831">
              <a:spcBef>
                <a:spcPts val="2100"/>
              </a:spcBef>
              <a:defRPr sz="3072"/>
            </a:pPr>
            <a:r>
              <a:t>No two movies in the same year have both the same title and the same year</a:t>
            </a:r>
          </a:p>
        </p:txBody>
      </p:sp>
      <p:sp>
        <p:nvSpPr>
          <p:cNvPr id="158" name="Movies(title, year, length, genre)"/>
          <p:cNvSpPr txBox="1"/>
          <p:nvPr/>
        </p:nvSpPr>
        <p:spPr>
          <a:xfrm>
            <a:off x="1780323" y="8221350"/>
            <a:ext cx="7887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Movies(</a:t>
            </a:r>
            <a:r>
              <a:rPr u="sng"/>
              <a:t>title</a:t>
            </a:r>
            <a:r>
              <a:t>, </a:t>
            </a:r>
            <a:r>
              <a:rPr u="sng"/>
              <a:t>year</a:t>
            </a:r>
            <a:r>
              <a:t>, length, genre)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61" name="Ke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Keys</a:t>
            </a:r>
          </a:p>
          <a:p>
            <a:pPr lvl="1"/>
            <a:r>
              <a:t>Can be single attribute:</a:t>
            </a:r>
          </a:p>
          <a:p>
            <a:pPr lvl="2"/>
            <a:r>
              <a:t>All persons working in the US (should) have a Social Security Number (SSN)</a:t>
            </a:r>
          </a:p>
          <a:p>
            <a:pPr lvl="2"/>
            <a:r>
              <a:t>SSN are unique</a:t>
            </a:r>
          </a:p>
          <a:p>
            <a:pPr lvl="1"/>
            <a:r>
              <a:t>Can be artificial tuple ids</a:t>
            </a:r>
          </a:p>
          <a:p>
            <a:pPr lvl="1"/>
            <a:r>
              <a:t>Are defined locally (Marquette ID numbers)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64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sp>
        <p:nvSpPr>
          <p:cNvPr id="165" name="Movies(title: string,…"/>
          <p:cNvSpPr txBox="1"/>
          <p:nvPr/>
        </p:nvSpPr>
        <p:spPr>
          <a:xfrm>
            <a:off x="3152874" y="3789533"/>
            <a:ext cx="6699052" cy="431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1" indent="0">
              <a:spcBef>
                <a:spcPts val="2200"/>
              </a:spcBef>
              <a:defRPr sz="3200"/>
            </a:pPr>
            <a:r>
              <a:t>Movies(</a:t>
            </a:r>
            <a:r>
              <a:rPr u="sng"/>
              <a:t>title: string</a:t>
            </a:r>
            <a:r>
              <a:t>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</a:t>
            </a:r>
            <a:r>
              <a:rPr u="sng"/>
              <a:t>year</a:t>
            </a:r>
            <a:r>
              <a:t>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length: integer,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genre: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studioName: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producerC#: integer)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68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sp>
        <p:nvSpPr>
          <p:cNvPr id="169" name="MovieStar(name: string,…"/>
          <p:cNvSpPr txBox="1"/>
          <p:nvPr/>
        </p:nvSpPr>
        <p:spPr>
          <a:xfrm>
            <a:off x="3152874" y="3789533"/>
            <a:ext cx="6455173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1" indent="0">
              <a:spcBef>
                <a:spcPts val="2200"/>
              </a:spcBef>
              <a:defRPr sz="3200"/>
            </a:pPr>
            <a:r>
              <a:t>MovieStar(</a:t>
            </a:r>
            <a:r>
              <a:rPr u="sng"/>
              <a:t>name</a:t>
            </a:r>
            <a:r>
              <a:t>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   </a:t>
            </a:r>
            <a:r>
              <a:rPr u="sng"/>
              <a:t>year</a:t>
            </a:r>
            <a:r>
              <a:t>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   address: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   gender: char,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   birthdate: date)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72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sp>
        <p:nvSpPr>
          <p:cNvPr id="173" name="StarsIn(movieTitle: string,…"/>
          <p:cNvSpPr txBox="1"/>
          <p:nvPr/>
        </p:nvSpPr>
        <p:spPr>
          <a:xfrm>
            <a:off x="3152874" y="3789533"/>
            <a:ext cx="6699052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1" indent="0">
              <a:spcBef>
                <a:spcPts val="2200"/>
              </a:spcBef>
              <a:defRPr sz="3200"/>
            </a:pPr>
            <a:r>
              <a:t>StarsIn(</a:t>
            </a:r>
            <a:r>
              <a:rPr u="sng"/>
              <a:t>movieTitle: string</a:t>
            </a:r>
            <a:r>
              <a:t>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</a:t>
            </a:r>
            <a:r>
              <a:rPr u="sng"/>
              <a:t>movieYear</a:t>
            </a:r>
            <a:r>
              <a:t>: int,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</a:t>
            </a:r>
            <a:r>
              <a:rPr u="sng"/>
              <a:t>starNam</a:t>
            </a:r>
            <a:r>
              <a:t>e: string)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76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sp>
        <p:nvSpPr>
          <p:cNvPr id="177" name="MovieExec( name: string,…"/>
          <p:cNvSpPr txBox="1"/>
          <p:nvPr/>
        </p:nvSpPr>
        <p:spPr>
          <a:xfrm>
            <a:off x="3152874" y="3789533"/>
            <a:ext cx="718681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1" indent="0">
              <a:spcBef>
                <a:spcPts val="2200"/>
              </a:spcBef>
              <a:defRPr sz="3200"/>
            </a:pPr>
            <a:r>
              <a:t>MovieExec( name: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    address: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    </a:t>
            </a:r>
            <a:r>
              <a:rPr u="sng"/>
              <a:t>cert#</a:t>
            </a:r>
            <a:r>
              <a:t>: integer,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    netWorth: integer)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80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sp>
        <p:nvSpPr>
          <p:cNvPr id="181" name="Studio(name: string,…"/>
          <p:cNvSpPr txBox="1"/>
          <p:nvPr/>
        </p:nvSpPr>
        <p:spPr>
          <a:xfrm>
            <a:off x="3152874" y="3789533"/>
            <a:ext cx="5723534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1" indent="0">
              <a:spcBef>
                <a:spcPts val="2200"/>
              </a:spcBef>
              <a:defRPr sz="3200"/>
            </a:pPr>
            <a:r>
              <a:t>Studio(</a:t>
            </a:r>
            <a:r>
              <a:rPr u="sng"/>
              <a:t>name</a:t>
            </a:r>
            <a:r>
              <a:t>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address: string,</a:t>
            </a:r>
          </a:p>
          <a:p>
            <a:pPr lvl="1" indent="0">
              <a:spcBef>
                <a:spcPts val="2200"/>
              </a:spcBef>
              <a:defRPr sz="3200"/>
            </a:pPr>
            <a:r>
              <a:t>       presC#: integer)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br/>
            <a:r>
              <a:t>SQL DDL</a:t>
            </a:r>
          </a:p>
        </p:txBody>
      </p:sp>
      <p:sp>
        <p:nvSpPr>
          <p:cNvPr id="184" name="Create a database with CREATE DATABAS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database with CREATE DATABASE</a:t>
            </a:r>
          </a:p>
        </p:txBody>
      </p:sp>
      <p:sp>
        <p:nvSpPr>
          <p:cNvPr id="185" name="CREATE DATABASE IF NOT EXISTS USNavy;"/>
          <p:cNvSpPr txBox="1"/>
          <p:nvPr/>
        </p:nvSpPr>
        <p:spPr>
          <a:xfrm>
            <a:off x="1986824" y="4309162"/>
            <a:ext cx="857387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CREATE DATABASE IF NOT EXISTS USNavy;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Model</a:t>
            </a:r>
          </a:p>
        </p:txBody>
      </p:sp>
      <p:sp>
        <p:nvSpPr>
          <p:cNvPr id="123" name="Notation for describing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Notation for describing data</a:t>
            </a:r>
          </a:p>
          <a:p>
            <a:pPr lvl="1" marL="673100" indent="-228600">
              <a:buSzPct val="100000"/>
              <a:buAutoNum type="arabicPeriod" startAt="1"/>
            </a:pPr>
            <a:r>
              <a:t> Structure of the Data</a:t>
            </a:r>
          </a:p>
          <a:p>
            <a:pPr lvl="2">
              <a:buClr>
                <a:srgbClr val="000000"/>
              </a:buClr>
            </a:pPr>
            <a:r>
              <a:t>Conceptual level, not binary</a:t>
            </a:r>
          </a:p>
          <a:p>
            <a:pPr lvl="1"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Operations on Data</a:t>
            </a:r>
          </a:p>
          <a:p>
            <a:pPr lvl="2">
              <a:buClr>
                <a:srgbClr val="000000"/>
              </a:buClr>
            </a:pPr>
            <a:r>
              <a:t>Limits on operations are useful!</a:t>
            </a:r>
          </a:p>
          <a:p>
            <a:pPr lvl="1"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Constraints on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188" name="Three type of tables in SQ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Three type of tables in SQL</a:t>
            </a:r>
          </a:p>
          <a:p>
            <a:pPr lvl="1"/>
            <a:r>
              <a:t>Stored Relations, called tables</a:t>
            </a:r>
          </a:p>
          <a:p>
            <a:pPr lvl="1"/>
            <a:r>
              <a:t>Views: relations calculated by computation</a:t>
            </a:r>
          </a:p>
          <a:p>
            <a:pPr lvl="1"/>
            <a:r>
              <a:t>Temporary tables: created during query execution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191" name="Data Typ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Data Types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Character strings of fixed or varying length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CHAR(n) - fixed length string of up to </a:t>
            </a:r>
            <a:r>
              <a:rPr i="1"/>
              <a:t>n</a:t>
            </a:r>
            <a:r>
              <a:t> characters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VARCHAR(n) - fixed length string of up to </a:t>
            </a:r>
            <a:r>
              <a:rPr i="1"/>
              <a:t>n</a:t>
            </a:r>
            <a:r>
              <a:t> characters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Uses and endmarker or string-length for storage efficiency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Bit strings 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BIT(n) strings of length exactly </a:t>
            </a:r>
            <a:r>
              <a:rPr i="1"/>
              <a:t>n</a:t>
            </a:r>
            <a:endParaRPr i="1"/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BIT VARYING(n) - strings of length up to </a:t>
            </a:r>
            <a:r>
              <a:rPr i="1"/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194" name="Data Typ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Types:</a:t>
            </a:r>
          </a:p>
          <a:p>
            <a:pPr lvl="1"/>
            <a:r>
              <a:t>Boolean: BOOLEAN: TRUE, FALSE, UNKNOWN</a:t>
            </a:r>
          </a:p>
          <a:p>
            <a:pPr lvl="1"/>
            <a:r>
              <a:t>Integers: INT = INTEGER, SHORTINT</a:t>
            </a:r>
          </a:p>
          <a:p>
            <a:pPr lvl="1"/>
            <a:r>
              <a:t>Floats: FLOAT = REAL, DOUBLE, DECIMAL(n,m)</a:t>
            </a:r>
          </a:p>
          <a:p>
            <a:pPr lvl="1"/>
            <a:r>
              <a:t>Dates: DATE </a:t>
            </a:r>
          </a:p>
          <a:p>
            <a:pPr lvl="2"/>
            <a:r>
              <a:t>SQL Standard: ‘1948-05-14’)</a:t>
            </a:r>
          </a:p>
          <a:p>
            <a:pPr lvl="1"/>
            <a:r>
              <a:t>Times: TIME</a:t>
            </a:r>
          </a:p>
          <a:p>
            <a:pPr lvl="2"/>
            <a:r>
              <a:t>SQL Standard: 19:20:02.4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197" name="Data Typ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Types:</a:t>
            </a:r>
          </a:p>
          <a:p>
            <a:pPr lvl="1"/>
            <a:r>
              <a:t>MySQL:  ENUM('M', 'F')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00" name="CREATE TABLE  creates a t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TABLE  creates a table</a:t>
            </a:r>
          </a:p>
        </p:txBody>
      </p:sp>
      <p:sp>
        <p:nvSpPr>
          <p:cNvPr id="201" name="CREATE TABLE Movies(…"/>
          <p:cNvSpPr txBox="1"/>
          <p:nvPr/>
        </p:nvSpPr>
        <p:spPr>
          <a:xfrm>
            <a:off x="3274814" y="3803650"/>
            <a:ext cx="6455172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CREATE TABLE Movies(</a:t>
            </a:r>
          </a:p>
          <a:p>
            <a:pPr>
              <a:defRPr sz="3200"/>
            </a:pPr>
            <a:r>
              <a:t>   title        CHAR(100),</a:t>
            </a:r>
          </a:p>
          <a:p>
            <a:pPr>
              <a:defRPr sz="3200"/>
            </a:pPr>
            <a:r>
              <a:t>   year         INT,</a:t>
            </a:r>
          </a:p>
          <a:p>
            <a:pPr>
              <a:defRPr sz="3200"/>
            </a:pPr>
            <a:r>
              <a:t>   length       INT,</a:t>
            </a:r>
          </a:p>
          <a:p>
            <a:pPr>
              <a:defRPr sz="3200"/>
            </a:pPr>
            <a:r>
              <a:t>   genre        CHAR(10),</a:t>
            </a:r>
          </a:p>
          <a:p>
            <a:pPr>
              <a:defRPr sz="3200"/>
            </a:pPr>
            <a:r>
              <a:t>   studioName   CHAR(30),</a:t>
            </a:r>
          </a:p>
          <a:p>
            <a:pPr>
              <a:defRPr sz="3200"/>
            </a:pPr>
            <a:r>
              <a:t>   producerC#   INT</a:t>
            </a:r>
          </a:p>
          <a:p>
            <a:pPr>
              <a:defRPr sz="3200"/>
            </a:pP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04" name="CREATE TABLE MovieStar(…"/>
          <p:cNvSpPr txBox="1"/>
          <p:nvPr/>
        </p:nvSpPr>
        <p:spPr>
          <a:xfrm>
            <a:off x="2787054" y="3530600"/>
            <a:ext cx="7430692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CREATE TABLE MovieStar(</a:t>
            </a:r>
          </a:p>
          <a:p>
            <a:pPr>
              <a:defRPr sz="3000"/>
            </a:pPr>
            <a:r>
              <a:t>   name            CHAR(30),</a:t>
            </a:r>
          </a:p>
          <a:p>
            <a:pPr>
              <a:defRPr sz="3000"/>
            </a:pPr>
            <a:r>
              <a:t>   address         VARCHAR(255),</a:t>
            </a:r>
          </a:p>
          <a:p>
            <a:pPr>
              <a:defRPr sz="3000"/>
            </a:pPr>
            <a:r>
              <a:t>   gender          CHAR(1),</a:t>
            </a:r>
          </a:p>
          <a:p>
            <a:pPr>
              <a:defRPr sz="3000"/>
            </a:pPr>
            <a:r>
              <a:t>   birthday        DATE</a:t>
            </a:r>
          </a:p>
          <a:p>
            <a:pPr>
              <a:defRPr sz="3000"/>
            </a:pP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07" name="Drop Table  drops a t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Drop Table  drops a table</a:t>
            </a:r>
          </a:p>
        </p:txBody>
      </p:sp>
      <p:sp>
        <p:nvSpPr>
          <p:cNvPr id="208" name="DROP TABLE Movies;"/>
          <p:cNvSpPr txBox="1"/>
          <p:nvPr/>
        </p:nvSpPr>
        <p:spPr>
          <a:xfrm>
            <a:off x="4387515" y="3814765"/>
            <a:ext cx="422977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DROP TABLE Movies;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11" name="Altering a table with ALTER T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Altering a table with ALTER TABLE</a:t>
            </a:r>
          </a:p>
          <a:p>
            <a:pPr lvl="1"/>
            <a:r>
              <a:t>with ADD followed by attribute name and data type</a:t>
            </a:r>
          </a:p>
          <a:p>
            <a:pPr lvl="1"/>
            <a:r>
              <a:t>with DROP followed by attribute name </a:t>
            </a:r>
          </a:p>
        </p:txBody>
      </p:sp>
      <p:sp>
        <p:nvSpPr>
          <p:cNvPr id="212" name="ALTER TABLE MovieStar ADD phone CHAR(16);"/>
          <p:cNvSpPr txBox="1"/>
          <p:nvPr/>
        </p:nvSpPr>
        <p:spPr>
          <a:xfrm>
            <a:off x="2188738" y="5467350"/>
            <a:ext cx="948842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ALTER TABLE MovieStar ADD phone CHAR(16);</a:t>
            </a:r>
          </a:p>
        </p:txBody>
      </p:sp>
      <p:sp>
        <p:nvSpPr>
          <p:cNvPr id="213" name="ALTER TABLE MovieStar DROP Birthday;"/>
          <p:cNvSpPr txBox="1"/>
          <p:nvPr/>
        </p:nvSpPr>
        <p:spPr>
          <a:xfrm>
            <a:off x="2329780" y="6647631"/>
            <a:ext cx="83452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ALTER TABLE MovieStar DROP Birthday;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16" name="Default Val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Default Values</a:t>
            </a:r>
          </a:p>
          <a:p>
            <a:pPr lvl="1"/>
            <a:r>
              <a:t>Conventions for unknown data</a:t>
            </a:r>
          </a:p>
          <a:p>
            <a:pPr lvl="2"/>
            <a:r>
              <a:t>Usually, NULL</a:t>
            </a:r>
          </a:p>
          <a:p>
            <a:pPr lvl="1"/>
            <a:r>
              <a:t>Can use other values for unknown data</a:t>
            </a:r>
          </a:p>
        </p:txBody>
      </p:sp>
      <p:sp>
        <p:nvSpPr>
          <p:cNvPr id="217" name="CREATE TABLE MovieStar(…"/>
          <p:cNvSpPr txBox="1"/>
          <p:nvPr/>
        </p:nvSpPr>
        <p:spPr>
          <a:xfrm>
            <a:off x="1771868" y="5895109"/>
            <a:ext cx="1017433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CREATE TABLE MovieStar(</a:t>
            </a:r>
          </a:p>
          <a:p>
            <a:pPr>
              <a:defRPr sz="3000"/>
            </a:pPr>
            <a:r>
              <a:t>   name            CHAR(30),</a:t>
            </a:r>
          </a:p>
          <a:p>
            <a:pPr>
              <a:defRPr sz="3000"/>
            </a:pPr>
            <a:r>
              <a:t>   address         VARCHAR(255),</a:t>
            </a:r>
          </a:p>
          <a:p>
            <a:pPr>
              <a:defRPr sz="3000"/>
            </a:pPr>
            <a:r>
              <a:t>   gender          CHAR(1) </a:t>
            </a:r>
            <a:r>
              <a:rPr b="1"/>
              <a:t>DEFAULT '?'</a:t>
            </a:r>
            <a:r>
              <a:t>,</a:t>
            </a:r>
          </a:p>
          <a:p>
            <a:pPr>
              <a:defRPr sz="3000"/>
            </a:pPr>
            <a:r>
              <a:t>   birthday        DATE </a:t>
            </a:r>
            <a:r>
              <a:rPr b="1"/>
              <a:t>DEFAULT '0000-00-00'</a:t>
            </a:r>
          </a:p>
          <a:p>
            <a:pPr>
              <a:defRPr sz="3000"/>
            </a:pP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20" name="Declaring Ke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Declaring Keys</a:t>
            </a:r>
          </a:p>
          <a:p>
            <a:pPr lvl="1" marL="673100" indent="-228600">
              <a:buSzPct val="100000"/>
              <a:buAutoNum type="arabicPeriod" startAt="1"/>
            </a:pPr>
            <a:r>
              <a:t> Declare one attribute to be a key </a:t>
            </a:r>
          </a:p>
          <a:p>
            <a:pPr lvl="1" marL="673100" indent="-228600">
              <a:buSzPct val="100000"/>
              <a:buAutoNum type="arabicPeriod" startAt="1"/>
            </a:pPr>
            <a:r>
              <a:t> Add one additional declaration:</a:t>
            </a:r>
          </a:p>
          <a:p>
            <a:pPr lvl="2">
              <a:buClr>
                <a:srgbClr val="000000"/>
              </a:buClr>
            </a:pPr>
            <a:r>
              <a:t>Particular set of attributes is a key</a:t>
            </a:r>
          </a:p>
          <a:p>
            <a:pPr lvl="1">
              <a:buClr>
                <a:srgbClr val="000000"/>
              </a:buClr>
            </a:pPr>
            <a:r>
              <a:t>Can use</a:t>
            </a:r>
          </a:p>
          <a:p>
            <a:pPr lvl="1"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 PRIMARY KEY</a:t>
            </a:r>
          </a:p>
          <a:p>
            <a:pPr lvl="1" marL="673100" indent="-228600">
              <a:buClr>
                <a:srgbClr val="000000"/>
              </a:buClr>
              <a:buSzPct val="100000"/>
              <a:buAutoNum type="arabicPeriod" startAt="1"/>
            </a:pPr>
            <a:r>
              <a:t> UNIQUE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Model</a:t>
            </a:r>
          </a:p>
        </p:txBody>
      </p:sp>
      <p:sp>
        <p:nvSpPr>
          <p:cNvPr id="126" name="In this clas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this class:</a:t>
            </a:r>
          </a:p>
          <a:p>
            <a:pPr lvl="1"/>
            <a:r>
              <a:t>Relational Data Model</a:t>
            </a:r>
          </a:p>
          <a:p>
            <a:pPr lvl="1"/>
            <a:r>
              <a:t>Semi-structured Data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23" name="UNIQUE for a set 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UNIQUE for a set S:</a:t>
            </a:r>
          </a:p>
          <a:p>
            <a:pPr lvl="1"/>
            <a:r>
              <a:t>Two tuples cannot agree on all attributes of S unless one of them is NULL</a:t>
            </a:r>
          </a:p>
          <a:p>
            <a:pPr lvl="2"/>
            <a:r>
              <a:t>Any attempted update that violates this will be rejected</a:t>
            </a:r>
          </a:p>
          <a:p>
            <a:pPr/>
            <a:r>
              <a:t>PRIMARY KEY for a set S:</a:t>
            </a:r>
          </a:p>
          <a:p>
            <a:pPr lvl="1"/>
            <a:r>
              <a:t>Attributes in S cannot be NULL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26" name="CREATE TABLE MovieStar(…"/>
          <p:cNvSpPr txBox="1"/>
          <p:nvPr/>
        </p:nvSpPr>
        <p:spPr>
          <a:xfrm>
            <a:off x="1872505" y="3530600"/>
            <a:ext cx="925978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CREATE TABLE MovieStar(</a:t>
            </a:r>
          </a:p>
          <a:p>
            <a:pPr>
              <a:defRPr sz="3000"/>
            </a:pPr>
            <a:r>
              <a:t>   name            CHAR(30) </a:t>
            </a:r>
            <a:r>
              <a:rPr b="1"/>
              <a:t>PRIMARY KEY</a:t>
            </a:r>
            <a:r>
              <a:t>,</a:t>
            </a:r>
          </a:p>
          <a:p>
            <a:pPr>
              <a:defRPr sz="3000"/>
            </a:pPr>
            <a:r>
              <a:t>   address         VARCHAR(255),</a:t>
            </a:r>
          </a:p>
          <a:p>
            <a:pPr>
              <a:defRPr sz="3000"/>
            </a:pPr>
            <a:r>
              <a:t>   gender          CHAR(1),</a:t>
            </a:r>
          </a:p>
          <a:p>
            <a:pPr>
              <a:defRPr sz="3000"/>
            </a:pPr>
            <a:r>
              <a:t>   birthday        DATE</a:t>
            </a:r>
          </a:p>
          <a:p>
            <a:pPr>
              <a:defRPr sz="3000"/>
            </a:pP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29" name="CREATE TABLE MovieStar(…"/>
          <p:cNvSpPr txBox="1"/>
          <p:nvPr/>
        </p:nvSpPr>
        <p:spPr>
          <a:xfrm>
            <a:off x="1415231" y="3314699"/>
            <a:ext cx="10402976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CREATE TABLE MovieStar(</a:t>
            </a:r>
          </a:p>
          <a:p>
            <a:pPr>
              <a:defRPr sz="3000"/>
            </a:pPr>
            <a:r>
              <a:t>   name            CHAR(30),</a:t>
            </a:r>
          </a:p>
          <a:p>
            <a:pPr>
              <a:defRPr sz="3000"/>
            </a:pPr>
            <a:r>
              <a:t>   address         VARCHAR(255),</a:t>
            </a:r>
          </a:p>
          <a:p>
            <a:pPr>
              <a:defRPr sz="3000"/>
            </a:pPr>
            <a:r>
              <a:t>   gender          CHAR(1) DEFAULT '?',</a:t>
            </a:r>
          </a:p>
          <a:p>
            <a:pPr>
              <a:defRPr sz="3000"/>
            </a:pPr>
            <a:r>
              <a:t>   birthday        DATE DEFAULT '0000-00-00'</a:t>
            </a:r>
            <a:r>
              <a:rPr b="1"/>
              <a:t>,</a:t>
            </a:r>
            <a:endParaRPr b="1"/>
          </a:p>
          <a:p>
            <a:pPr>
              <a:defRPr sz="3000"/>
            </a:pPr>
            <a:r>
              <a:rPr b="1"/>
              <a:t>   PRIMARY KEY (name)</a:t>
            </a:r>
            <a:endParaRPr b="1"/>
          </a:p>
          <a:p>
            <a:pPr>
              <a:defRPr sz="3000"/>
            </a:pP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QL DD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DDL</a:t>
            </a:r>
          </a:p>
        </p:txBody>
      </p:sp>
      <p:sp>
        <p:nvSpPr>
          <p:cNvPr id="232" name="CREATE TABLE Movies(…"/>
          <p:cNvSpPr txBox="1"/>
          <p:nvPr/>
        </p:nvSpPr>
        <p:spPr>
          <a:xfrm>
            <a:off x="3274814" y="3568699"/>
            <a:ext cx="6942932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CREATE TABLE Movies(</a:t>
            </a:r>
          </a:p>
          <a:p>
            <a:pPr>
              <a:defRPr sz="3200"/>
            </a:pPr>
            <a:r>
              <a:t>   title        CHAR(100),</a:t>
            </a:r>
          </a:p>
          <a:p>
            <a:pPr>
              <a:defRPr sz="3200"/>
            </a:pPr>
            <a:r>
              <a:t>   year         INT,</a:t>
            </a:r>
          </a:p>
          <a:p>
            <a:pPr>
              <a:defRPr sz="3200"/>
            </a:pPr>
            <a:r>
              <a:t>   length       INT,</a:t>
            </a:r>
          </a:p>
          <a:p>
            <a:pPr>
              <a:defRPr sz="3200"/>
            </a:pPr>
            <a:r>
              <a:t>   genre        CHAR(10),</a:t>
            </a:r>
          </a:p>
          <a:p>
            <a:pPr>
              <a:defRPr sz="3200"/>
            </a:pPr>
            <a:r>
              <a:t>   studioName   CHAR(30),</a:t>
            </a:r>
          </a:p>
          <a:p>
            <a:pPr>
              <a:defRPr sz="3200"/>
            </a:pPr>
            <a:r>
              <a:t>   producerC#   INT,</a:t>
            </a:r>
          </a:p>
          <a:p>
            <a:pPr>
              <a:defRPr sz="3200"/>
            </a:pPr>
            <a:r>
              <a:t>   PRIMARY KEY (title, year)</a:t>
            </a:r>
          </a:p>
          <a:p>
            <a:pPr>
              <a:defRPr sz="3200"/>
            </a:pPr>
            <a:r>
              <a:t>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QL Work 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 Bench</a:t>
            </a:r>
          </a:p>
        </p:txBody>
      </p:sp>
      <p:sp>
        <p:nvSpPr>
          <p:cNvPr id="235" name="Insure that your mysql server is run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Insure that your mysql server is running</a:t>
            </a:r>
          </a:p>
          <a:p>
            <a:pPr lvl="1"/>
            <a:r>
              <a:t>MAC :  System Preferences —&gt; MySQL</a:t>
            </a:r>
          </a:p>
        </p:txBody>
      </p:sp>
      <p:pic>
        <p:nvPicPr>
          <p:cNvPr id="236" name="Screen Shot 2020-01-16 at 10.42.00 PM.png" descr="Screen Shot 2020-01-16 at 10.42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482" y="4452556"/>
            <a:ext cx="6089970" cy="4966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QL Work 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 Bench</a:t>
            </a:r>
          </a:p>
        </p:txBody>
      </p:sp>
      <p:sp>
        <p:nvSpPr>
          <p:cNvPr id="239" name="Starting MySQL server through a termin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Starting MySQL server through a terminal</a:t>
            </a:r>
          </a:p>
          <a:p>
            <a:pPr lvl="1"/>
            <a:r>
              <a:t>Find mysql.server</a:t>
            </a:r>
          </a:p>
        </p:txBody>
      </p:sp>
      <p:pic>
        <p:nvPicPr>
          <p:cNvPr id="240" name="Screen Shot 2020-01-16 at 10.51.17 PM.png" descr="Screen Shot 2020-01-16 at 10.51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807" y="4117402"/>
            <a:ext cx="8242301" cy="558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43" name="Open up SQL workben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Open up SQL workbench</a:t>
            </a:r>
          </a:p>
          <a:p>
            <a:pPr lvl="1"/>
            <a:r>
              <a:t>Select the SQL server (should be only one)</a:t>
            </a:r>
          </a:p>
        </p:txBody>
      </p:sp>
      <p:pic>
        <p:nvPicPr>
          <p:cNvPr id="244" name="Screen Shot 2020-01-16 at 11.01.04 PM.png" descr="Screen Shot 2020-01-16 at 11.01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059" y="4624757"/>
            <a:ext cx="11338682" cy="4489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47" name="Select panels on the right"/>
          <p:cNvSpPr txBox="1"/>
          <p:nvPr>
            <p:ph type="body" idx="1"/>
          </p:nvPr>
        </p:nvSpPr>
        <p:spPr>
          <a:xfrm>
            <a:off x="952500" y="2311357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panels on the right</a:t>
            </a:r>
          </a:p>
        </p:txBody>
      </p:sp>
      <p:pic>
        <p:nvPicPr>
          <p:cNvPr id="248" name="Screen Shot 2020-01-16 at 11.02.32 PM.png" descr="Screen Shot 2020-01-16 at 11.02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8000" y="4260112"/>
            <a:ext cx="6823844" cy="452832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Oval"/>
          <p:cNvSpPr/>
          <p:nvPr/>
        </p:nvSpPr>
        <p:spPr>
          <a:xfrm>
            <a:off x="10316976" y="4251792"/>
            <a:ext cx="1270001" cy="692560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52" name="Select Schemas…"/>
          <p:cNvSpPr txBox="1"/>
          <p:nvPr>
            <p:ph type="body" idx="1"/>
          </p:nvPr>
        </p:nvSpPr>
        <p:spPr>
          <a:xfrm>
            <a:off x="952500" y="2311357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Schemas</a:t>
            </a:r>
          </a:p>
          <a:p>
            <a:pPr lvl="1"/>
            <a:r>
              <a:t>Should have at least one master schema calles sys</a:t>
            </a:r>
          </a:p>
        </p:txBody>
      </p:sp>
      <p:pic>
        <p:nvPicPr>
          <p:cNvPr id="253" name="Screen Shot 2020-01-16 at 11.02.32 PM.png" descr="Screen Shot 2020-01-16 at 11.02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8000" y="4260112"/>
            <a:ext cx="6823844" cy="4528323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Oval"/>
          <p:cNvSpPr/>
          <p:nvPr/>
        </p:nvSpPr>
        <p:spPr>
          <a:xfrm>
            <a:off x="5072065" y="4530520"/>
            <a:ext cx="1270001" cy="692560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57" name="Write queries in middle panel…"/>
          <p:cNvSpPr txBox="1"/>
          <p:nvPr>
            <p:ph type="body" idx="1"/>
          </p:nvPr>
        </p:nvSpPr>
        <p:spPr>
          <a:xfrm>
            <a:off x="952500" y="2311357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Write queries in middle panel</a:t>
            </a:r>
          </a:p>
          <a:p>
            <a:pPr/>
            <a:r>
              <a:t>Execute them with the flash symbol</a:t>
            </a:r>
          </a:p>
          <a:p>
            <a:pPr lvl="1"/>
            <a:r>
              <a:t>CREATE DATABASE IF NOT EXISTS sales;</a:t>
            </a:r>
          </a:p>
        </p:txBody>
      </p:sp>
      <p:pic>
        <p:nvPicPr>
          <p:cNvPr id="258" name="Screen Shot 2020-01-16 at 11.02.32 PM.png" descr="Screen Shot 2020-01-16 at 11.02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0054" y="4840491"/>
            <a:ext cx="6823844" cy="4528324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Oval"/>
          <p:cNvSpPr/>
          <p:nvPr/>
        </p:nvSpPr>
        <p:spPr>
          <a:xfrm>
            <a:off x="5910391" y="5394120"/>
            <a:ext cx="560480" cy="692560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29" name="Relational Model is based on T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Relational Model is based on Tables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The tables are conceptual</a:t>
            </a:r>
          </a:p>
          <a:p>
            <a:pPr lvl="2"/>
            <a:r>
              <a:t>Implementations will differ</a:t>
            </a:r>
          </a:p>
        </p:txBody>
      </p:sp>
      <p:graphicFrame>
        <p:nvGraphicFramePr>
          <p:cNvPr id="130" name="Table"/>
          <p:cNvGraphicFramePr/>
          <p:nvPr/>
        </p:nvGraphicFramePr>
        <p:xfrm>
          <a:off x="2985234" y="3665577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930824"/>
                <a:gridCol w="1395719"/>
                <a:gridCol w="1255074"/>
                <a:gridCol w="1452712"/>
              </a:tblGrid>
              <a:tr h="43667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Title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Year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Length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Genre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12247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Gone with the wind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1939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231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drama</a:t>
                      </a: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164F86"/>
                      </a:solidFill>
                      <a:miter lim="400000"/>
                    </a:lnT>
                  </a:tcPr>
                </a:tc>
              </a:tr>
              <a:tr h="43667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Star wars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1977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124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scifi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7957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Wayne’s world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1992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comedy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6676">
                <a:tc>
                  <a:txBody>
                    <a:bodyPr/>
                    <a:lstStyle/>
                    <a:p>
                      <a:pPr algn="l"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62" name="After creating a database, need to update schemas in the upper right corner"/>
          <p:cNvSpPr txBox="1"/>
          <p:nvPr>
            <p:ph type="body" idx="1"/>
          </p:nvPr>
        </p:nvSpPr>
        <p:spPr>
          <a:xfrm>
            <a:off x="952500" y="2311357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After creating a database, need to update schemas in the upper right corner</a:t>
            </a:r>
          </a:p>
        </p:txBody>
      </p:sp>
      <p:pic>
        <p:nvPicPr>
          <p:cNvPr id="263" name="Screen Shot 2020-01-16 at 11.09.40 PM.png" descr="Screen Shot 2020-01-16 at 11.09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0013" y="4799130"/>
            <a:ext cx="80264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Circle"/>
          <p:cNvSpPr/>
          <p:nvPr/>
        </p:nvSpPr>
        <p:spPr>
          <a:xfrm>
            <a:off x="6383292" y="5974500"/>
            <a:ext cx="560481" cy="555442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67" name="There is more information on the schem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is more information on the schema</a:t>
            </a:r>
          </a:p>
        </p:txBody>
      </p:sp>
      <p:pic>
        <p:nvPicPr>
          <p:cNvPr id="268" name="Screen Shot 2020-01-16 at 11.13.12 PM.png" descr="Screen Shot 2020-01-16 at 11.13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8710" y="4410279"/>
            <a:ext cx="3213101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71" name="The information symbol (i) has more inform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information symbol (i) has more information</a:t>
            </a:r>
          </a:p>
        </p:txBody>
      </p:sp>
      <p:pic>
        <p:nvPicPr>
          <p:cNvPr id="272" name="Screen Shot 2020-01-16 at 11.13.40 PM.png" descr="Screen Shot 2020-01-16 at 11.13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262" y="3791432"/>
            <a:ext cx="8648701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75" name="Execute a que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Execute a query</a:t>
            </a:r>
          </a:p>
          <a:p>
            <a:pPr lvl="1"/>
            <a:r>
              <a:t> </a:t>
            </a:r>
          </a:p>
          <a:p>
            <a:pPr/>
            <a:r>
              <a:t>Now we can manipulate and use this database</a:t>
            </a:r>
          </a:p>
        </p:txBody>
      </p:sp>
      <p:sp>
        <p:nvSpPr>
          <p:cNvPr id="276" name="USE sales;"/>
          <p:cNvSpPr txBox="1"/>
          <p:nvPr/>
        </p:nvSpPr>
        <p:spPr>
          <a:xfrm>
            <a:off x="2253224" y="3427845"/>
            <a:ext cx="240067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USE sales;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79" name="Use queries to create a t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queries to create a table</a:t>
            </a:r>
          </a:p>
        </p:txBody>
      </p:sp>
      <p:sp>
        <p:nvSpPr>
          <p:cNvPr id="280" name="sales(purchase_number:int,…"/>
          <p:cNvSpPr txBox="1"/>
          <p:nvPr/>
        </p:nvSpPr>
        <p:spPr>
          <a:xfrm>
            <a:off x="2382198" y="3430847"/>
            <a:ext cx="541868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sales(</a:t>
            </a:r>
            <a:r>
              <a:rPr u="sng"/>
              <a:t>purchase_number</a:t>
            </a:r>
            <a:r>
              <a:t>:int, </a:t>
            </a:r>
          </a:p>
          <a:p>
            <a:pPr/>
            <a:r>
              <a:t>      date_of_purchase:date, </a:t>
            </a:r>
          </a:p>
          <a:p>
            <a:pPr/>
            <a:r>
              <a:t>      customer_id:int, </a:t>
            </a:r>
          </a:p>
          <a:p>
            <a:pPr/>
            <a:r>
              <a:t>      item_code VARCHAR(10)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pic>
        <p:nvPicPr>
          <p:cNvPr id="283" name="Screen Shot 2020-01-16 at 11.51.55 PM.png" descr="Screen Shot 2020-01-16 at 11.51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8567" y="2202158"/>
            <a:ext cx="10299701" cy="756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86" name="Create a t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table</a:t>
            </a:r>
          </a:p>
        </p:txBody>
      </p:sp>
      <p:sp>
        <p:nvSpPr>
          <p:cNvPr id="287" name="customers(customer_id: int,…"/>
          <p:cNvSpPr txBox="1"/>
          <p:nvPr/>
        </p:nvSpPr>
        <p:spPr>
          <a:xfrm>
            <a:off x="2101143" y="3896968"/>
            <a:ext cx="880251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customers(</a:t>
            </a:r>
            <a:r>
              <a:rPr u="sng"/>
              <a:t>customer_id</a:t>
            </a:r>
            <a:r>
              <a:t>: int,</a:t>
            </a:r>
          </a:p>
          <a:p>
            <a:pPr>
              <a:defRPr sz="3000"/>
            </a:pPr>
            <a:r>
              <a:t>          first_name: varchar(255),</a:t>
            </a:r>
          </a:p>
          <a:p>
            <a:pPr>
              <a:defRPr sz="3000"/>
            </a:pPr>
            <a:r>
              <a:t>          last_name: varchar(255),</a:t>
            </a:r>
          </a:p>
          <a:p>
            <a:pPr>
              <a:defRPr sz="3000"/>
            </a:pPr>
            <a:r>
              <a:t>          email_address: varchar(255),</a:t>
            </a:r>
          </a:p>
          <a:p>
            <a:pPr>
              <a:defRPr sz="3000"/>
            </a:pPr>
            <a:r>
              <a:t>          number_of_complaints: int)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pic>
        <p:nvPicPr>
          <p:cNvPr id="290" name="Screen Shot 2020-01-16 at 11.55.51 PM.png" descr="Screen Shot 2020-01-16 at 11.55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359" y="3276600"/>
            <a:ext cx="10876082" cy="6189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93" name="Referring to MYSQL objec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Referring to MYSQL objects</a:t>
            </a:r>
          </a:p>
          <a:p>
            <a:pPr lvl="1"/>
            <a:r>
              <a:t>Use a default database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USE sales;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SELECT * FROM customers;</a:t>
            </a:r>
          </a:p>
          <a:p>
            <a:pPr lvl="1"/>
            <a:r>
              <a:t>Use the dot notation to specify database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SELECT * FROM sales.customers;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296" name="Information on Tables appears next to them in the left pane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Information on Tables appears next to them in the left panel</a:t>
            </a:r>
          </a:p>
        </p:txBody>
      </p:sp>
      <p:pic>
        <p:nvPicPr>
          <p:cNvPr id="297" name="Screen Shot 2020-01-17 at 12.10.30 AM.png" descr="Screen Shot 2020-01-17 at 12.10.3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422" y="3725770"/>
            <a:ext cx="3035301" cy="504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Oval"/>
          <p:cNvSpPr/>
          <p:nvPr/>
        </p:nvSpPr>
        <p:spPr>
          <a:xfrm>
            <a:off x="7587462" y="6146338"/>
            <a:ext cx="990139" cy="541000"/>
          </a:xfrm>
          <a:prstGeom prst="ellips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33" name="Operations are part of Relational Algebr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Operations are part of Relational Algebra</a:t>
            </a:r>
          </a:p>
          <a:p>
            <a:pPr/>
            <a:r>
              <a:t>Constraints </a:t>
            </a:r>
          </a:p>
          <a:p>
            <a:pPr lvl="1"/>
            <a:r>
              <a:t>On individual attributes</a:t>
            </a:r>
          </a:p>
          <a:p>
            <a:pPr lvl="2"/>
            <a:r>
              <a:t>Non-null constraints</a:t>
            </a:r>
          </a:p>
          <a:p>
            <a:pPr lvl="2"/>
            <a:r>
              <a:t>Unique constraints</a:t>
            </a:r>
          </a:p>
          <a:p>
            <a:pPr lvl="1"/>
            <a:r>
              <a:t>On tuples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301" name="Inserting into a data bas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Inserting into a data base:</a:t>
            </a:r>
          </a:p>
        </p:txBody>
      </p:sp>
      <p:pic>
        <p:nvPicPr>
          <p:cNvPr id="302" name="Screen Shot 2020-01-17 at 12.17.30 AM.png" descr="Screen Shot 2020-01-17 at 12.17.3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638455"/>
            <a:ext cx="11150600" cy="487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pic>
        <p:nvPicPr>
          <p:cNvPr id="305" name="Screen Shot 2020-01-17 at 12.22.31 AM.png" descr="Screen Shot 2020-01-17 at 12.22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622" y="2622550"/>
            <a:ext cx="11150601" cy="45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QL Workben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SQL Workbench</a:t>
            </a:r>
          </a:p>
        </p:txBody>
      </p:sp>
      <p:sp>
        <p:nvSpPr>
          <p:cNvPr id="3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Screen Shot 2020-01-17 at 12.21.02 AM.png" descr="Screen Shot 2020-01-17 at 12.21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613" y="2571750"/>
            <a:ext cx="11290301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12" name="Set oper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operations</a:t>
            </a:r>
          </a:p>
          <a:p>
            <a:pPr/>
            <a:r>
              <a:t>Selection (removes rows) and Projection (removes columns)</a:t>
            </a:r>
          </a:p>
          <a:p>
            <a:pPr/>
            <a:r>
              <a:t>Combination operations: Cartesian products, joins</a:t>
            </a:r>
          </a:p>
          <a:p>
            <a:pPr/>
            <a:r>
              <a:t>Renaming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15" name="Set operations for rel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operations for relations</a:t>
            </a:r>
          </a:p>
          <a:p>
            <a:pPr lvl="1"/>
            <a:r>
              <a:t>Assume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are relations with </a:t>
            </a:r>
          </a:p>
          <a:p>
            <a:pPr lvl="2"/>
            <a:r>
              <a:t>identical sets of attributes </a:t>
            </a:r>
          </a:p>
          <a:p>
            <a:pPr lvl="2"/>
            <a:r>
              <a:t>ordered in the same way</a:t>
            </a:r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∪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Union</a:t>
            </a:r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∩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Intersection</a:t>
            </a:r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Difference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18" name="Proj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Projection</a:t>
            </a:r>
          </a:p>
          <a:p>
            <a:pPr lvl="1"/>
            <a:r>
              <a:t>Creates a new relation with a subset of the attributes</a:t>
            </a:r>
          </a:p>
          <a:p>
            <a:pPr lvl="1"/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b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is the relation with values from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 but only attributes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21" name="Sele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Selection</a:t>
            </a:r>
          </a:p>
          <a:p>
            <a:pPr lvl="1"/>
            <a14:m>
              <m:oMath>
                <m:sSub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cond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is a relation with the same attributes, but only tupes from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that satisfy the condition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24" name="Cartesian product…"/>
          <p:cNvSpPr txBox="1"/>
          <p:nvPr>
            <p:ph type="body" idx="1"/>
          </p:nvPr>
        </p:nvSpPr>
        <p:spPr>
          <a:xfrm>
            <a:off x="952500" y="25781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Cartesian product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  <a:p>
            <a:pPr lvl="1"/>
            <a:r>
              <a:t>Assumes that set of attributes are disjoint</a:t>
            </a:r>
          </a:p>
          <a:p>
            <a:pPr lvl="1"/>
            <a:r>
              <a:t>The same as for sets</a:t>
            </a:r>
          </a:p>
          <a:p>
            <a:pPr lvl="2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27" name="Natural jo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Natural join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  <a:p>
            <a:pPr lvl="1"/>
            <a:r>
              <a:t>New relation with attributes that are attributes in one or the other relation</a:t>
            </a:r>
          </a:p>
          <a:p>
            <a:pPr lvl="1"/>
            <a:r>
              <a:t>All combinations of tuples in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that agree on all common attributes.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30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  <a:r>
              <a:t>Cartesian Product</a:t>
            </a:r>
          </a:p>
          <a:p>
            <a:pPr lvl="1"/>
            <a:r>
              <a:t>Needs to make attributes disjoint</a:t>
            </a:r>
          </a:p>
        </p:txBody>
      </p:sp>
      <p:sp>
        <p:nvSpPr>
          <p:cNvPr id="331" name="R A B…"/>
          <p:cNvSpPr txBox="1"/>
          <p:nvPr/>
        </p:nvSpPr>
        <p:spPr>
          <a:xfrm>
            <a:off x="4671624" y="2694163"/>
            <a:ext cx="125733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defRPr b="1" sz="3000"/>
            </a:pPr>
            <a:r>
              <a:t>R	</a:t>
            </a:r>
            <a:r>
              <a:rPr b="0"/>
              <a:t>A	B</a:t>
            </a:r>
            <a:endParaRPr b="0"/>
          </a:p>
          <a:p>
            <a:pPr algn="r" defTabSz="457200">
              <a:defRPr sz="3000"/>
            </a:pPr>
            <a:r>
              <a:t>1	2</a:t>
            </a:r>
          </a:p>
          <a:p>
            <a:pPr algn="r" defTabSz="457200">
              <a:defRPr sz="3000"/>
            </a:pPr>
            <a:r>
              <a:t>3	4</a:t>
            </a:r>
          </a:p>
          <a:p>
            <a:pPr algn="r" defTabSz="457200">
              <a:defRPr sz="3000"/>
            </a:pPr>
            <a:r>
              <a:t>5	6</a:t>
            </a:r>
          </a:p>
        </p:txBody>
      </p:sp>
      <p:sp>
        <p:nvSpPr>
          <p:cNvPr id="332" name="S A  C…"/>
          <p:cNvSpPr txBox="1"/>
          <p:nvPr/>
        </p:nvSpPr>
        <p:spPr>
          <a:xfrm>
            <a:off x="7476640" y="2696052"/>
            <a:ext cx="148612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3000"/>
            </a:pPr>
            <a:r>
              <a:t>S </a:t>
            </a:r>
            <a:r>
              <a:rPr b="0"/>
              <a:t>A  C</a:t>
            </a:r>
            <a:endParaRPr b="0"/>
          </a:p>
          <a:p>
            <a:pPr>
              <a:defRPr b="1" sz="3000"/>
            </a:pPr>
            <a:r>
              <a:rPr b="0"/>
              <a:t>  1  4</a:t>
            </a:r>
            <a:endParaRPr b="0"/>
          </a:p>
          <a:p>
            <a:pPr>
              <a:defRPr b="1" sz="3000"/>
            </a:pPr>
            <a:r>
              <a:rPr b="0"/>
              <a:t>  5  6</a:t>
            </a:r>
          </a:p>
        </p:txBody>
      </p:sp>
      <p:sp>
        <p:nvSpPr>
          <p:cNvPr id="333" name="R x S   R.A   B   S.A    C…"/>
          <p:cNvSpPr txBox="1"/>
          <p:nvPr/>
        </p:nvSpPr>
        <p:spPr>
          <a:xfrm>
            <a:off x="4453830" y="6457950"/>
            <a:ext cx="4869955" cy="25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/>
            </a:pPr>
            <a:r>
              <a:t>R x S   </a:t>
            </a:r>
            <a:r>
              <a:rPr b="0"/>
              <a:t>R.A   B   S.A    C</a:t>
            </a:r>
            <a:endParaRPr b="0"/>
          </a:p>
          <a:p>
            <a:pPr>
              <a:defRPr b="1"/>
            </a:pPr>
            <a:r>
              <a:rPr b="0"/>
              <a:t>          1   2     1    4</a:t>
            </a:r>
            <a:endParaRPr b="0"/>
          </a:p>
          <a:p>
            <a:pPr>
              <a:defRPr b="1"/>
            </a:pPr>
            <a:r>
              <a:rPr b="0"/>
              <a:t>          1   2     5    6</a:t>
            </a:r>
            <a:endParaRPr b="0"/>
          </a:p>
          <a:p>
            <a:pPr>
              <a:defRPr b="1"/>
            </a:pPr>
            <a:r>
              <a:rPr b="0"/>
              <a:t>          3   4     1    4</a:t>
            </a:r>
            <a:endParaRPr b="0"/>
          </a:p>
          <a:p>
            <a:pPr>
              <a:defRPr b="1"/>
            </a:pPr>
            <a:r>
              <a:rPr b="0"/>
              <a:t>          3   4     5    6</a:t>
            </a:r>
            <a:endParaRPr b="0"/>
          </a:p>
          <a:p>
            <a:pPr>
              <a:defRPr b="1"/>
            </a:pPr>
            <a:r>
              <a:rPr b="0"/>
              <a:t>          5   6     1    4</a:t>
            </a:r>
            <a:endParaRPr b="0"/>
          </a:p>
          <a:p>
            <a:pPr>
              <a:defRPr b="1"/>
            </a:pPr>
            <a:r>
              <a:rPr b="0"/>
              <a:t>          5   6     5    6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emi-Structured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Semi-Structured Data Model</a:t>
            </a:r>
          </a:p>
        </p:txBody>
      </p:sp>
      <p:sp>
        <p:nvSpPr>
          <p:cNvPr id="136" name="Data is presented (in general) using trees or graph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is presented (in general) using trees or graphs</a:t>
            </a:r>
          </a:p>
          <a:p>
            <a:pPr lvl="1"/>
            <a:r>
              <a:t>Popular formats</a:t>
            </a:r>
          </a:p>
          <a:p>
            <a:pPr lvl="2"/>
            <a:r>
              <a:t>XML</a:t>
            </a:r>
          </a:p>
          <a:p>
            <a:pPr lvl="2"/>
            <a:r>
              <a:t>JSON</a:t>
            </a:r>
          </a:p>
          <a:p>
            <a:pPr lvl="1"/>
            <a:r>
              <a:t>Describing metadata stored with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3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  <a:r>
              <a:t>Natural join: Common attribute is A</a:t>
            </a:r>
          </a:p>
          <a:p>
            <a:pPr lvl="1"/>
            <a:r>
              <a:t>Look at common values</a:t>
            </a:r>
          </a:p>
        </p:txBody>
      </p:sp>
      <p:sp>
        <p:nvSpPr>
          <p:cNvPr id="337" name="R A B…"/>
          <p:cNvSpPr txBox="1"/>
          <p:nvPr/>
        </p:nvSpPr>
        <p:spPr>
          <a:xfrm>
            <a:off x="4671624" y="2694163"/>
            <a:ext cx="125733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defRPr b="1" sz="3000"/>
            </a:pPr>
            <a:r>
              <a:t>R	</a:t>
            </a:r>
            <a:r>
              <a:rPr b="0"/>
              <a:t>A	B</a:t>
            </a:r>
            <a:endParaRPr b="0"/>
          </a:p>
          <a:p>
            <a:pPr algn="r" defTabSz="457200">
              <a:defRPr sz="3000"/>
            </a:pPr>
            <a:r>
              <a:t>1	2</a:t>
            </a:r>
          </a:p>
          <a:p>
            <a:pPr algn="r" defTabSz="457200">
              <a:defRPr sz="3000"/>
            </a:pPr>
            <a:r>
              <a:t>3	4</a:t>
            </a:r>
          </a:p>
          <a:p>
            <a:pPr algn="r" defTabSz="457200">
              <a:defRPr sz="3000"/>
            </a:pPr>
            <a:r>
              <a:t>5	6</a:t>
            </a:r>
          </a:p>
        </p:txBody>
      </p:sp>
      <p:sp>
        <p:nvSpPr>
          <p:cNvPr id="338" name="S A  C…"/>
          <p:cNvSpPr txBox="1"/>
          <p:nvPr/>
        </p:nvSpPr>
        <p:spPr>
          <a:xfrm>
            <a:off x="7476640" y="2696052"/>
            <a:ext cx="148612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3000"/>
            </a:pPr>
            <a:r>
              <a:t>S </a:t>
            </a:r>
            <a:r>
              <a:rPr b="0"/>
              <a:t>A  C</a:t>
            </a:r>
            <a:endParaRPr b="0"/>
          </a:p>
          <a:p>
            <a:pPr>
              <a:defRPr b="1" sz="3000"/>
            </a:pPr>
            <a:r>
              <a:rPr b="0"/>
              <a:t>  1  4</a:t>
            </a:r>
            <a:endParaRPr b="0"/>
          </a:p>
          <a:p>
            <a:pPr>
              <a:defRPr b="1" sz="3000"/>
            </a:pPr>
            <a:r>
              <a:rPr b="0"/>
              <a:t>  5  6</a:t>
            </a:r>
          </a:p>
        </p:txBody>
      </p:sp>
      <p:sp>
        <p:nvSpPr>
          <p:cNvPr id="339" name="R   S    A   B   C…"/>
          <p:cNvSpPr txBox="1"/>
          <p:nvPr/>
        </p:nvSpPr>
        <p:spPr>
          <a:xfrm>
            <a:off x="3844230" y="6736054"/>
            <a:ext cx="4458408" cy="141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/>
            </a:pPr>
            <a:r>
              <a:t>R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</m:oMath>
            </a14:m>
            <a:r>
              <a:t> S    </a:t>
            </a:r>
            <a:r>
              <a:rPr b="0"/>
              <a:t>A   B   C</a:t>
            </a:r>
            <a:endParaRPr b="0"/>
          </a:p>
          <a:p>
            <a:pPr>
              <a:defRPr b="1" sz="3000"/>
            </a:pPr>
            <a:r>
              <a:rPr b="0"/>
              <a:t>          1   2   4</a:t>
            </a:r>
            <a:endParaRPr b="0"/>
          </a:p>
          <a:p>
            <a:pPr>
              <a:defRPr b="1" sz="3000"/>
            </a:pPr>
            <a:r>
              <a:rPr b="0"/>
              <a:t>          5   6   6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42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  <a:r>
              <a:t>Natural join: All combinations of tuples with equal values for A and B:</a:t>
            </a:r>
          </a:p>
        </p:txBody>
      </p:sp>
      <p:sp>
        <p:nvSpPr>
          <p:cNvPr id="343" name="R A B C…"/>
          <p:cNvSpPr txBox="1"/>
          <p:nvPr/>
        </p:nvSpPr>
        <p:spPr>
          <a:xfrm>
            <a:off x="4036364" y="2744963"/>
            <a:ext cx="217188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1" sz="3000"/>
            </a:pPr>
            <a:r>
              <a:t>R	</a:t>
            </a:r>
            <a:r>
              <a:rPr b="0"/>
              <a:t>A	B C  </a:t>
            </a:r>
            <a:endParaRPr b="0"/>
          </a:p>
          <a:p>
            <a:pPr defTabSz="457200">
              <a:defRPr b="1" sz="3000"/>
            </a:pPr>
            <a:r>
              <a:rPr b="0"/>
              <a:t>  1 1 2</a:t>
            </a:r>
            <a:endParaRPr b="0"/>
          </a:p>
          <a:p>
            <a:pPr defTabSz="457200">
              <a:defRPr b="1" sz="3000"/>
            </a:pPr>
            <a:r>
              <a:rPr b="0"/>
              <a:t>  1 1 3</a:t>
            </a:r>
            <a:endParaRPr b="0"/>
          </a:p>
          <a:p>
            <a:pPr defTabSz="457200">
              <a:defRPr b="1" sz="3000"/>
            </a:pPr>
            <a:r>
              <a:rPr b="0"/>
              <a:t>  1 2 4</a:t>
            </a:r>
          </a:p>
        </p:txBody>
      </p:sp>
      <p:sp>
        <p:nvSpPr>
          <p:cNvPr id="344" name="S A  B  D…"/>
          <p:cNvSpPr txBox="1"/>
          <p:nvPr/>
        </p:nvSpPr>
        <p:spPr>
          <a:xfrm>
            <a:off x="7476640" y="2696052"/>
            <a:ext cx="217203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3000"/>
            </a:pPr>
            <a:r>
              <a:t>S </a:t>
            </a:r>
            <a:r>
              <a:rPr b="0"/>
              <a:t>A  B  D</a:t>
            </a:r>
            <a:endParaRPr b="0"/>
          </a:p>
          <a:p>
            <a:pPr>
              <a:defRPr b="1" sz="3000"/>
            </a:pPr>
            <a:r>
              <a:rPr b="0"/>
              <a:t>  1  1  2</a:t>
            </a:r>
            <a:endParaRPr b="0"/>
          </a:p>
          <a:p>
            <a:pPr>
              <a:defRPr b="1" sz="3000"/>
            </a:pPr>
            <a:r>
              <a:rPr b="0"/>
              <a:t>  1  1  5</a:t>
            </a:r>
            <a:endParaRPr b="0"/>
          </a:p>
          <a:p>
            <a:pPr>
              <a:defRPr b="1" sz="3000"/>
            </a:pPr>
            <a:r>
              <a:rPr b="0"/>
              <a:t>  2  1  4</a:t>
            </a:r>
            <a:endParaRPr b="0"/>
          </a:p>
          <a:p>
            <a:pPr>
              <a:defRPr b="1" sz="3000"/>
            </a:pPr>
            <a:r>
              <a:rPr b="0"/>
              <a:t>  2  2  1</a:t>
            </a:r>
          </a:p>
        </p:txBody>
      </p:sp>
      <p:sp>
        <p:nvSpPr>
          <p:cNvPr id="345" name="A  B  C  D…"/>
          <p:cNvSpPr txBox="1"/>
          <p:nvPr/>
        </p:nvSpPr>
        <p:spPr>
          <a:xfrm>
            <a:off x="3666430" y="6202654"/>
            <a:ext cx="4749925" cy="227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b="1" sz="3000"/>
            </a:pP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    </a:t>
            </a:r>
            <a:r>
              <a:rPr b="0"/>
              <a:t>A  B  C  D</a:t>
            </a:r>
            <a:endParaRPr b="0"/>
          </a:p>
          <a:p>
            <a:pPr>
              <a:defRPr b="1" sz="3000"/>
            </a:pPr>
            <a:r>
              <a:rPr b="0"/>
              <a:t>          1  1  2  2</a:t>
            </a:r>
            <a:endParaRPr b="0"/>
          </a:p>
          <a:p>
            <a:pPr>
              <a:defRPr b="1" sz="3000"/>
            </a:pPr>
            <a:r>
              <a:rPr b="0"/>
              <a:t>          1  1  2  5</a:t>
            </a:r>
            <a:endParaRPr b="0"/>
          </a:p>
          <a:p>
            <a:pPr>
              <a:defRPr b="1" sz="3000"/>
            </a:pPr>
            <a:r>
              <a:rPr b="0"/>
              <a:t>          1  1  3  2</a:t>
            </a:r>
            <a:endParaRPr b="0"/>
          </a:p>
          <a:p>
            <a:pPr>
              <a:defRPr b="1" sz="3000"/>
            </a:pPr>
            <a:r>
              <a:rPr b="0"/>
              <a:t>          1  1  3  5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48" name="- Joins (Theta Join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14:m>
              <m:oMath>
                <m:r>
                  <m:rPr>
                    <m:sty m:val="p"/>
                  </m:rP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 - Joins (Theta Joins)</a:t>
            </a:r>
          </a:p>
          <a:p>
            <a:pPr lvl="1"/>
            <a:r>
              <a:t>Natural joins compares sub-tuples based on equality</a:t>
            </a:r>
          </a:p>
          <a:p>
            <a:pPr lvl="1"/>
            <a:r>
              <a:t>Theta joins use arbitrary boolean conditions on attribute values</a:t>
            </a:r>
          </a:p>
          <a:p>
            <a:pPr lvl="1"/>
            <a:r>
              <a:t>The condition is indicated as a subscript under the bowtie, usually named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51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  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⋈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with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≥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</p:txBody>
      </p:sp>
      <p:sp>
        <p:nvSpPr>
          <p:cNvPr id="352" name="R   A   B   C…"/>
          <p:cNvSpPr txBox="1"/>
          <p:nvPr/>
        </p:nvSpPr>
        <p:spPr>
          <a:xfrm>
            <a:off x="2324142" y="3439889"/>
            <a:ext cx="249212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R</a:t>
            </a:r>
            <a:r>
              <a:rPr b="0"/>
              <a:t>   A   B   C</a:t>
            </a:r>
            <a:endParaRPr b="0"/>
          </a:p>
          <a:p>
            <a:pPr>
              <a:defRPr b="1"/>
            </a:pPr>
            <a:r>
              <a:rPr b="0"/>
              <a:t>    1   2   1</a:t>
            </a:r>
            <a:endParaRPr b="0"/>
          </a:p>
          <a:p>
            <a:pPr>
              <a:defRPr b="1"/>
            </a:pPr>
            <a:r>
              <a:rPr b="0"/>
              <a:t>    0   1   2</a:t>
            </a:r>
            <a:endParaRPr b="0"/>
          </a:p>
          <a:p>
            <a:pPr>
              <a:defRPr b="1"/>
            </a:pPr>
            <a:r>
              <a:rPr b="0"/>
              <a:t>    3   3   3</a:t>
            </a:r>
          </a:p>
        </p:txBody>
      </p:sp>
      <p:sp>
        <p:nvSpPr>
          <p:cNvPr id="353" name="S   A  B  D…"/>
          <p:cNvSpPr txBox="1"/>
          <p:nvPr/>
        </p:nvSpPr>
        <p:spPr>
          <a:xfrm>
            <a:off x="6292568" y="3439889"/>
            <a:ext cx="21263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S   </a:t>
            </a:r>
            <a:r>
              <a:rPr b="0"/>
              <a:t>A  B  D</a:t>
            </a:r>
            <a:endParaRPr b="0"/>
          </a:p>
          <a:p>
            <a:pPr>
              <a:defRPr b="1"/>
            </a:pPr>
            <a:r>
              <a:rPr b="0"/>
              <a:t>    1  1  5</a:t>
            </a:r>
            <a:endParaRPr b="0"/>
          </a:p>
          <a:p>
            <a:pPr>
              <a:defRPr b="1"/>
            </a:pPr>
            <a:r>
              <a:rPr b="0"/>
              <a:t>    1  2  6</a:t>
            </a:r>
            <a:endParaRPr b="0"/>
          </a:p>
          <a:p>
            <a:pPr>
              <a:defRPr b="1"/>
            </a:pPr>
            <a:r>
              <a:rPr b="0"/>
              <a:t>    4  1  2</a:t>
            </a:r>
          </a:p>
        </p:txBody>
      </p:sp>
      <p:sp>
        <p:nvSpPr>
          <p:cNvPr id="354" name="A  R.B  S.B  C  D…"/>
          <p:cNvSpPr txBox="1"/>
          <p:nvPr/>
        </p:nvSpPr>
        <p:spPr>
          <a:xfrm>
            <a:off x="4067423" y="6945295"/>
            <a:ext cx="4869954" cy="183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⋈</m:t>
                    </m:r>
                  </m:e>
                  <m:sub>
                    <m:r>
                      <a:rPr xmlns:a="http://schemas.openxmlformats.org/drawingml/2006/main"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  A  R.B  S.B  C  D</a:t>
            </a:r>
          </a:p>
          <a:p>
            <a:pPr/>
            <a:r>
              <a:t>         1    2    1  1  5</a:t>
            </a:r>
          </a:p>
          <a:p>
            <a:pPr/>
            <a:r>
              <a:t>         1    2    2  2  6</a:t>
            </a:r>
          </a:p>
          <a:p>
            <a:pPr/>
            <a:r>
              <a:t>         3    3    1  3  5</a:t>
            </a:r>
          </a:p>
          <a:p>
            <a:pPr/>
            <a:r>
              <a:t>         3    3    2  3  6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57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  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⋈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with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m:rPr>
                    <m:nor/>
                  </m:rP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AND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58" name="R   A   B   C…"/>
          <p:cNvSpPr txBox="1"/>
          <p:nvPr/>
        </p:nvSpPr>
        <p:spPr>
          <a:xfrm>
            <a:off x="2324142" y="3439889"/>
            <a:ext cx="249212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R</a:t>
            </a:r>
            <a:r>
              <a:rPr b="0"/>
              <a:t>   A   B   C</a:t>
            </a:r>
            <a:endParaRPr b="0"/>
          </a:p>
          <a:p>
            <a:pPr>
              <a:defRPr b="1"/>
            </a:pPr>
            <a:r>
              <a:rPr b="0"/>
              <a:t>    1   2   1</a:t>
            </a:r>
            <a:endParaRPr b="0"/>
          </a:p>
          <a:p>
            <a:pPr>
              <a:defRPr b="1"/>
            </a:pPr>
            <a:r>
              <a:rPr b="0"/>
              <a:t>    0   1   2</a:t>
            </a:r>
            <a:endParaRPr b="0"/>
          </a:p>
          <a:p>
            <a:pPr>
              <a:defRPr b="1"/>
            </a:pPr>
            <a:r>
              <a:rPr b="0"/>
              <a:t>    3   3   3</a:t>
            </a:r>
          </a:p>
        </p:txBody>
      </p:sp>
      <p:sp>
        <p:nvSpPr>
          <p:cNvPr id="359" name="S   A  B  D…"/>
          <p:cNvSpPr txBox="1"/>
          <p:nvPr/>
        </p:nvSpPr>
        <p:spPr>
          <a:xfrm>
            <a:off x="6292568" y="3439889"/>
            <a:ext cx="21263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S   </a:t>
            </a:r>
            <a:r>
              <a:rPr b="0"/>
              <a:t>A  B  D</a:t>
            </a:r>
            <a:endParaRPr b="0"/>
          </a:p>
          <a:p>
            <a:pPr>
              <a:defRPr b="1"/>
            </a:pPr>
            <a:r>
              <a:rPr b="0"/>
              <a:t>    1  1  5</a:t>
            </a:r>
            <a:endParaRPr b="0"/>
          </a:p>
          <a:p>
            <a:pPr>
              <a:defRPr b="1"/>
            </a:pPr>
            <a:r>
              <a:rPr b="0"/>
              <a:t>    1  2  6</a:t>
            </a:r>
            <a:endParaRPr b="0"/>
          </a:p>
          <a:p>
            <a:pPr>
              <a:defRPr b="1"/>
            </a:pPr>
            <a:r>
              <a:rPr b="0"/>
              <a:t>    4  1  2</a:t>
            </a:r>
          </a:p>
        </p:txBody>
      </p:sp>
      <p:sp>
        <p:nvSpPr>
          <p:cNvPr id="360" name="R.A  S.A  B  C  D…"/>
          <p:cNvSpPr txBox="1"/>
          <p:nvPr/>
        </p:nvSpPr>
        <p:spPr>
          <a:xfrm>
            <a:off x="2991583" y="7358151"/>
            <a:ext cx="4869955" cy="114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⋈</m:t>
                    </m:r>
                  </m:e>
                  <m:sub>
                    <m:r>
                      <a:rPr xmlns:a="http://schemas.openxmlformats.org/drawingml/2006/main"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  R.A  S.A  B  C  D</a:t>
            </a:r>
          </a:p>
          <a:p>
            <a:pPr/>
            <a:r>
              <a:t>           0    1  2  1  6</a:t>
            </a:r>
          </a:p>
          <a:p>
            <a:pPr/>
            <a:r>
              <a:t>           0    4  1  2  2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63" name="Combining operations to form qu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Combining operations to form queries</a:t>
            </a:r>
          </a:p>
          <a:p>
            <a:pPr lvl="1"/>
            <a:r>
              <a:t>Example: What are the titles and years of movies made by Fox that are at least 100 minutes long</a:t>
            </a:r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6560" y="4857234"/>
            <a:ext cx="6131680" cy="4296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70" y="2407442"/>
            <a:ext cx="6204501" cy="4347445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Text"/>
          <p:cNvSpPr txBox="1"/>
          <p:nvPr/>
        </p:nvSpPr>
        <p:spPr>
          <a:xfrm>
            <a:off x="1938464" y="7848559"/>
            <a:ext cx="8486551" cy="613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title</m:t>
                      </m:r>
                      <m: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year</m:t>
                      </m:r>
                    </m:sub>
                  </m:sSub>
                  <m: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sub>
                  </m:sSub>
                  <m: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movies</m:t>
                  </m:r>
                  <m: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∩</m:t>
                  </m:r>
                  <m:sSub>
                    <m:e>
                      <m: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studioname</m:t>
                      </m:r>
                      <m: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xmlns:a="http://schemas.openxmlformats.org/drawingml/2006/main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fox</m:t>
                      </m:r>
                    </m:sub>
                  </m:sSub>
                  <m: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movies</m:t>
                  </m:r>
                  <m: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71" name="Query Optimiz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Query Optimizer</a:t>
            </a:r>
          </a:p>
          <a:p>
            <a:pPr lvl="1"/>
            <a:r>
              <a:t>First translate query to an expression tree</a:t>
            </a:r>
          </a:p>
          <a:p>
            <a:pPr lvl="1"/>
            <a:r>
              <a:t>Then apply transformation rules to generate equivalent expression trees</a:t>
            </a:r>
          </a:p>
          <a:p>
            <a:pPr lvl="2"/>
            <a:r>
              <a:t>with lower associated run-times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74" name="Naming and Rena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Naming and Renaming</a:t>
            </a:r>
          </a:p>
          <a:p>
            <a:pPr lvl="1"/>
            <a:r>
              <a:t>Instead of following a convention, we use an explicit rename operator</a:t>
            </a:r>
          </a:p>
          <a:p>
            <a:pPr lvl="1"/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yields</a:t>
            </a:r>
          </a:p>
          <a:p>
            <a:pPr lvl="2"/>
            <a:r>
              <a:t>A relation called S</a:t>
            </a:r>
          </a:p>
          <a:p>
            <a:pPr lvl="3"/>
            <a:r>
              <a:t>with attributes called </a:t>
            </a:r>
            <a14:m>
              <m:oMath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,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, … , </a:t>
            </a:r>
            <a14:m>
              <m:oMath>
                <m:sSub>
                  <m:e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An Algebraic Query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An Algebraic Query Language</a:t>
            </a:r>
          </a:p>
        </p:txBody>
      </p:sp>
      <p:sp>
        <p:nvSpPr>
          <p:cNvPr id="377" name="Relationships among oper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4485" indent="-324485" defTabSz="426466">
              <a:spcBef>
                <a:spcPts val="1600"/>
              </a:spcBef>
              <a:defRPr sz="2336"/>
            </a:pPr>
            <a:r>
              <a:t>Relationships among operations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There are some algebraic identities</a:t>
            </a:r>
          </a:p>
          <a:p>
            <a:pPr lvl="2" marL="973455" indent="-324485" defTabSz="426466">
              <a:spcBef>
                <a:spcPts val="1600"/>
              </a:spcBef>
              <a:defRPr sz="233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∩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2" marL="973455" indent="-324485" defTabSz="426466">
              <a:spcBef>
                <a:spcPts val="1600"/>
              </a:spcBef>
              <a:defRPr sz="233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This means that we can only use operations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Selection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Projection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Product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Renaming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Union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Difference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{…"/>
          <p:cNvSpPr txBox="1"/>
          <p:nvPr/>
        </p:nvSpPr>
        <p:spPr>
          <a:xfrm>
            <a:off x="4058849" y="711200"/>
            <a:ext cx="7064873" cy="833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{</a:t>
            </a:r>
          </a:p>
          <a:p>
            <a:pPr/>
            <a:r>
              <a:t>  "hollywood": {</a:t>
            </a:r>
          </a:p>
          <a:p>
            <a:pPr/>
            <a:r>
              <a:t>    "movies": [</a:t>
            </a:r>
          </a:p>
          <a:p>
            <a:pPr/>
            <a:r>
              <a:t>      {</a:t>
            </a:r>
          </a:p>
          <a:p>
            <a:pPr/>
            <a:r>
              <a:t>        "title": "Gone with the wind",</a:t>
            </a:r>
          </a:p>
          <a:p>
            <a:pPr/>
            <a:r>
              <a:t>        "year": "1939",</a:t>
            </a:r>
          </a:p>
          <a:p>
            <a:pPr/>
            <a:r>
              <a:t>        "length": "231",</a:t>
            </a:r>
          </a:p>
          <a:p>
            <a:pPr/>
            <a:r>
              <a:t>        "genre": "drama"</a:t>
            </a:r>
          </a:p>
          <a:p>
            <a:pPr/>
            <a:r>
              <a:t>      },</a:t>
            </a:r>
          </a:p>
          <a:p>
            <a:pPr/>
            <a:r>
              <a:t>      {</a:t>
            </a:r>
          </a:p>
          <a:p>
            <a:pPr/>
            <a:r>
              <a:t>        "title": "Star wars",</a:t>
            </a:r>
          </a:p>
          <a:p>
            <a:pPr/>
            <a:r>
              <a:t>        "year": "1977",</a:t>
            </a:r>
          </a:p>
          <a:p>
            <a:pPr/>
            <a:r>
              <a:t>        "length": "124",</a:t>
            </a:r>
          </a:p>
          <a:p>
            <a:pPr/>
            <a:r>
              <a:t>        "genre": "scifi"</a:t>
            </a:r>
          </a:p>
          <a:p>
            <a:pPr/>
            <a:r>
              <a:t>      },</a:t>
            </a:r>
          </a:p>
          <a:p>
            <a:pPr/>
            <a:r>
              <a:t>      {</a:t>
            </a:r>
          </a:p>
          <a:p>
            <a:pPr/>
            <a:r>
              <a:t>        "title": "Gone with the wind",</a:t>
            </a:r>
          </a:p>
          <a:p>
            <a:pPr/>
            <a:r>
              <a:t>        "year": "1992",</a:t>
            </a:r>
          </a:p>
          <a:p>
            <a:pPr/>
            <a:r>
              <a:t>        "length": "95",</a:t>
            </a:r>
          </a:p>
          <a:p>
            <a:pPr/>
            <a:r>
              <a:t>        "genre": "comedy"</a:t>
            </a:r>
          </a:p>
          <a:p>
            <a:pPr/>
            <a:r>
              <a:t>      }</a:t>
            </a:r>
          </a:p>
          <a:p>
            <a:pPr/>
            <a:r>
              <a:t>    ]</a:t>
            </a:r>
          </a:p>
          <a:p>
            <a:pPr/>
            <a:r>
              <a:t>  }</a:t>
            </a:r>
          </a:p>
          <a:p>
            <a:pP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onstraints on Re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Constraints on Relations</a:t>
            </a:r>
          </a:p>
        </p:txBody>
      </p:sp>
      <p:sp>
        <p:nvSpPr>
          <p:cNvPr id="380" name="Constraints restrict the ability to insert data into rel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Constraints restrict the ability to insert data into relations</a:t>
            </a:r>
          </a:p>
          <a:p>
            <a:pPr lvl="1"/>
            <a:r>
              <a:t>Necessary for maintaining data integrity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383" name="Expression in Relational Algebr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Expression in Relational Algebra</a:t>
            </a:r>
          </a:p>
          <a:p>
            <a:pPr lvl="1"/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∅</m:t>
                </m:r>
              </m:oMath>
            </a14:m>
            <a:r>
              <a:t>  for any relational algebra expression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⊆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for any relational algebra expressions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eferential Integrity Constra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Referential Integrity Constraint</a:t>
            </a:r>
          </a:p>
        </p:txBody>
      </p:sp>
      <p:sp>
        <p:nvSpPr>
          <p:cNvPr id="386" name="Referential Integrity constrai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Referential Integrity constraints</a:t>
            </a:r>
          </a:p>
          <a:p>
            <a:pPr lvl="1"/>
            <a:r>
              <a:t>An attribute value appearing in one relation should also be in another relation</a:t>
            </a:r>
          </a:p>
          <a:p>
            <a:pPr lvl="2"/>
            <a:r>
              <a:t>Example:  A star should be the star of at least one movie</a:t>
            </a:r>
          </a:p>
          <a:p>
            <a:pPr lvl="1"/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⊆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ferential Integrity Constra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Referential Integrity Constraint</a:t>
            </a:r>
          </a:p>
        </p:txBody>
      </p:sp>
      <p:sp>
        <p:nvSpPr>
          <p:cNvPr id="389" name="Selftes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sz="3000"/>
            </a:pPr>
            <a:r>
              <a:t>Selftest:</a:t>
            </a:r>
          </a:p>
          <a:p>
            <a:pPr lvl="1">
              <a:defRPr sz="3000"/>
            </a:pPr>
            <a:r>
              <a:t>Movies(title, year, length genre, studioName, producerC#)</a:t>
            </a:r>
          </a:p>
          <a:p>
            <a:pPr lvl="1">
              <a:defRPr sz="3000"/>
            </a:pPr>
            <a:r>
              <a:t>MovieExec(name, address, cert#, netWorth)</a:t>
            </a:r>
          </a:p>
          <a:p>
            <a:pPr lvl="1">
              <a:defRPr sz="3000"/>
            </a:pPr>
            <a:r>
              <a:t>How do we insure that all producers appear in the MovieExec table?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ferential Integrity Constra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Referential Integrity Constraint</a:t>
            </a:r>
          </a:p>
        </p:txBody>
      </p:sp>
      <p:sp>
        <p:nvSpPr>
          <p:cNvPr id="392" name="Answ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Answer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producerC#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Movies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⊆</m:t>
                  </m:r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cert#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MovieExec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ferential Integrity Constra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Referential Integrity Constraint</a:t>
            </a:r>
          </a:p>
        </p:txBody>
      </p:sp>
      <p:sp>
        <p:nvSpPr>
          <p:cNvPr id="395" name="Selfte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Selftest</a:t>
            </a:r>
          </a:p>
          <a:p>
            <a:pPr lvl="1"/>
            <a:r>
              <a:t>Any movie in </a:t>
            </a:r>
          </a:p>
          <a:p>
            <a:pPr lvl="2">
              <a:defRPr sz="2800"/>
            </a:pPr>
            <a:r>
              <a:t>StarsIn(movieTitle, movieYear, starName)</a:t>
            </a:r>
          </a:p>
          <a:p>
            <a:pPr lvl="1"/>
            <a:r>
              <a:t>needs to appear in</a:t>
            </a:r>
          </a:p>
          <a:p>
            <a:pPr lvl="2">
              <a:defRPr sz="2800"/>
            </a:pPr>
            <a:r>
              <a:t>Movies(title, year, length genre, studioName, producerC#)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ferential Integrity Constra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Referential Integrity Constraint</a:t>
            </a:r>
          </a:p>
        </p:txBody>
      </p:sp>
      <p:sp>
        <p:nvSpPr>
          <p:cNvPr id="398" name="Solu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movieTitle, movieYear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StarsIn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⊆</m:t>
                  </m:r>
                  <m:sSub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title, year</m:t>
                      </m:r>
                    </m:sub>
                  </m:sSub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Movies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Key 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Constraints</a:t>
            </a:r>
          </a:p>
        </p:txBody>
      </p:sp>
      <p:sp>
        <p:nvSpPr>
          <p:cNvPr id="401" name="Use Relational Algebra to express that an attribute is a ke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Relational Algebra to express that an attribute is a key?</a:t>
            </a:r>
          </a:p>
          <a:p>
            <a:pPr lvl="1"/>
            <a:r>
              <a:t>Any two tuples with the same value in the key must be the same</a:t>
            </a:r>
          </a:p>
          <a:p>
            <a:pPr lvl="1"/>
            <a:r>
              <a:t>Create a Cartesian Product to get all pairs of tuples</a:t>
            </a:r>
          </a:p>
          <a:p>
            <a:pPr lvl="2"/>
            <a:r>
              <a:t>Need to rename the copies for clarity</a:t>
            </a:r>
          </a:p>
          <a:p>
            <a:pPr lvl="1"/>
            <a:r>
              <a:t>Then use a Select on the product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1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Key 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Constraints</a:t>
            </a:r>
          </a:p>
        </p:txBody>
      </p:sp>
      <p:sp>
        <p:nvSpPr>
          <p:cNvPr id="404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Example: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MovieStar(</a:t>
            </a:r>
            <a:r>
              <a:rPr u="sng"/>
              <a:t>name</a:t>
            </a:r>
            <a:r>
              <a:t>, address, gender, birthday)</a:t>
            </a:r>
          </a:p>
          <a:p>
            <a:pPr lvl="2" marL="1638300" indent="-546100" defTabSz="502412">
              <a:spcBef>
                <a:spcPts val="1800"/>
              </a:spcBef>
              <a:buSzPct val="100000"/>
              <a:buAutoNum type="arabicPeriod" startAt="1"/>
              <a:defRPr sz="2752"/>
            </a:pPr>
            <a:r>
              <a:t>Create two copies </a:t>
            </a:r>
          </a:p>
          <a:p>
            <a:pPr lvl="3" marL="1834895" indent="-196596" defTabSz="502412">
              <a:spcBef>
                <a:spcPts val="1800"/>
              </a:spcBef>
              <a:buSzPct val="100000"/>
              <a:defRPr sz="275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MS1(name, address, gender, birthday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MovieStar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3" marL="1834895" indent="-196596" defTabSz="502412">
              <a:spcBef>
                <a:spcPts val="1800"/>
              </a:spcBef>
              <a:buSzPct val="100000"/>
              <a:defRPr sz="275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MS2(name, address, gender, birthday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MovieStar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2" marL="1638300" indent="-546100" defTabSz="502412">
              <a:spcBef>
                <a:spcPts val="1800"/>
              </a:spcBef>
              <a:buSzPct val="100000"/>
              <a:buAutoNum type="arabicPeriod" startAt="1"/>
              <a:defRPr sz="2752"/>
            </a:pPr>
            <a:r>
              <a:t>Make sure that name determines address</a:t>
            </a:r>
          </a:p>
          <a:p>
            <a:pPr marL="196596" indent="-196596" defTabSz="502412">
              <a:spcBef>
                <a:spcPts val="1800"/>
              </a:spcBef>
              <a:buSzPct val="100000"/>
              <a:defRPr sz="275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MS1.name=MS2.name AND MS1.address</m:t>
                      </m:r>
                      <m:r>
                        <a:rPr xmlns:a="http://schemas.openxmlformats.org/drawingml/2006/main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xmlns:a="http://schemas.openxmlformats.org/drawingml/2006/main"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MS2.address</m:t>
                      </m:r>
                    </m:sub>
                  </m:sSub>
                  <m:r>
                    <a:rPr xmlns:a="http://schemas.openxmlformats.org/drawingml/2006/main" sz="2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2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MS1</m:t>
                  </m:r>
                  <m:r>
                    <a:rPr xmlns:a="http://schemas.openxmlformats.org/drawingml/2006/main" sz="2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m:rPr>
                      <m:nor/>
                    </m:rPr>
                    <a:rPr xmlns:a="http://schemas.openxmlformats.org/drawingml/2006/main" sz="2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MS2</m:t>
                  </m:r>
                  <m:r>
                    <a:rPr xmlns:a="http://schemas.openxmlformats.org/drawingml/2006/main" sz="2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2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∅</m:t>
                  </m:r>
                </m:oMath>
              </m:oMathPara>
            </a14:m>
          </a:p>
          <a:p>
            <a:pPr lvl="2" marL="1638300" indent="-546100" defTabSz="502412">
              <a:spcBef>
                <a:spcPts val="1800"/>
              </a:spcBef>
              <a:buSzPct val="100000"/>
              <a:buAutoNum type="arabicPeriod" startAt="3"/>
              <a:defRPr sz="2752"/>
            </a:pPr>
            <a:r>
              <a:t>Continue: name determines Gender</a:t>
            </a:r>
          </a:p>
          <a:p>
            <a:pPr lvl="2" marL="1638300" indent="-546100" defTabSz="502412">
              <a:spcBef>
                <a:spcPts val="1800"/>
              </a:spcBef>
              <a:buSzPct val="100000"/>
              <a:buAutoNum type="arabicPeriod" startAt="3"/>
              <a:defRPr sz="2752"/>
            </a:pPr>
            <a:r>
              <a:t>Continue: name determines birthday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07" name="Quiz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Quiz:</a:t>
            </a:r>
          </a:p>
          <a:p>
            <a:pPr lvl="1"/>
            <a:r>
              <a:t>Value constraint:</a:t>
            </a:r>
          </a:p>
          <a:p>
            <a:pPr lvl="2"/>
            <a:r>
              <a:t>Gender in Moviestar can be only 'M', 'F', 'NB'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Oriented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Object Oriented Data Model</a:t>
            </a:r>
          </a:p>
        </p:txBody>
      </p:sp>
      <p:sp>
        <p:nvSpPr>
          <p:cNvPr id="141" name="Values can have structure, not just primitive typ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Values can have structure, not just primitive types</a:t>
            </a:r>
          </a:p>
          <a:p>
            <a:pPr/>
            <a:r>
              <a:t>Relations can have associated methods</a:t>
            </a:r>
          </a:p>
          <a:p>
            <a:pPr/>
          </a:p>
          <a:p>
            <a:pPr/>
            <a:r>
              <a:t>No consensus on how OO DBMS should look like</a:t>
            </a:r>
          </a:p>
          <a:p>
            <a:pPr/>
            <a:r>
              <a:t>Industry implemented Object-Relational DBMS</a:t>
            </a:r>
          </a:p>
          <a:p>
            <a:pPr lvl="1"/>
            <a:r>
              <a:t>Values no longer need to be primitive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10" name="Quiz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Quiz:</a:t>
            </a:r>
          </a:p>
          <a:p>
            <a:pPr lvl="1"/>
            <a:r>
              <a:t>Given:</a:t>
            </a:r>
          </a:p>
          <a:p>
            <a:pPr lvl="2"/>
            <a:r>
              <a:t>MovieExec(name, address, </a:t>
            </a:r>
            <a:r>
              <a:rPr u="sng"/>
              <a:t>cert#</a:t>
            </a:r>
            <a:r>
              <a:t>, netWorth)</a:t>
            </a:r>
          </a:p>
          <a:p>
            <a:pPr lvl="2"/>
            <a:r>
              <a:t>Studio(</a:t>
            </a:r>
            <a:r>
              <a:rPr u="sng"/>
              <a:t>name</a:t>
            </a:r>
            <a:r>
              <a:t>, address, presC#)</a:t>
            </a:r>
          </a:p>
          <a:p>
            <a:pPr lvl="1"/>
            <a:r>
              <a:t>Express the property rule that one can only be the president of a studio if the net worth exceeds US$10,000,000.00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lational Dat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Relational Data Model</a:t>
            </a:r>
          </a:p>
        </p:txBody>
      </p:sp>
      <p:sp>
        <p:nvSpPr>
          <p:cNvPr id="144" name="Attribut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Attributes:</a:t>
            </a:r>
          </a:p>
          <a:p>
            <a:pPr lvl="1"/>
            <a:r>
              <a:t>Columns of a table are named by </a:t>
            </a:r>
            <a:r>
              <a:rPr i="1" u="sng"/>
              <a:t>attributes</a:t>
            </a:r>
            <a:endParaRPr i="1" u="sng"/>
          </a:p>
          <a:p>
            <a:pPr/>
            <a:r>
              <a:t>Schemas:</a:t>
            </a:r>
          </a:p>
          <a:p>
            <a:pPr lvl="1"/>
            <a:r>
              <a:t>Name of a relation and the </a:t>
            </a:r>
            <a:r>
              <a:rPr u="sng"/>
              <a:t>set </a:t>
            </a:r>
            <a:r>
              <a:t>of attributes</a:t>
            </a:r>
          </a:p>
          <a:p>
            <a:pPr lvl="2"/>
            <a:r>
              <a:t> </a:t>
            </a:r>
          </a:p>
          <a:p>
            <a:pPr/>
            <a:r>
              <a:t>Tuples:</a:t>
            </a:r>
          </a:p>
          <a:p>
            <a:pPr lvl="1"/>
            <a:r>
              <a:t>Rows of a table (other than header row)</a:t>
            </a:r>
          </a:p>
        </p:txBody>
      </p:sp>
      <p:sp>
        <p:nvSpPr>
          <p:cNvPr id="145" name="Movies(title, year, length, genre)"/>
          <p:cNvSpPr txBox="1"/>
          <p:nvPr/>
        </p:nvSpPr>
        <p:spPr>
          <a:xfrm>
            <a:off x="2511171" y="5706372"/>
            <a:ext cx="7887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Movies(title, year, length, genre)</a:t>
            </a:r>
          </a:p>
        </p:txBody>
      </p:sp>
      <p:sp>
        <p:nvSpPr>
          <p:cNvPr id="146" name="(Gone with the wind, 1939, 231, drama)"/>
          <p:cNvSpPr txBox="1"/>
          <p:nvPr/>
        </p:nvSpPr>
        <p:spPr>
          <a:xfrm>
            <a:off x="2558417" y="8004421"/>
            <a:ext cx="88025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(Gone with the wind, 1939, 231, drama)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