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  <p:sldId id="332" r:id="rId84"/>
    <p:sldId id="333" r:id="rId85"/>
    <p:sldId id="334" r:id="rId86"/>
    <p:sldId id="335" r:id="rId87"/>
    <p:sldId id="336" r:id="rId88"/>
    <p:sldId id="337" r:id="rId89"/>
    <p:sldId id="338" r:id="rId90"/>
    <p:sldId id="339" r:id="rId91"/>
    <p:sldId id="340" r:id="rId92"/>
    <p:sldId id="341" r:id="rId93"/>
    <p:sldId id="342" r:id="rId94"/>
    <p:sldId id="343" r:id="rId95"/>
    <p:sldId id="344" r:id="rId96"/>
    <p:sldId id="345" r:id="rId97"/>
    <p:sldId id="346" r:id="rId98"/>
    <p:sldId id="347" r:id="rId99"/>
    <p:sldId id="348" r:id="rId100"/>
    <p:sldId id="349" r:id="rId101"/>
    <p:sldId id="350" r:id="rId102"/>
    <p:sldId id="351" r:id="rId103"/>
    <p:sldId id="352" r:id="rId104"/>
    <p:sldId id="353" r:id="rId105"/>
    <p:sldId id="354" r:id="rId106"/>
    <p:sldId id="355" r:id="rId107"/>
    <p:sldId id="356" r:id="rId108"/>
    <p:sldId id="357" r:id="rId109"/>
    <p:sldId id="358" r:id="rId110"/>
    <p:sldId id="359" r:id="rId111"/>
    <p:sldId id="360" r:id="rId11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1pPr>
    <a:lvl2pPr marL="0" marR="0" indent="228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2pPr>
    <a:lvl3pPr marL="0" marR="0" indent="457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3pPr>
    <a:lvl4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4pPr>
    <a:lvl5pPr marL="0" marR="0" indent="914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5pPr>
    <a:lvl6pPr marL="0" marR="0" indent="11430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6pPr>
    <a:lvl7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7pPr>
    <a:lvl8pPr marL="0" marR="0" indent="1600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8pPr>
    <a:lvl9pPr marL="0" marR="0" indent="1828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ourier New"/>
        <a:ea typeface="Courier New"/>
        <a:cs typeface="Courier New"/>
        <a:sym typeface="Courier New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Relationship Id="rId83" Type="http://schemas.openxmlformats.org/officeDocument/2006/relationships/slide" Target="slides/slide76.xml"/><Relationship Id="rId84" Type="http://schemas.openxmlformats.org/officeDocument/2006/relationships/slide" Target="slides/slide77.xml"/><Relationship Id="rId85" Type="http://schemas.openxmlformats.org/officeDocument/2006/relationships/slide" Target="slides/slide78.xml"/><Relationship Id="rId86" Type="http://schemas.openxmlformats.org/officeDocument/2006/relationships/slide" Target="slides/slide79.xml"/><Relationship Id="rId87" Type="http://schemas.openxmlformats.org/officeDocument/2006/relationships/slide" Target="slides/slide80.xml"/><Relationship Id="rId88" Type="http://schemas.openxmlformats.org/officeDocument/2006/relationships/slide" Target="slides/slide81.xml"/><Relationship Id="rId89" Type="http://schemas.openxmlformats.org/officeDocument/2006/relationships/slide" Target="slides/slide82.xml"/><Relationship Id="rId90" Type="http://schemas.openxmlformats.org/officeDocument/2006/relationships/slide" Target="slides/slide83.xml"/><Relationship Id="rId91" Type="http://schemas.openxmlformats.org/officeDocument/2006/relationships/slide" Target="slides/slide84.xml"/><Relationship Id="rId92" Type="http://schemas.openxmlformats.org/officeDocument/2006/relationships/slide" Target="slides/slide85.xml"/><Relationship Id="rId93" Type="http://schemas.openxmlformats.org/officeDocument/2006/relationships/slide" Target="slides/slide86.xml"/><Relationship Id="rId94" Type="http://schemas.openxmlformats.org/officeDocument/2006/relationships/slide" Target="slides/slide87.xml"/><Relationship Id="rId95" Type="http://schemas.openxmlformats.org/officeDocument/2006/relationships/slide" Target="slides/slide88.xml"/><Relationship Id="rId96" Type="http://schemas.openxmlformats.org/officeDocument/2006/relationships/slide" Target="slides/slide89.xml"/><Relationship Id="rId97" Type="http://schemas.openxmlformats.org/officeDocument/2006/relationships/slide" Target="slides/slide90.xml"/><Relationship Id="rId98" Type="http://schemas.openxmlformats.org/officeDocument/2006/relationships/slide" Target="slides/slide91.xml"/><Relationship Id="rId99" Type="http://schemas.openxmlformats.org/officeDocument/2006/relationships/slide" Target="slides/slide92.xml"/><Relationship Id="rId100" Type="http://schemas.openxmlformats.org/officeDocument/2006/relationships/slide" Target="slides/slide93.xml"/><Relationship Id="rId101" Type="http://schemas.openxmlformats.org/officeDocument/2006/relationships/slide" Target="slides/slide94.xml"/><Relationship Id="rId102" Type="http://schemas.openxmlformats.org/officeDocument/2006/relationships/slide" Target="slides/slide95.xml"/><Relationship Id="rId103" Type="http://schemas.openxmlformats.org/officeDocument/2006/relationships/slide" Target="slides/slide96.xml"/><Relationship Id="rId104" Type="http://schemas.openxmlformats.org/officeDocument/2006/relationships/slide" Target="slides/slide97.xml"/><Relationship Id="rId105" Type="http://schemas.openxmlformats.org/officeDocument/2006/relationships/slide" Target="slides/slide98.xml"/><Relationship Id="rId106" Type="http://schemas.openxmlformats.org/officeDocument/2006/relationships/slide" Target="slides/slide99.xml"/><Relationship Id="rId107" Type="http://schemas.openxmlformats.org/officeDocument/2006/relationships/slide" Target="slides/slide100.xml"/><Relationship Id="rId108" Type="http://schemas.openxmlformats.org/officeDocument/2006/relationships/slide" Target="slides/slide101.xml"/><Relationship Id="rId109" Type="http://schemas.openxmlformats.org/officeDocument/2006/relationships/slide" Target="slides/slide102.xml"/><Relationship Id="rId110" Type="http://schemas.openxmlformats.org/officeDocument/2006/relationships/slide" Target="slides/slide103.xml"/><Relationship Id="rId111" Type="http://schemas.openxmlformats.org/officeDocument/2006/relationships/slide" Target="slides/slide104.xml"/><Relationship Id="rId112" Type="http://schemas.openxmlformats.org/officeDocument/2006/relationships/slide" Target="slides/slide10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572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13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13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2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5.png"/><Relationship Id="rId3" Type="http://schemas.openxmlformats.org/officeDocument/2006/relationships/image" Target="../media/image46.png"/><Relationship Id="rId4" Type="http://schemas.openxmlformats.org/officeDocument/2006/relationships/image" Target="../media/image47.png"/></Relationships>

</file>

<file path=ppt/slides/_rels/slide10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Relationship Id="rId4" Type="http://schemas.openxmlformats.org/officeDocument/2006/relationships/image" Target="../media/image47.png"/></Relationships>

</file>

<file path=ppt/slides/_rels/slide10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ng"/></Relationships>

</file>

<file path=ppt/slides/_rels/slide10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0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3.t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classes.id" TargetMode="External"/><Relationship Id="rId3" Type="http://schemas.openxmlformats.org/officeDocument/2006/relationships/hyperlink" Target="http://addresses.id" TargetMode="Externa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
</file>

<file path=ppt/slides/_rels/slide8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
</file>

<file path=ppt/slides/_rels/slide8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
</file>

<file path=ppt/slides/_rels/slide9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/Relationships>

</file>

<file path=ppt/slides/_rels/slide9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
</file>

<file path=ppt/slides/_rels/slide9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
</file>

<file path=ppt/slides/_rels/slide9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/Relationships>

</file>

<file path=ppt/slides/_rels/slide9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Comprehension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Comprehension</a:t>
            </a:r>
          </a:p>
        </p:txBody>
      </p:sp>
      <p:sp>
        <p:nvSpPr>
          <p:cNvPr id="120" name="Thomas Schwarz, SJ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Thomas Schwarz, SJ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Interlude: Python Modu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9937">
              <a:defRPr sz="7119"/>
            </a:lvl1pPr>
          </a:lstStyle>
          <a:p>
            <a:pPr/>
            <a:r>
              <a:t>Interlude: Python Modules</a:t>
            </a:r>
          </a:p>
        </p:txBody>
      </p:sp>
      <p:sp>
        <p:nvSpPr>
          <p:cNvPr id="155" name="Predefined modul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Predefined modules</a:t>
            </a:r>
          </a:p>
          <a:p>
            <a:pPr lvl="1"/>
            <a:r>
              <a:t>Python defines many modules</a:t>
            </a:r>
          </a:p>
          <a:p>
            <a:pPr lvl="2"/>
            <a:r>
              <a:t>We already have seen math and os</a:t>
            </a:r>
          </a:p>
          <a:p>
            <a:pPr/>
            <a:r>
              <a:t>To use such a module, say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import random</a:t>
            </a:r>
          </a:p>
          <a:p>
            <a:pPr lvl="2">
              <a:defRPr>
                <a:latin typeface="Helvetica Neue Light"/>
                <a:ea typeface="Helvetica Neue Light"/>
                <a:cs typeface="Helvetica Neue Light"/>
                <a:sym typeface="Helvetica Neue Light"/>
              </a:defRPr>
            </a:pPr>
            <a:r>
              <a:t>in order to use the functions within random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Copying Data Struct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Copying Data Structures</a:t>
            </a:r>
          </a:p>
        </p:txBody>
      </p:sp>
      <p:sp>
        <p:nvSpPr>
          <p:cNvPr id="535" name="Shallow copy: Assume we hav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Shallow copy: Assume we have</a:t>
            </a:r>
          </a:p>
          <a:p>
            <a:pPr/>
          </a:p>
          <a:p>
            <a:pPr/>
            <a:r>
              <a:t>We create a shallow copy by</a:t>
            </a:r>
          </a:p>
          <a:p>
            <a:pPr/>
          </a:p>
          <a:p>
            <a:pPr/>
          </a:p>
          <a:p>
            <a:pPr/>
            <a:r>
              <a:t>But here is what is happening</a:t>
            </a:r>
          </a:p>
        </p:txBody>
      </p:sp>
      <p:sp>
        <p:nvSpPr>
          <p:cNvPr id="536" name="lista = [1, 2, [3,4,5]]"/>
          <p:cNvSpPr txBox="1"/>
          <p:nvPr/>
        </p:nvSpPr>
        <p:spPr>
          <a:xfrm>
            <a:off x="3290056" y="3371849"/>
            <a:ext cx="6424688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lista = [1, 2, [3,4,5]]</a:t>
            </a:r>
          </a:p>
        </p:txBody>
      </p:sp>
      <p:sp>
        <p:nvSpPr>
          <p:cNvPr id="537" name="lista = [1, 2, [3, 4, 5]]…"/>
          <p:cNvSpPr txBox="1"/>
          <p:nvPr/>
        </p:nvSpPr>
        <p:spPr>
          <a:xfrm>
            <a:off x="2878509" y="4946650"/>
            <a:ext cx="6973417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/>
            </a:pPr>
            <a:r>
              <a:t>lista = [1, 2, [3, 4, 5]]</a:t>
            </a:r>
          </a:p>
          <a:p>
            <a:pPr>
              <a:defRPr sz="3600"/>
            </a:pPr>
            <a:r>
              <a:t>listb = lista[:]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lista"/>
          <p:cNvSpPr/>
          <p:nvPr/>
        </p:nvSpPr>
        <p:spPr>
          <a:xfrm>
            <a:off x="2195155" y="1447800"/>
            <a:ext cx="1448018" cy="6096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3500">
                <a:solidFill>
                  <a:srgbClr val="FFFFFF"/>
                </a:solidFill>
              </a:defRPr>
            </a:lvl1pPr>
          </a:lstStyle>
          <a:p>
            <a:pPr/>
            <a:r>
              <a:t>lista</a:t>
            </a:r>
          </a:p>
        </p:txBody>
      </p:sp>
      <p:sp>
        <p:nvSpPr>
          <p:cNvPr id="540" name="{1, 2, “one”}"/>
          <p:cNvSpPr/>
          <p:nvPr/>
        </p:nvSpPr>
        <p:spPr>
          <a:xfrm>
            <a:off x="9072072" y="3987800"/>
            <a:ext cx="3086585" cy="533401"/>
          </a:xfrm>
          <a:prstGeom prst="rect">
            <a:avLst/>
          </a:prstGeom>
          <a:solidFill>
            <a:srgbClr val="70BF41"/>
          </a:solid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3000">
                <a:solidFill>
                  <a:srgbClr val="FFFFFF"/>
                </a:solidFill>
              </a:defRPr>
            </a:lvl1pPr>
          </a:lstStyle>
          <a:p>
            <a:pPr/>
            <a:r>
              <a:t>{1, 2, “one”}</a:t>
            </a:r>
          </a:p>
        </p:txBody>
      </p:sp>
      <p:sp>
        <p:nvSpPr>
          <p:cNvPr id="541" name="listb"/>
          <p:cNvSpPr/>
          <p:nvPr/>
        </p:nvSpPr>
        <p:spPr>
          <a:xfrm>
            <a:off x="2195155" y="2819400"/>
            <a:ext cx="1448018" cy="6096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3500">
                <a:solidFill>
                  <a:srgbClr val="FFFFFF"/>
                </a:solidFill>
              </a:defRPr>
            </a:lvl1pPr>
          </a:lstStyle>
          <a:p>
            <a:pPr/>
            <a:r>
              <a:t>listb</a:t>
            </a:r>
          </a:p>
        </p:txBody>
      </p:sp>
      <p:sp>
        <p:nvSpPr>
          <p:cNvPr id="542" name="[1,2, ? ]"/>
          <p:cNvSpPr txBox="1"/>
          <p:nvPr/>
        </p:nvSpPr>
        <p:spPr>
          <a:xfrm>
            <a:off x="6937920" y="1441449"/>
            <a:ext cx="258358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[1,2, ? ]</a:t>
            </a:r>
          </a:p>
        </p:txBody>
      </p:sp>
      <p:sp>
        <p:nvSpPr>
          <p:cNvPr id="543" name="[1,2, ? ]"/>
          <p:cNvSpPr txBox="1"/>
          <p:nvPr/>
        </p:nvSpPr>
        <p:spPr>
          <a:xfrm>
            <a:off x="5477420" y="2813049"/>
            <a:ext cx="258358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[1,2, ? ]</a:t>
            </a:r>
          </a:p>
        </p:txBody>
      </p:sp>
      <p:sp>
        <p:nvSpPr>
          <p:cNvPr id="544" name="Line"/>
          <p:cNvSpPr/>
          <p:nvPr/>
        </p:nvSpPr>
        <p:spPr>
          <a:xfrm>
            <a:off x="3746500" y="1752600"/>
            <a:ext cx="3088094" cy="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45" name="Line"/>
          <p:cNvSpPr/>
          <p:nvPr/>
        </p:nvSpPr>
        <p:spPr>
          <a:xfrm>
            <a:off x="3929786" y="3124200"/>
            <a:ext cx="1448018" cy="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46" name="Line"/>
          <p:cNvSpPr/>
          <p:nvPr/>
        </p:nvSpPr>
        <p:spPr>
          <a:xfrm>
            <a:off x="8775699" y="1778000"/>
            <a:ext cx="1867695" cy="219576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47" name="Line"/>
          <p:cNvSpPr/>
          <p:nvPr/>
        </p:nvSpPr>
        <p:spPr>
          <a:xfrm>
            <a:off x="7416799" y="3160733"/>
            <a:ext cx="2813547" cy="80268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550" name="lista = [1, 2, [3, 4, 5]]…"/>
          <p:cNvGrpSpPr/>
          <p:nvPr/>
        </p:nvGrpSpPr>
        <p:grpSpPr>
          <a:xfrm>
            <a:off x="2916721" y="5416549"/>
            <a:ext cx="7430617" cy="1727201"/>
            <a:chOff x="0" y="0"/>
            <a:chExt cx="7430616" cy="1727200"/>
          </a:xfrm>
        </p:grpSpPr>
        <p:sp>
          <p:nvSpPr>
            <p:cNvPr id="549" name="lista = [1, 2, [3, 4, 5]]…"/>
            <p:cNvSpPr txBox="1"/>
            <p:nvPr/>
          </p:nvSpPr>
          <p:spPr>
            <a:xfrm>
              <a:off x="215900" y="139700"/>
              <a:ext cx="6998817" cy="1168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600"/>
              </a:pPr>
              <a:r>
                <a:t>lista = [1, 2, [3, 4, 5]]</a:t>
              </a:r>
            </a:p>
            <a:p>
              <a:pPr>
                <a:defRPr sz="3600"/>
              </a:pPr>
              <a:r>
                <a:t>listb = lista[:]</a:t>
              </a:r>
            </a:p>
          </p:txBody>
        </p:sp>
        <p:pic>
          <p:nvPicPr>
            <p:cNvPr id="548" name="lista = [1, 2, [3, 4, 5]]… lista = [1, 2, [3, 4, 5]]listb = lista[:]" descr="lista = [1, 2, [3, 4, 5]]… lista = [1, 2, [3, 4, 5]]listb = lista[:]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7430617" cy="1727200"/>
            </a:xfrm>
            <a:prstGeom prst="rect">
              <a:avLst/>
            </a:prstGeom>
            <a:effectLst/>
          </p:spPr>
        </p:pic>
      </p:grpSp>
      <p:sp>
        <p:nvSpPr>
          <p:cNvPr id="551" name="The two lists still share a component. We can change this…"/>
          <p:cNvSpPr txBox="1"/>
          <p:nvPr/>
        </p:nvSpPr>
        <p:spPr>
          <a:xfrm>
            <a:off x="6502400" y="7861299"/>
            <a:ext cx="1127179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The two lists still share a component. We can change this </a:t>
            </a:r>
          </a:p>
          <a:p>
            <a:pPr/>
            <a:r>
              <a:t>component in one list and change it in the other one as well.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Copying Data Struct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Copying Data Structures</a:t>
            </a:r>
          </a:p>
        </p:txBody>
      </p:sp>
      <p:sp>
        <p:nvSpPr>
          <p:cNvPr id="554" name="We have two copies of the list, but the third element are two different names for the same objec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have two copies of the list, but the third element are two different names for the same object</a:t>
            </a:r>
          </a:p>
        </p:txBody>
      </p:sp>
      <p:sp>
        <p:nvSpPr>
          <p:cNvPr id="555" name="lista"/>
          <p:cNvSpPr/>
          <p:nvPr/>
        </p:nvSpPr>
        <p:spPr>
          <a:xfrm>
            <a:off x="2372955" y="4356100"/>
            <a:ext cx="1448018" cy="6096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3500">
                <a:solidFill>
                  <a:srgbClr val="FFFFFF"/>
                </a:solidFill>
              </a:defRPr>
            </a:lvl1pPr>
          </a:lstStyle>
          <a:p>
            <a:pPr/>
            <a:r>
              <a:t>lista</a:t>
            </a:r>
          </a:p>
        </p:txBody>
      </p:sp>
      <p:sp>
        <p:nvSpPr>
          <p:cNvPr id="556" name="{1, 2, “one”}"/>
          <p:cNvSpPr/>
          <p:nvPr/>
        </p:nvSpPr>
        <p:spPr>
          <a:xfrm>
            <a:off x="9249872" y="6896100"/>
            <a:ext cx="3086585" cy="533401"/>
          </a:xfrm>
          <a:prstGeom prst="rect">
            <a:avLst/>
          </a:prstGeom>
          <a:solidFill>
            <a:srgbClr val="70BF41"/>
          </a:solid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3000">
                <a:solidFill>
                  <a:srgbClr val="FFFFFF"/>
                </a:solidFill>
              </a:defRPr>
            </a:lvl1pPr>
          </a:lstStyle>
          <a:p>
            <a:pPr/>
            <a:r>
              <a:t>{1, 2, “one”}</a:t>
            </a:r>
          </a:p>
        </p:txBody>
      </p:sp>
      <p:sp>
        <p:nvSpPr>
          <p:cNvPr id="557" name="listb"/>
          <p:cNvSpPr/>
          <p:nvPr/>
        </p:nvSpPr>
        <p:spPr>
          <a:xfrm>
            <a:off x="2372955" y="5727700"/>
            <a:ext cx="1448018" cy="6096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3500">
                <a:solidFill>
                  <a:srgbClr val="FFFFFF"/>
                </a:solidFill>
              </a:defRPr>
            </a:lvl1pPr>
          </a:lstStyle>
          <a:p>
            <a:pPr/>
            <a:r>
              <a:t>listb</a:t>
            </a:r>
          </a:p>
        </p:txBody>
      </p:sp>
      <p:sp>
        <p:nvSpPr>
          <p:cNvPr id="558" name="[1,2, ? ]"/>
          <p:cNvSpPr txBox="1"/>
          <p:nvPr/>
        </p:nvSpPr>
        <p:spPr>
          <a:xfrm>
            <a:off x="7115720" y="4349749"/>
            <a:ext cx="258358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[1,2, ? ]</a:t>
            </a:r>
          </a:p>
        </p:txBody>
      </p:sp>
      <p:sp>
        <p:nvSpPr>
          <p:cNvPr id="559" name="[1,2, ? ]"/>
          <p:cNvSpPr txBox="1"/>
          <p:nvPr/>
        </p:nvSpPr>
        <p:spPr>
          <a:xfrm>
            <a:off x="5655220" y="5721349"/>
            <a:ext cx="258358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[1,2, ? ]</a:t>
            </a:r>
          </a:p>
        </p:txBody>
      </p:sp>
      <p:sp>
        <p:nvSpPr>
          <p:cNvPr id="560" name="Line"/>
          <p:cNvSpPr/>
          <p:nvPr/>
        </p:nvSpPr>
        <p:spPr>
          <a:xfrm>
            <a:off x="3924300" y="4660900"/>
            <a:ext cx="3088094" cy="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61" name="Line"/>
          <p:cNvSpPr/>
          <p:nvPr/>
        </p:nvSpPr>
        <p:spPr>
          <a:xfrm>
            <a:off x="4107586" y="6032500"/>
            <a:ext cx="1448018" cy="0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62" name="Line"/>
          <p:cNvSpPr/>
          <p:nvPr/>
        </p:nvSpPr>
        <p:spPr>
          <a:xfrm>
            <a:off x="8953499" y="4686300"/>
            <a:ext cx="1867695" cy="219576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63" name="Line"/>
          <p:cNvSpPr/>
          <p:nvPr/>
        </p:nvSpPr>
        <p:spPr>
          <a:xfrm>
            <a:off x="7594599" y="6069033"/>
            <a:ext cx="2813547" cy="80268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grpSp>
        <p:nvGrpSpPr>
          <p:cNvPr id="566" name="lista = [1, 2, [3, 4, 5]]…"/>
          <p:cNvGrpSpPr/>
          <p:nvPr/>
        </p:nvGrpSpPr>
        <p:grpSpPr>
          <a:xfrm>
            <a:off x="3094521" y="7550149"/>
            <a:ext cx="7430617" cy="1727201"/>
            <a:chOff x="0" y="0"/>
            <a:chExt cx="7430616" cy="1727200"/>
          </a:xfrm>
        </p:grpSpPr>
        <p:sp>
          <p:nvSpPr>
            <p:cNvPr id="565" name="lista = [1, 2, [3, 4, 5]]…"/>
            <p:cNvSpPr txBox="1"/>
            <p:nvPr/>
          </p:nvSpPr>
          <p:spPr>
            <a:xfrm>
              <a:off x="215900" y="139700"/>
              <a:ext cx="6998817" cy="1168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600"/>
              </a:pPr>
              <a:r>
                <a:t>lista = [1, 2, [3, 4, 5]]</a:t>
              </a:r>
            </a:p>
            <a:p>
              <a:pPr>
                <a:defRPr sz="3600"/>
              </a:pPr>
              <a:r>
                <a:t>listb = lista[:]</a:t>
              </a:r>
            </a:p>
          </p:txBody>
        </p:sp>
        <p:pic>
          <p:nvPicPr>
            <p:cNvPr id="564" name="lista = [1, 2, [3, 4, 5]]… lista = [1, 2, [3, 4, 5]]listb = lista[:]" descr="lista = [1, 2, [3, 4, 5]]… lista = [1, 2, [3, 4, 5]]listb = lista[:]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7430617" cy="17272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Copying Data Struct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Copying Data Structures</a:t>
            </a:r>
          </a:p>
        </p:txBody>
      </p:sp>
      <p:sp>
        <p:nvSpPr>
          <p:cNvPr id="569" name="In consequence, I can alter the same element in the list which is element number 2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 consequence, I can alter the same element in the list which is element number 2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 lvl="1"/>
            <a:r>
              <a:t>prints out</a:t>
            </a:r>
          </a:p>
        </p:txBody>
      </p:sp>
      <p:sp>
        <p:nvSpPr>
          <p:cNvPr id="570" name="lista = [1, 2, [3, 4, 5]]…"/>
          <p:cNvSpPr txBox="1"/>
          <p:nvPr/>
        </p:nvSpPr>
        <p:spPr>
          <a:xfrm>
            <a:off x="2878509" y="4152899"/>
            <a:ext cx="6973417" cy="2705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/>
            </a:pPr>
            <a:r>
              <a:t>lista = [1, 2, [3, 4, 5]]</a:t>
            </a:r>
          </a:p>
          <a:p>
            <a:pPr>
              <a:defRPr sz="3600"/>
            </a:pPr>
            <a:r>
              <a:t>listb = lista[:]</a:t>
            </a:r>
          </a:p>
          <a:p>
            <a:pPr>
              <a:defRPr sz="3600"/>
            </a:pPr>
            <a:r>
              <a:t>lista[2][0] = 6</a:t>
            </a:r>
          </a:p>
          <a:p>
            <a:pPr>
              <a:defRPr sz="3600"/>
            </a:pPr>
            <a:r>
              <a:t>print(lista)</a:t>
            </a:r>
          </a:p>
          <a:p>
            <a:pPr>
              <a:defRPr sz="3600"/>
            </a:pPr>
            <a:r>
              <a:t>print(listb)</a:t>
            </a:r>
          </a:p>
        </p:txBody>
      </p:sp>
      <p:grpSp>
        <p:nvGrpSpPr>
          <p:cNvPr id="573" name="[1, 2, [6, 4, 5]]…"/>
          <p:cNvGrpSpPr/>
          <p:nvPr/>
        </p:nvGrpSpPr>
        <p:grpSpPr>
          <a:xfrm>
            <a:off x="3760068" y="7759699"/>
            <a:ext cx="5235700" cy="1727201"/>
            <a:chOff x="0" y="0"/>
            <a:chExt cx="5235699" cy="1727200"/>
          </a:xfrm>
        </p:grpSpPr>
        <p:sp>
          <p:nvSpPr>
            <p:cNvPr id="572" name="[1, 2, [6, 4, 5]]…"/>
            <p:cNvSpPr txBox="1"/>
            <p:nvPr/>
          </p:nvSpPr>
          <p:spPr>
            <a:xfrm>
              <a:off x="215900" y="139700"/>
              <a:ext cx="4803900" cy="1168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600"/>
              </a:pPr>
              <a:r>
                <a:t>[1, 2, [6, 4, 5]]</a:t>
              </a:r>
            </a:p>
            <a:p>
              <a:pPr>
                <a:defRPr sz="3600"/>
              </a:pPr>
              <a:r>
                <a:t>[1, 2, [6, 4, 5]]</a:t>
              </a:r>
            </a:p>
          </p:txBody>
        </p:sp>
        <p:pic>
          <p:nvPicPr>
            <p:cNvPr id="571" name="[1, 2, [6, 4, 5]]… [1, 2, [6, 4, 5]][1, 2, [6, 4, 5]]" descr="[1, 2, [6, 4, 5]]… [1, 2, [6, 4, 5]][1, 2, [6, 4, 5]]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5235700" cy="17272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Copying Data Struct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Copying Data Structures</a:t>
            </a:r>
          </a:p>
        </p:txBody>
      </p:sp>
      <p:sp>
        <p:nvSpPr>
          <p:cNvPr id="576" name="I need to use a deep cop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 need to use a deep copy</a:t>
            </a:r>
          </a:p>
          <a:p>
            <a:pPr lvl="1"/>
            <a:r>
              <a:t>Easiest:</a:t>
            </a:r>
          </a:p>
          <a:p>
            <a:pPr lvl="2"/>
            <a:r>
              <a:t>Use the module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copy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3"/>
            <a:r>
              <a:t>Use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copy.deepcopy(object)</a:t>
            </a:r>
            <a:r>
              <a:t> for deep copying</a:t>
            </a:r>
          </a:p>
          <a:p>
            <a:pPr lvl="3"/>
            <a:r>
              <a:t>Use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copy.copy(object)</a:t>
            </a:r>
            <a:r>
              <a:t> for shallow copying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Copying Data Struct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Copying Data Structures</a:t>
            </a:r>
          </a:p>
        </p:txBody>
      </p:sp>
      <p:sp>
        <p:nvSpPr>
          <p:cNvPr id="579" name="This is a famous Python gotch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This is a famous Python gotcha</a:t>
            </a:r>
          </a:p>
          <a:p>
            <a:pPr lvl="2"/>
            <a:r>
              <a:t>Behavior is not intuitive.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Interlude: Python Modu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9937">
              <a:defRPr sz="7119"/>
            </a:lvl1pPr>
          </a:lstStyle>
          <a:p>
            <a:pPr/>
            <a:r>
              <a:t>Interlude: Python Modules</a:t>
            </a:r>
          </a:p>
        </p:txBody>
      </p:sp>
      <p:sp>
        <p:nvSpPr>
          <p:cNvPr id="158" name="If I just import the module random, then I can use its functions by prefixing “random.”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If I just import the module random, then I can use its functions by prefixing “random.”</a:t>
            </a:r>
          </a:p>
        </p:txBody>
      </p:sp>
      <p:pic>
        <p:nvPicPr>
          <p:cNvPr id="159" name="Screen Shot 2018-08-31 at 11.27.18 PM.png" descr="Screen Shot 2018-08-31 at 11.27.1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61452" y="4346078"/>
            <a:ext cx="5281895" cy="3096284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Using the function random inside the module random"/>
          <p:cNvSpPr txBox="1"/>
          <p:nvPr/>
        </p:nvSpPr>
        <p:spPr>
          <a:xfrm>
            <a:off x="1231900" y="7308850"/>
            <a:ext cx="9259789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Using the function random inside the module random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Interlude: Python Modu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9937">
              <a:defRPr sz="7119"/>
            </a:lvl1pPr>
          </a:lstStyle>
          <a:p>
            <a:pPr/>
            <a:r>
              <a:t>Interlude: Python Modules</a:t>
            </a:r>
          </a:p>
        </p:txBody>
      </p:sp>
      <p:sp>
        <p:nvSpPr>
          <p:cNvPr id="163" name="If I want to avoid writing the module name I can use an “as” clause that redefines the name of the module within the scrip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If I want to avoid writing the module name I can use an “as” clause that redefines the name of the module within the script</a:t>
            </a:r>
          </a:p>
        </p:txBody>
      </p:sp>
      <p:pic>
        <p:nvPicPr>
          <p:cNvPr id="164" name="Screen Shot 2018-08-31 at 11.30.00 PM.png" descr="Screen Shot 2018-08-31 at 11.30.0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66080" y="4660651"/>
            <a:ext cx="4930027" cy="3180664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Using the same function in the same module,…"/>
          <p:cNvSpPr txBox="1"/>
          <p:nvPr/>
        </p:nvSpPr>
        <p:spPr>
          <a:xfrm>
            <a:off x="1862293" y="7442199"/>
            <a:ext cx="8162330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Using the same function in the same module, </a:t>
            </a:r>
          </a:p>
          <a:p>
            <a:pPr/>
            <a:r>
              <a:t>but now after internally renaming the module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Interlude: Python Modu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9937">
              <a:defRPr sz="7119"/>
            </a:lvl1pPr>
          </a:lstStyle>
          <a:p>
            <a:pPr/>
            <a:r>
              <a:t>Interlude: Python Modules</a:t>
            </a:r>
          </a:p>
        </p:txBody>
      </p:sp>
      <p:sp>
        <p:nvSpPr>
          <p:cNvPr id="168" name="By using the “from — import” clause, I can use variables and functions without repeating the module nam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By using the “from — import” clause, I can use variables and functions without repeating the module name</a:t>
            </a:r>
          </a:p>
        </p:txBody>
      </p:sp>
      <p:pic>
        <p:nvPicPr>
          <p:cNvPr id="169" name="Screen Shot 2018-08-31 at 11.33.00 PM.png" descr="Screen Shot 2018-08-31 at 11.33.0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8809" y="4606354"/>
            <a:ext cx="6727182" cy="2280792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Importing the two functions uniform and randint from…"/>
          <p:cNvSpPr txBox="1"/>
          <p:nvPr/>
        </p:nvSpPr>
        <p:spPr>
          <a:xfrm>
            <a:off x="927100" y="7289799"/>
            <a:ext cx="9808518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Importing the two functions uniform and randint from </a:t>
            </a:r>
          </a:p>
          <a:p>
            <a:pPr/>
            <a:r>
              <a:t>the random module.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Interlude: Python Modu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9937">
              <a:defRPr sz="7119"/>
            </a:lvl1pPr>
          </a:lstStyle>
          <a:p>
            <a:pPr/>
            <a:r>
              <a:t>Interlude: Python Modules</a:t>
            </a:r>
          </a:p>
        </p:txBody>
      </p:sp>
      <p:sp>
        <p:nvSpPr>
          <p:cNvPr id="173" name="I could even import everything from a modu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 could even import everything from a module</a:t>
            </a:r>
          </a:p>
          <a:p>
            <a:pPr lvl="1"/>
            <a:r>
              <a:t>But this can create havoc if I defined a function with the same name as a function in the module</a:t>
            </a:r>
          </a:p>
        </p:txBody>
      </p:sp>
      <p:pic>
        <p:nvPicPr>
          <p:cNvPr id="174" name="Screen Shot 2018-08-31 at 11.34.51 PM.png" descr="Screen Shot 2018-08-31 at 11.34.5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28184" y="4765228"/>
            <a:ext cx="5548433" cy="2070895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A dangerous practice: Importing all…"/>
          <p:cNvSpPr txBox="1"/>
          <p:nvPr/>
        </p:nvSpPr>
        <p:spPr>
          <a:xfrm>
            <a:off x="2057400" y="7581899"/>
            <a:ext cx="6699052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 dangerous practice: </a:t>
            </a:r>
            <a:r>
              <a:t>Importing all </a:t>
            </a:r>
          </a:p>
          <a:p>
            <a:pPr/>
            <a:r>
              <a:t>functions from a module</a:t>
            </a:r>
          </a:p>
        </p:txBody>
      </p:sp>
      <p:pic>
        <p:nvPicPr>
          <p:cNvPr id="17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8249" y="5064918"/>
            <a:ext cx="2130302" cy="19010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andom Modu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Random Module</a:t>
            </a:r>
          </a:p>
        </p:txBody>
      </p:sp>
      <p:sp>
        <p:nvSpPr>
          <p:cNvPr id="179" name="Important functions in the random modu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Important functions in the random module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random.randint(a, b) </a:t>
            </a:r>
            <a:r>
              <a:rPr>
                <a:latin typeface="Helvetica Light"/>
                <a:ea typeface="Helvetica Light"/>
                <a:cs typeface="Helvetica Light"/>
                <a:sym typeface="Helvetica Light"/>
              </a:rPr>
              <a:t>Selects a random integer between  a  and  b  (boundaries included)</a:t>
            </a:r>
            <a:endParaRPr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rPr>
                <a:latin typeface="Helvetica Light"/>
                <a:ea typeface="Helvetica Light"/>
                <a:cs typeface="Helvetica Light"/>
                <a:sym typeface="Helvetica Light"/>
              </a:rPr>
              <a:t>random.uniform(a, b) Selects a random float between a and b</a:t>
            </a:r>
            <a:endParaRPr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rPr>
                <a:latin typeface="Helvetica Light"/>
                <a:ea typeface="Helvetica Light"/>
                <a:cs typeface="Helvetica Light"/>
                <a:sym typeface="Helvetica Light"/>
              </a:rPr>
              <a:t>random.random( ) Selects a random number between 0 and 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A Monte Carlo Method for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A Monte Carlo Method for </a:t>
            </a:r>
          </a:p>
          <a:p>
            <a:pPr defTabSz="484886">
              <a:defRPr sz="6640"/>
            </a:pPr>
            <a:r>
              <a:t>Area calculation</a:t>
            </a:r>
          </a:p>
        </p:txBody>
      </p:sp>
      <p:sp>
        <p:nvSpPr>
          <p:cNvPr id="182" name="Method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Method:</a:t>
            </a:r>
          </a:p>
          <a:p>
            <a:pPr lvl="1"/>
            <a:r>
              <a:t>Choose </a:t>
            </a:r>
            <a:r>
              <a:rPr i="1"/>
              <a:t>n</a:t>
            </a:r>
            <a:r>
              <a:t> random points in the square</a:t>
            </a:r>
          </a:p>
          <a:p>
            <a:pPr lvl="1">
              <a:defRPr i="1"/>
            </a:pPr>
            <a:r>
              <a:t>m</a:t>
            </a:r>
            <a:r>
              <a:rPr i="0"/>
              <a:t> points inside circe</a:t>
            </a:r>
          </a:p>
        </p:txBody>
      </p:sp>
      <p:pic>
        <p:nvPicPr>
          <p:cNvPr id="18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07050" y="1746250"/>
            <a:ext cx="7531100" cy="7073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1368" y="6487166"/>
            <a:ext cx="5006893" cy="9651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A Monte Carlo Method for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A Monte Carlo Method for </a:t>
            </a:r>
          </a:p>
          <a:p>
            <a:pPr defTabSz="484886">
              <a:defRPr sz="6640"/>
            </a:pPr>
            <a:r>
              <a:t>Area calculation</a:t>
            </a:r>
          </a:p>
        </p:txBody>
      </p:sp>
      <p:sp>
        <p:nvSpPr>
          <p:cNvPr id="187" name="Use random modu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Use random module 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random.uniform(-1,1) </a:t>
            </a:r>
            <a:r>
              <a:rPr>
                <a:latin typeface="Helvetica Light"/>
                <a:ea typeface="Helvetica Light"/>
                <a:cs typeface="Helvetica Light"/>
                <a:sym typeface="Helvetica Light"/>
              </a:rPr>
              <a:t>generates random number between  -1 and 1</a:t>
            </a:r>
            <a:endParaRPr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rPr>
                <a:latin typeface="Helvetica Light"/>
                <a:ea typeface="Helvetica Light"/>
                <a:cs typeface="Helvetica Light"/>
                <a:sym typeface="Helvetica Light"/>
              </a:rPr>
              <a:t>Generating </a:t>
            </a:r>
            <a:r>
              <a:rPr i="1">
                <a:latin typeface="Helvetica"/>
                <a:ea typeface="Helvetica"/>
                <a:cs typeface="Helvetica"/>
                <a:sym typeface="Helvetica"/>
              </a:rPr>
              <a:t>20</a:t>
            </a:r>
            <a:r>
              <a:rPr>
                <a:latin typeface="Helvetica Light"/>
                <a:ea typeface="Helvetica Light"/>
                <a:cs typeface="Helvetica Light"/>
                <a:sym typeface="Helvetica Light"/>
              </a:rPr>
              <a:t> random numbers:</a:t>
            </a:r>
          </a:p>
        </p:txBody>
      </p:sp>
      <p:sp>
        <p:nvSpPr>
          <p:cNvPr id="188" name="import random…"/>
          <p:cNvSpPr txBox="1"/>
          <p:nvPr/>
        </p:nvSpPr>
        <p:spPr>
          <a:xfrm>
            <a:off x="927100" y="4133850"/>
            <a:ext cx="11637616" cy="322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/>
            </a:pPr>
            <a:r>
              <a:t>import random</a:t>
            </a:r>
          </a:p>
          <a:p>
            <a:pPr>
              <a:defRPr sz="3600"/>
            </a:pPr>
          </a:p>
          <a:p>
            <a:pPr>
              <a:defRPr sz="3600"/>
            </a:pPr>
            <a:r>
              <a:t>for i in range(20):</a:t>
            </a:r>
          </a:p>
          <a:p>
            <a:pPr>
              <a:defRPr sz="3600"/>
            </a:pPr>
            <a:r>
              <a:t>    x = random.uniform(-1,1)</a:t>
            </a:r>
          </a:p>
          <a:p>
            <a:pPr>
              <a:defRPr sz="3600"/>
            </a:pPr>
            <a:r>
              <a:t>    y = random.uniform(-1,1)</a:t>
            </a:r>
          </a:p>
          <a:p>
            <a:pPr>
              <a:defRPr sz="3600"/>
            </a:pPr>
            <a:r>
              <a:t>    print("({:6.3f},{:6.3f})".format(x,y))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A Monte Carlo Method for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A Monte Carlo Method for </a:t>
            </a:r>
          </a:p>
          <a:p>
            <a:pPr defTabSz="484886">
              <a:defRPr sz="6640"/>
            </a:pPr>
            <a:r>
              <a:t>Area calculation</a:t>
            </a:r>
          </a:p>
        </p:txBody>
      </p:sp>
      <p:sp>
        <p:nvSpPr>
          <p:cNvPr id="191" name="We then only count those that are inside the circl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then only count those that are inside the circle</a:t>
            </a:r>
          </a:p>
        </p:txBody>
      </p:sp>
      <p:sp>
        <p:nvSpPr>
          <p:cNvPr id="192" name="import random…"/>
          <p:cNvSpPr txBox="1"/>
          <p:nvPr/>
        </p:nvSpPr>
        <p:spPr>
          <a:xfrm>
            <a:off x="1918233" y="1047750"/>
            <a:ext cx="8893970" cy="5308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/>
            </a:pPr>
            <a:r>
              <a:t>import random</a:t>
            </a:r>
          </a:p>
          <a:p>
            <a:pPr>
              <a:defRPr sz="3600"/>
            </a:pPr>
          </a:p>
          <a:p>
            <a:pPr>
              <a:defRPr sz="3600"/>
            </a:pPr>
            <a:r>
              <a:t>def approx(N):</a:t>
            </a:r>
          </a:p>
          <a:p>
            <a:pPr>
              <a:defRPr sz="3600"/>
            </a:pPr>
            <a:r>
              <a:t>    count = 0</a:t>
            </a:r>
          </a:p>
          <a:p>
            <a:pPr>
              <a:defRPr sz="3600"/>
            </a:pPr>
            <a:r>
              <a:t>    for i in range(N):</a:t>
            </a:r>
          </a:p>
          <a:p>
            <a:pPr>
              <a:defRPr sz="3600"/>
            </a:pPr>
            <a:r>
              <a:t>        x = random.uniform(-1,1)</a:t>
            </a:r>
          </a:p>
          <a:p>
            <a:pPr>
              <a:defRPr sz="3600"/>
            </a:pPr>
            <a:r>
              <a:t>        y = random.uniform(-1,1)</a:t>
            </a:r>
          </a:p>
          <a:p>
            <a:pPr>
              <a:defRPr sz="3600"/>
            </a:pPr>
            <a:r>
              <a:t>        if x*x+y*y&lt;1:</a:t>
            </a:r>
          </a:p>
          <a:p>
            <a:pPr>
              <a:defRPr sz="3600"/>
            </a:pPr>
            <a:r>
              <a:t>            count += 1</a:t>
            </a:r>
          </a:p>
          <a:p>
            <a:pPr>
              <a:defRPr sz="3600"/>
            </a:pPr>
            <a:r>
              <a:t>    return (4*count/N)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A Monte Carlo Method for Area Calcul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A Monte Carlo Method for Area Calculations</a:t>
            </a:r>
          </a:p>
        </p:txBody>
      </p:sp>
      <p:sp>
        <p:nvSpPr>
          <p:cNvPr id="195" name="Since                          and the area of the box is 4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Since                          and the area of the box is 4 </a:t>
            </a:r>
          </a:p>
          <a:p>
            <a:pPr/>
            <a:r>
              <a:t>we return  </a:t>
            </a:r>
          </a:p>
        </p:txBody>
      </p:sp>
      <p:sp>
        <p:nvSpPr>
          <p:cNvPr id="196" name="import random…"/>
          <p:cNvSpPr txBox="1"/>
          <p:nvPr/>
        </p:nvSpPr>
        <p:spPr>
          <a:xfrm>
            <a:off x="2651435" y="2762249"/>
            <a:ext cx="7701930" cy="378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/>
            </a:pPr>
            <a:r>
              <a:t>import random</a:t>
            </a:r>
          </a:p>
          <a:p>
            <a:pPr>
              <a:defRPr sz="2500"/>
            </a:pPr>
          </a:p>
          <a:p>
            <a:pPr>
              <a:defRPr sz="2500"/>
            </a:pPr>
            <a:r>
              <a:t>def approx(N):</a:t>
            </a:r>
          </a:p>
          <a:p>
            <a:pPr>
              <a:defRPr sz="2500"/>
            </a:pPr>
            <a:r>
              <a:t>    count = 0</a:t>
            </a:r>
          </a:p>
          <a:p>
            <a:pPr>
              <a:defRPr sz="2500"/>
            </a:pPr>
            <a:r>
              <a:t>    for i in range(N):</a:t>
            </a:r>
          </a:p>
          <a:p>
            <a:pPr>
              <a:defRPr sz="2500"/>
            </a:pPr>
            <a:r>
              <a:t>        x = random.uniform(-1,1)</a:t>
            </a:r>
          </a:p>
          <a:p>
            <a:pPr>
              <a:defRPr sz="2500"/>
            </a:pPr>
            <a:r>
              <a:t>        y = random.uniform(-1,1)</a:t>
            </a:r>
          </a:p>
          <a:p>
            <a:pPr>
              <a:defRPr sz="2500"/>
            </a:pPr>
            <a:r>
              <a:t>        if x*x+y*y&lt;1:</a:t>
            </a:r>
          </a:p>
          <a:p>
            <a:pPr>
              <a:defRPr sz="2500"/>
            </a:pPr>
            <a:r>
              <a:t>            count += 1</a:t>
            </a:r>
          </a:p>
          <a:p>
            <a:pPr>
              <a:defRPr sz="2500"/>
            </a:pPr>
            <a:r>
              <a:t>    return (4*count/N)</a:t>
            </a:r>
          </a:p>
        </p:txBody>
      </p:sp>
      <p:sp>
        <p:nvSpPr>
          <p:cNvPr id="197" name="Equation"/>
          <p:cNvSpPr txBox="1"/>
          <p:nvPr/>
        </p:nvSpPr>
        <p:spPr>
          <a:xfrm>
            <a:off x="3088860" y="2684729"/>
            <a:ext cx="2556107" cy="61523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m:rPr>
                          <m:nor/>
                        </m:r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count</m:t>
                      </m:r>
                    </m:num>
                    <m:den>
                      <m: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den>
                  </m:f>
                  <m:r>
                    <a:rPr xmlns:a="http://schemas.openxmlformats.org/drawingml/2006/main" sz="22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≈</m:t>
                  </m:r>
                  <m:f>
                    <m:fPr>
                      <m:ctrl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m:rPr>
                          <m:nor/>
                        </m:r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Area Circle</m:t>
                      </m:r>
                    </m:num>
                    <m:den>
                      <m:r>
                        <m:rPr>
                          <m:nor/>
                        </m:rPr>
                        <a:rPr xmlns:a="http://schemas.openxmlformats.org/drawingml/2006/main" sz="2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Area Box</m:t>
                      </m:r>
                    </m:den>
                  </m:f>
                </m:oMath>
              </m:oMathPara>
            </a14:m>
            <a:endParaRPr sz="2200"/>
          </a:p>
        </p:txBody>
      </p:sp>
      <p:sp>
        <p:nvSpPr>
          <p:cNvPr id="198" name="Equation"/>
          <p:cNvSpPr txBox="1"/>
          <p:nvPr/>
        </p:nvSpPr>
        <p:spPr>
          <a:xfrm>
            <a:off x="3532428" y="3524072"/>
            <a:ext cx="986944" cy="654406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f>
                    <m:fPr>
                      <m:ctrlP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</m:ctrlPr>
                      <m:type m:val="bar"/>
                    </m:fPr>
                    <m:num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count</m:t>
                      </m:r>
                    </m:num>
                    <m:den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N</m:t>
                      </m:r>
                    </m:den>
                  </m:f>
                </m:oMath>
              </m:oMathPara>
            </a14:m>
            <a:endParaRPr sz="24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onten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Contents</a:t>
            </a:r>
          </a:p>
        </p:txBody>
      </p:sp>
      <p:sp>
        <p:nvSpPr>
          <p:cNvPr id="123" name="The random modu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random module</a:t>
            </a:r>
          </a:p>
          <a:p>
            <a:pPr/>
            <a:r>
              <a:t>Some repetition and new stuff about loops</a:t>
            </a:r>
          </a:p>
          <a:p>
            <a:pPr/>
            <a:r>
              <a:t>List and dictionary comprehension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A Monte Carlo Method for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A Monte Carlo Method for </a:t>
            </a:r>
          </a:p>
          <a:p>
            <a:pPr defTabSz="484886">
              <a:defRPr sz="6640"/>
            </a:pPr>
            <a:r>
              <a:t>Area calculation</a:t>
            </a:r>
          </a:p>
        </p:txBody>
      </p:sp>
      <p:sp>
        <p:nvSpPr>
          <p:cNvPr id="201" name="Need few random point to get a general idea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Need few random point to get a general idea</a:t>
            </a:r>
          </a:p>
          <a:p>
            <a:pPr/>
            <a:r>
              <a:t>Need lots to get any good accuracy</a:t>
            </a:r>
          </a:p>
          <a:p>
            <a:pPr/>
            <a:r>
              <a:t>Method of choice used to determine 6-dimensional integrals for simulation of quantum decay where accuracy is not as important as speed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A Monte Carlo Method for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A Monte Carlo Method for </a:t>
            </a:r>
          </a:p>
          <a:p>
            <a:pPr defTabSz="484886">
              <a:defRPr sz="6640"/>
            </a:pPr>
            <a:r>
              <a:t>Area calculation</a:t>
            </a:r>
          </a:p>
        </p:txBody>
      </p:sp>
      <p:sp>
        <p:nvSpPr>
          <p:cNvPr id="204" name="Your task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Your task:</a:t>
            </a:r>
          </a:p>
          <a:p>
            <a:pPr lvl="1"/>
            <a:r>
              <a:t>Determine the area between the curves </a:t>
            </a:r>
          </a:p>
          <a:p>
            <a:pPr lvl="2"/>
          </a:p>
          <a:p>
            <a:pPr lvl="2">
              <a:defRPr i="1"/>
            </a:pPr>
          </a:p>
          <a:p>
            <a:pPr lvl="1"/>
            <a:r>
              <a:t>Hint: We draw points in the rectangle [-1,1] x [0,1]</a:t>
            </a:r>
          </a:p>
          <a:p>
            <a:pPr lvl="1"/>
            <a:r>
              <a:t>(x,y) lies in the area if </a:t>
            </a:r>
          </a:p>
        </p:txBody>
      </p:sp>
      <p:pic>
        <p:nvPicPr>
          <p:cNvPr id="20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59700" y="2908300"/>
            <a:ext cx="4572000" cy="2870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19859" y="4649188"/>
            <a:ext cx="1270001" cy="487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84525" y="5191766"/>
            <a:ext cx="2057400" cy="4871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51125" y="8401095"/>
            <a:ext cx="3124200" cy="4871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A Monte Carlo Method for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A Monte Carlo Method for </a:t>
            </a:r>
          </a:p>
          <a:p>
            <a:pPr defTabSz="484886">
              <a:defRPr sz="6640"/>
            </a:pPr>
            <a:r>
              <a:t>Area calculation</a:t>
            </a:r>
          </a:p>
        </p:txBody>
      </p:sp>
      <p:pic>
        <p:nvPicPr>
          <p:cNvPr id="21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2200" y="3086100"/>
            <a:ext cx="3439115" cy="2159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import random…"/>
          <p:cNvSpPr txBox="1"/>
          <p:nvPr/>
        </p:nvSpPr>
        <p:spPr>
          <a:xfrm>
            <a:off x="1598141" y="3600450"/>
            <a:ext cx="9625608" cy="353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import random </a:t>
            </a:r>
          </a:p>
          <a:p>
            <a:pPr/>
          </a:p>
          <a:p>
            <a:pPr/>
            <a:r>
              <a:t>N = int(input("Give the number of random points: "))</a:t>
            </a:r>
          </a:p>
          <a:p>
            <a:pPr/>
            <a:r>
              <a:t>count = 0</a:t>
            </a:r>
          </a:p>
          <a:p>
            <a:pPr/>
            <a:r>
              <a:t>for _ in range(N):</a:t>
            </a:r>
          </a:p>
          <a:p>
            <a:pPr/>
            <a:r>
              <a:t>    x = random.uniform(-1,1)</a:t>
            </a:r>
          </a:p>
          <a:p>
            <a:pPr/>
            <a:r>
              <a:t>    y = random.uniform(0,1)</a:t>
            </a:r>
          </a:p>
          <a:p>
            <a:pPr/>
            <a:r>
              <a:t>    if x*x &lt; y &lt; 1-x*x:</a:t>
            </a:r>
          </a:p>
          <a:p>
            <a:pPr/>
            <a:r>
              <a:t>        count += 1</a:t>
            </a:r>
          </a:p>
          <a:p>
            <a:pPr/>
            <a:r>
              <a:t>print("The area is approximately", count*2/N)</a:t>
            </a:r>
          </a:p>
        </p:txBody>
      </p:sp>
      <p:sp>
        <p:nvSpPr>
          <p:cNvPr id="213" name="Select random points in the box [-1,1] x [0,1]…"/>
          <p:cNvSpPr txBox="1"/>
          <p:nvPr/>
        </p:nvSpPr>
        <p:spPr>
          <a:xfrm>
            <a:off x="5038030" y="1714500"/>
            <a:ext cx="6534913" cy="245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Select random points in the box [-1,1] x [0,1]</a:t>
            </a:r>
          </a:p>
          <a:p>
            <a:pPr>
              <a:spcBef>
                <a:spcPts val="2000"/>
              </a:spcBef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Count the number of times that the point falls in</a:t>
            </a:r>
          </a:p>
          <a:p>
            <a: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the area</a:t>
            </a:r>
          </a:p>
          <a:p>
            <a:pPr>
              <a:spcBef>
                <a:spcPts val="2000"/>
              </a:spcBef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Multiply the ratio count / #pts by the area of the</a:t>
            </a:r>
          </a:p>
          <a:p>
            <a: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  <a:r>
              <a:t>box, which is 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Monte-Carlo Volume Calcul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Monte-Carlo Volume Calculation</a:t>
            </a:r>
          </a:p>
        </p:txBody>
      </p:sp>
      <p:sp>
        <p:nvSpPr>
          <p:cNvPr id="216" name="Sometimes, Monte-Carlo is the method of choic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Sometimes, Monte-Carlo is the method of choice</a:t>
            </a:r>
          </a:p>
          <a:p>
            <a:pPr lvl="1"/>
            <a:r>
              <a:t>When there is no need for super-precision</a:t>
            </a:r>
          </a:p>
          <a:p>
            <a:pPr lvl="1"/>
            <a:r>
              <a:t>When the volume is not easily evaluated using analytic methods.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Volume Calcul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Volume Calculation</a:t>
            </a:r>
          </a:p>
        </p:txBody>
      </p:sp>
      <p:sp>
        <p:nvSpPr>
          <p:cNvPr id="219" name="A partially eaten donu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partially eaten donut</a:t>
            </a:r>
          </a:p>
        </p:txBody>
      </p:sp>
      <p:pic>
        <p:nvPicPr>
          <p:cNvPr id="22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6700" y="3194050"/>
            <a:ext cx="5715000" cy="5753100"/>
          </a:xfrm>
          <a:prstGeom prst="rect">
            <a:avLst/>
          </a:prstGeom>
          <a:ln w="12700">
            <a:miter lim="400000"/>
          </a:ln>
        </p:spPr>
      </p:pic>
      <p:sp>
        <p:nvSpPr>
          <p:cNvPr id="221" name="Equation"/>
          <p:cNvSpPr txBox="1"/>
          <p:nvPr/>
        </p:nvSpPr>
        <p:spPr>
          <a:xfrm>
            <a:off x="995194" y="7946269"/>
            <a:ext cx="9767991" cy="820663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sSup>
                    <m:e>
                      <m:d>
                        <m:dPr>
                          <m:ctrlPr>
                            <a:rPr xmlns:a="http://schemas.openxmlformats.org/drawingml/2006/ma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xmlns:a="http://schemas.openxmlformats.org/drawingml/2006/main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ad>
                            <m:radPr>
                              <m:ctrlPr>
                                <a:rPr xmlns:a="http://schemas.openxmlformats.org/drawingml/2006/mai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degHide m:val="on"/>
                            </m:radPr>
                            <m:deg/>
                            <m:e>
                              <m:sSup>
                                <m:e>
                                  <m:r>
                                    <a:rPr xmlns:a="http://schemas.openxmlformats.org/drawingml/2006/mai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xmlns:a="http://schemas.openxmlformats.org/drawingml/2006/mai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xmlns:a="http://schemas.openxmlformats.org/drawingml/2006/main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e>
                                  <m:r>
                                    <a:rPr xmlns:a="http://schemas.openxmlformats.org/drawingml/2006/mai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p>
                                  <m:r>
                                    <a:rPr xmlns:a="http://schemas.openxmlformats.org/drawingml/2006/main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d>
                    </m:e>
                    <m:sup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p>
                    <m:e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</m:e>
                    <m:sup>
                      <m:r>
                        <a:rPr xmlns:a="http://schemas.openxmlformats.org/drawingml/2006/main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p>
                  </m:sSup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&lt;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0.2</m:t>
                  </m:r>
                  <m:r>
                    <m:rPr>
                      <m:nor/>
                    </m:rP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and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&lt;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.9</m:t>
                  </m:r>
                  <m:r>
                    <m:rPr>
                      <m:nor/>
                    </m:rP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and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z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&lt;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0.1</m:t>
                  </m:r>
                  <m:r>
                    <m:rPr>
                      <m:nor/>
                    </m:rP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and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&lt;</m:t>
                  </m:r>
                  <m:r>
                    <a:rPr xmlns:a="http://schemas.openxmlformats.org/drawingml/2006/main" sz="24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1.8</m:t>
                  </m:r>
                </m:oMath>
              </m:oMathPara>
            </a14:m>
            <a:endParaRPr sz="2400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Volume Calcul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Volume Calculation</a:t>
            </a:r>
          </a:p>
        </p:txBody>
      </p:sp>
      <p:sp>
        <p:nvSpPr>
          <p:cNvPr id="224" name="Monte Carlo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Monte Carlo:</a:t>
            </a:r>
          </a:p>
          <a:p>
            <a:pPr lvl="1"/>
            <a:r>
              <a:t>Select random points in the box -1.5&lt;x&lt;1.5, -1.5&lt;y&lt;1.5, -1.5&lt;z&lt;1.5.</a:t>
            </a:r>
          </a:p>
          <a:p>
            <a:pPr lvl="1"/>
            <a:r>
              <a:t>Check whether they are inside the donut</a:t>
            </a:r>
          </a:p>
          <a:p>
            <a:pPr lvl="1"/>
            <a:r>
              <a:t>Count over total number is approximately area of donut over area of box (which is 9).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Volume Calcul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Volume Calculation</a:t>
            </a:r>
          </a:p>
        </p:txBody>
      </p:sp>
      <p:sp>
        <p:nvSpPr>
          <p:cNvPr id="227" name="A partially eaten donu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partially eaten donut</a:t>
            </a:r>
          </a:p>
        </p:txBody>
      </p:sp>
      <p:pic>
        <p:nvPicPr>
          <p:cNvPr id="2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14375" y="3295650"/>
            <a:ext cx="2861050" cy="2880122"/>
          </a:xfrm>
          <a:prstGeom prst="rect">
            <a:avLst/>
          </a:prstGeom>
          <a:ln w="12700">
            <a:miter lim="400000"/>
          </a:ln>
        </p:spPr>
      </p:pic>
      <p:sp>
        <p:nvSpPr>
          <p:cNvPr id="229" name="Equation"/>
          <p:cNvSpPr txBox="1"/>
          <p:nvPr/>
        </p:nvSpPr>
        <p:spPr>
          <a:xfrm>
            <a:off x="4970293" y="3912068"/>
            <a:ext cx="6561399" cy="547109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/>
          <a:p>
            <a:pPr defTabSz="914400" latinLnBrk="1">
              <a:defRPr sz="1800"/>
            </a:pPr>
            <a14:m>
              <m:oMathPara>
                <m:oMathParaPr>
                  <m:jc m:val="centerGroup"/>
                </m:oMathParaPr>
                <m:oMath>
                  <m:sSup>
                    <m:e>
                      <m:d>
                        <m:dPr>
                          <m:ctrlPr>
                            <a:rPr xmlns:a="http://schemas.openxmlformats.org/drawingml/2006/main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xmlns:a="http://schemas.openxmlformats.org/drawingml/2006/main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xmlns:a="http://schemas.openxmlformats.org/drawingml/2006/main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-</m:t>
                          </m:r>
                          <m:rad>
                            <m:radPr>
                              <m:ctrlPr>
                                <a:rPr xmlns:a="http://schemas.openxmlformats.org/drawingml/2006/main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  <m:degHide m:val="on"/>
                            </m:radPr>
                            <m:deg/>
                            <m:e>
                              <m:sSup>
                                <m:e>
                                  <m:r>
                                    <a:rPr xmlns:a="http://schemas.openxmlformats.org/drawingml/2006/main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x</m:t>
                                  </m:r>
                                </m:e>
                                <m:sup>
                                  <m:r>
                                    <a:rPr xmlns:a="http://schemas.openxmlformats.org/drawingml/2006/main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xmlns:a="http://schemas.openxmlformats.org/drawingml/2006/main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e>
                                  <m:r>
                                    <a:rPr xmlns:a="http://schemas.openxmlformats.org/drawingml/2006/main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y</m:t>
                                  </m:r>
                                </m:e>
                                <m:sup>
                                  <m:r>
                                    <a:rPr xmlns:a="http://schemas.openxmlformats.org/drawingml/2006/main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e>
                      </m:d>
                    </m:e>
                    <m:sup>
                      <m:r>
                        <a:rPr xmlns:a="http://schemas.openxmlformats.org/drawingml/2006/mai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sup>
                  </m:sSup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sSup>
                    <m:e>
                      <m:r>
                        <a:rPr xmlns:a="http://schemas.openxmlformats.org/drawingml/2006/mai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</m:e>
                    <m:sup>
                      <m:r>
                        <a:rPr xmlns:a="http://schemas.openxmlformats.org/drawingml/2006/main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sup>
                  </m:sSup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&lt;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0.2</m:t>
                  </m:r>
                  <m:r>
                    <m:rPr>
                      <m:nor/>
                    </m:rP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and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-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&lt;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.9</m:t>
                  </m:r>
                  <m:r>
                    <m:rPr>
                      <m:nor/>
                    </m:rP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and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z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&lt;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0.1</m:t>
                  </m:r>
                  <m:r>
                    <m:rPr>
                      <m:nor/>
                    </m:rP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and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x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+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y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&lt;</m:t>
                  </m:r>
                  <m:r>
                    <a:rPr xmlns:a="http://schemas.openxmlformats.org/drawingml/2006/main" sz="1600" i="1">
                      <a:solidFill>
                        <a:srgbClr val="000000"/>
                      </a:solidFill>
                      <a:latin typeface="Cambria Math" panose="02040503050406030204" pitchFamily="18" charset="0"/>
                    </a:rPr>
                    <m:t>1.8</m:t>
                  </m:r>
                </m:oMath>
              </m:oMathPara>
            </a14:m>
            <a:endParaRPr sz="1600"/>
          </a:p>
        </p:txBody>
      </p:sp>
      <p:sp>
        <p:nvSpPr>
          <p:cNvPr id="230" name="import random…"/>
          <p:cNvSpPr txBox="1"/>
          <p:nvPr/>
        </p:nvSpPr>
        <p:spPr>
          <a:xfrm>
            <a:off x="580705" y="4254499"/>
            <a:ext cx="11698586" cy="429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900"/>
            </a:pPr>
            <a:r>
              <a:t>import random</a:t>
            </a:r>
          </a:p>
          <a:p>
            <a:pPr>
              <a:defRPr sz="1900"/>
            </a:pPr>
            <a:r>
              <a:t>import math</a:t>
            </a:r>
          </a:p>
          <a:p>
            <a:pPr>
              <a:defRPr sz="1900"/>
            </a:pPr>
          </a:p>
          <a:p>
            <a:pPr>
              <a:defRPr sz="1900"/>
            </a:pPr>
            <a:r>
              <a:t>N = int(input("Give the number of random points: "))</a:t>
            </a:r>
          </a:p>
          <a:p>
            <a:pPr>
              <a:defRPr sz="1900"/>
            </a:pPr>
            <a:r>
              <a:t>count = 0</a:t>
            </a:r>
          </a:p>
          <a:p>
            <a:pPr>
              <a:defRPr sz="1900"/>
            </a:pPr>
            <a:r>
              <a:t>for _ in range(N):</a:t>
            </a:r>
          </a:p>
          <a:p>
            <a:pPr>
              <a:defRPr sz="1900"/>
            </a:pPr>
            <a:r>
              <a:t>    x = random.uniform(-1.5,1.5)</a:t>
            </a:r>
          </a:p>
          <a:p>
            <a:pPr>
              <a:defRPr sz="1900"/>
            </a:pPr>
            <a:r>
              <a:t>    y = random.uniform(-1.5,1.5)</a:t>
            </a:r>
          </a:p>
          <a:p>
            <a:pPr>
              <a:defRPr sz="1900"/>
            </a:pPr>
            <a:r>
              <a:t>    z = random.uniform(-1.5,1.5)</a:t>
            </a:r>
          </a:p>
          <a:p>
            <a:pPr>
              <a:defRPr sz="1900"/>
            </a:pPr>
            <a:r>
              <a:t>    if (1-math.sqrt(x**2+y**2))**2+z**4&lt;0.2 and x-y&lt;0.9 and x+z&lt;0.1 and x+y&lt;1.8:</a:t>
            </a:r>
          </a:p>
          <a:p>
            <a:pPr>
              <a:defRPr sz="1900"/>
            </a:pPr>
            <a:r>
              <a:t>        count += 1</a:t>
            </a:r>
          </a:p>
          <a:p>
            <a:pPr>
              <a:defRPr sz="1900"/>
            </a:pPr>
            <a:r>
              <a:t>print("The area is approximately", count*27/N)</a:t>
            </a:r>
          </a:p>
          <a:p>
            <a:pPr>
              <a:defRPr sz="1900"/>
            </a:pPr>
            <a:r>
              <a:t>        </a:t>
            </a:r>
          </a:p>
          <a:p>
            <a:pPr>
              <a:defRPr sz="19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Additional Exercis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Additional Exercises</a:t>
            </a:r>
          </a:p>
        </p:txBody>
      </p:sp>
      <p:sp>
        <p:nvSpPr>
          <p:cNvPr id="233" name="Find the area of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Find the area of </a:t>
            </a:r>
          </a:p>
          <a:p>
            <a:pPr/>
          </a:p>
          <a:p>
            <a:pPr lvl="3"/>
            <a:r>
              <a:t>Hint: First determine maximum and minimum values for x and y</a:t>
            </a:r>
          </a:p>
        </p:txBody>
      </p:sp>
      <p:pic>
        <p:nvPicPr>
          <p:cNvPr id="23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65900" y="4933950"/>
            <a:ext cx="4572000" cy="458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82304" y="3360935"/>
            <a:ext cx="6819901" cy="520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Loop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Loops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Loop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Loops</a:t>
            </a:r>
          </a:p>
        </p:txBody>
      </p:sp>
      <p:sp>
        <p:nvSpPr>
          <p:cNvPr id="240" name="Python does not use indices in for loop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Python does not use indices in for loops</a:t>
            </a:r>
          </a:p>
        </p:txBody>
      </p:sp>
      <p:sp>
        <p:nvSpPr>
          <p:cNvPr id="241" name="animals = ['bird', 'dog', 'cat']…"/>
          <p:cNvSpPr txBox="1"/>
          <p:nvPr/>
        </p:nvSpPr>
        <p:spPr>
          <a:xfrm>
            <a:off x="3404352" y="3512473"/>
            <a:ext cx="5967413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/>
            <a:r>
              <a:t>animals = ['bird', 'dog', 'cat']</a:t>
            </a:r>
          </a:p>
          <a:p>
            <a:pPr/>
          </a:p>
          <a:p>
            <a:pPr/>
            <a:r>
              <a:t>for animal in animals:</a:t>
            </a:r>
          </a:p>
          <a:p>
            <a:pPr/>
            <a:r>
              <a:t>     print(f'I have a {animal})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he random modul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random module</a:t>
            </a:r>
          </a:p>
        </p:txBody>
      </p:sp>
      <p:sp>
        <p:nvSpPr>
          <p:cNvPr id="126" name="Python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37463">
              <a:defRPr sz="3404"/>
            </a:pPr>
            <a:r>
              <a:t>Python</a:t>
            </a:r>
          </a:p>
          <a:p>
            <a:pPr defTabSz="537463">
              <a:defRPr sz="3404"/>
            </a:pPr>
            <a:r>
              <a:t>Marquette University</a:t>
            </a:r>
          </a:p>
        </p:txBody>
      </p:sp>
      <p:pic>
        <p:nvPicPr>
          <p:cNvPr id="12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950" y="6451600"/>
            <a:ext cx="3136900" cy="259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57750" y="1016000"/>
            <a:ext cx="3289300" cy="2463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Loop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Loops</a:t>
            </a:r>
          </a:p>
        </p:txBody>
      </p:sp>
      <p:sp>
        <p:nvSpPr>
          <p:cNvPr id="244" name="If we need indices in Python, we can use enumerat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If we need indices in Python, we can use enumerate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rPr>
                <a:latin typeface="Courier New"/>
                <a:ea typeface="Courier New"/>
                <a:cs typeface="Courier New"/>
                <a:sym typeface="Courier New"/>
              </a:rPr>
              <a:t>enumerate</a:t>
            </a:r>
            <a:r>
              <a:t> returns an enumerate object which is an iterator that allows us to use a for loop</a:t>
            </a:r>
          </a:p>
          <a:p>
            <a:pPr/>
            <a:r>
              <a:t>You can even change the "index" </a:t>
            </a:r>
          </a:p>
        </p:txBody>
      </p:sp>
      <p:sp>
        <p:nvSpPr>
          <p:cNvPr id="245" name="colors = ['blue', 'yellow', 'red', 'green']…"/>
          <p:cNvSpPr txBox="1"/>
          <p:nvPr/>
        </p:nvSpPr>
        <p:spPr>
          <a:xfrm>
            <a:off x="2512690" y="3797299"/>
            <a:ext cx="7979421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colors = ['blue', 'yellow', 'red', 'green']</a:t>
            </a:r>
          </a:p>
          <a:p>
            <a:pPr/>
          </a:p>
          <a:p>
            <a:pPr/>
          </a:p>
          <a:p>
            <a:pPr/>
            <a:r>
              <a:t>for i, color in enumerate(colors):</a:t>
            </a:r>
          </a:p>
          <a:p>
            <a:pPr/>
            <a:r>
              <a:t>    print(i, color)</a:t>
            </a:r>
          </a:p>
        </p:txBody>
      </p:sp>
      <p:sp>
        <p:nvSpPr>
          <p:cNvPr id="246" name="for i, color in enumerate(colors, start = 1):"/>
          <p:cNvSpPr txBox="1"/>
          <p:nvPr/>
        </p:nvSpPr>
        <p:spPr>
          <a:xfrm>
            <a:off x="2329780" y="8432800"/>
            <a:ext cx="8345240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for i, color in enumerate(colors, start = 1):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Loop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Loops</a:t>
            </a:r>
          </a:p>
        </p:txBody>
      </p:sp>
      <p:sp>
        <p:nvSpPr>
          <p:cNvPr id="249" name="Dictionarie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Dictionaries:</a:t>
            </a:r>
          </a:p>
          <a:p>
            <a:pPr lvl="1"/>
            <a:r>
              <a:t>The for loop takes the keys</a:t>
            </a:r>
          </a:p>
        </p:txBody>
      </p:sp>
      <p:sp>
        <p:nvSpPr>
          <p:cNvPr id="250" name="animals = {'dog' : 3, 'cat' : 5, 'bird' : 1, 'hamster': 2}…"/>
          <p:cNvSpPr txBox="1"/>
          <p:nvPr/>
        </p:nvSpPr>
        <p:spPr>
          <a:xfrm>
            <a:off x="1140866" y="4586528"/>
            <a:ext cx="10723068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animals = {'dog' : 3, 'cat' : 5, 'bird' : 1, 'hamster': 2}</a:t>
            </a:r>
          </a:p>
          <a:p>
            <a:pPr/>
          </a:p>
          <a:p>
            <a:pPr/>
            <a:r>
              <a:t>for animal in animals:</a:t>
            </a:r>
          </a:p>
          <a:p>
            <a:pPr/>
            <a:r>
              <a:t>    print(f'I have {animals[animal]} {animal}(s)')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Loop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Loops</a:t>
            </a:r>
          </a:p>
        </p:txBody>
      </p:sp>
      <p:sp>
        <p:nvSpPr>
          <p:cNvPr id="253" name="Dictionarie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Dictionaries:  </a:t>
            </a:r>
          </a:p>
          <a:p>
            <a:pPr lvl="1"/>
            <a:r>
              <a:t>We can avoid the bracket notation using items</a:t>
            </a:r>
          </a:p>
          <a:p>
            <a:pPr lvl="1"/>
            <a:r>
              <a:t>items returns an items object, but that is not important to us</a:t>
            </a:r>
          </a:p>
        </p:txBody>
      </p:sp>
      <p:sp>
        <p:nvSpPr>
          <p:cNvPr id="254" name="animals = {'dog' : 3, 'cat' : 5, 'bird' : 1, 'hamster': 2}…"/>
          <p:cNvSpPr txBox="1"/>
          <p:nvPr/>
        </p:nvSpPr>
        <p:spPr>
          <a:xfrm>
            <a:off x="1140866" y="5734050"/>
            <a:ext cx="10723068" cy="147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animals = {'dog' : 3, 'cat' : 5, 'bird' : 1, 'hamster': 2}</a:t>
            </a:r>
          </a:p>
          <a:p>
            <a:pPr/>
          </a:p>
          <a:p>
            <a:pPr/>
            <a:r>
              <a:t>for animal, count in animals.items():</a:t>
            </a:r>
          </a:p>
          <a:p>
            <a:pPr/>
            <a:r>
              <a:t>    print(f'I have {count} {animal}(s)')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omprehension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Comprehension</a:t>
            </a:r>
          </a:p>
        </p:txBody>
      </p:sp>
      <p:sp>
        <p:nvSpPr>
          <p:cNvPr id="257" name="Thomas Schwarz, SJ…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37463">
              <a:defRPr sz="3404"/>
            </a:pPr>
            <a:r>
              <a:t>Thomas Schwarz, SJ</a:t>
            </a:r>
          </a:p>
          <a:p>
            <a:pPr defTabSz="537463">
              <a:defRPr sz="3404"/>
            </a:pPr>
            <a:r>
              <a:t>Marquette University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rogramming Sty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Programming Styles</a:t>
            </a:r>
          </a:p>
        </p:txBody>
      </p:sp>
      <p:sp>
        <p:nvSpPr>
          <p:cNvPr id="260" name="Styles of Programm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Styles of Programming</a:t>
            </a:r>
          </a:p>
          <a:p>
            <a:pPr lvl="1"/>
            <a:r>
              <a:t>Imperative Programming:</a:t>
            </a:r>
          </a:p>
          <a:p>
            <a:pPr lvl="2"/>
            <a:r>
              <a:t>Describe in detail how computation proceeds</a:t>
            </a:r>
          </a:p>
          <a:p>
            <a:pPr lvl="2"/>
            <a:r>
              <a:t>Basically, change states of variables</a:t>
            </a:r>
          </a:p>
          <a:p>
            <a:pPr lvl="2"/>
            <a:r>
              <a:t>This is what we practiced up till now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rogramming Sty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Programming Styles</a:t>
            </a:r>
          </a:p>
        </p:txBody>
      </p:sp>
      <p:sp>
        <p:nvSpPr>
          <p:cNvPr id="263" name="Functional Programm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Functional Programming </a:t>
            </a:r>
          </a:p>
          <a:p>
            <a:pPr lvl="1"/>
            <a:r>
              <a:t>Define functions</a:t>
            </a:r>
          </a:p>
          <a:p>
            <a:pPr lvl="2"/>
            <a:r>
              <a:t>Specify program behavior by executing nested functions</a:t>
            </a:r>
          </a:p>
          <a:p>
            <a:pPr lvl="2"/>
            <a:r>
              <a:t>Pure functional programming: No variables that capture a state</a:t>
            </a:r>
          </a:p>
          <a:p>
            <a:pPr lvl="1"/>
            <a:r>
              <a:t>Advantage: Easier to prove programming correctness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rogramming Sty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Programming Styles</a:t>
            </a:r>
          </a:p>
        </p:txBody>
      </p:sp>
      <p:sp>
        <p:nvSpPr>
          <p:cNvPr id="266" name="Declarative Programm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2264" indent="-342264" defTabSz="449833">
              <a:spcBef>
                <a:spcPts val="1600"/>
              </a:spcBef>
              <a:defRPr sz="2464"/>
            </a:pPr>
            <a:r>
              <a:t>Declarative Programming</a:t>
            </a:r>
          </a:p>
          <a:p>
            <a:pPr lvl="1" marL="684529" indent="-342264" defTabSz="449833">
              <a:spcBef>
                <a:spcPts val="1600"/>
              </a:spcBef>
              <a:defRPr sz="2464"/>
            </a:pPr>
            <a:r>
              <a:t>Specify what a program should do</a:t>
            </a:r>
          </a:p>
          <a:p>
            <a:pPr lvl="2" marL="1026794" indent="-342264" defTabSz="449833">
              <a:spcBef>
                <a:spcPts val="1600"/>
              </a:spcBef>
              <a:defRPr sz="2464"/>
            </a:pPr>
            <a:r>
              <a:t>System figures out how to do it.</a:t>
            </a:r>
          </a:p>
          <a:p>
            <a:pPr lvl="2" marL="1026794" indent="-342264" defTabSz="449833">
              <a:spcBef>
                <a:spcPts val="1600"/>
              </a:spcBef>
              <a:defRPr sz="2464"/>
            </a:pPr>
            <a:r>
              <a:t>Example 1: Prolog (Classic AI programming language)</a:t>
            </a:r>
          </a:p>
          <a:p>
            <a:pPr lvl="3" marL="1369059" indent="-342264" defTabSz="449833">
              <a:spcBef>
                <a:spcPts val="1600"/>
              </a:spcBef>
              <a:defRPr sz="2464"/>
            </a:pPr>
            <a:r>
              <a:t>Specify rules in Prolog: </a:t>
            </a:r>
          </a:p>
          <a:p>
            <a:pPr lvl="4" marL="1711325" indent="-342264" defTabSz="449833">
              <a:spcBef>
                <a:spcPts val="1600"/>
              </a:spcBef>
              <a:defRPr sz="2464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animal</a:t>
            </a:r>
            <a:r>
              <a:rPr>
                <a:solidFill>
                  <a:srgbClr val="222222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>
                <a:solidFill>
                  <a:srgbClr val="19177C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>
                <a:solidFill>
                  <a:srgbClr val="222222"/>
                </a:solidFill>
                <a:latin typeface="Courier New"/>
                <a:ea typeface="Courier New"/>
                <a:cs typeface="Courier New"/>
                <a:sym typeface="Courier New"/>
              </a:rPr>
              <a:t>) :-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cat</a:t>
            </a:r>
            <a:r>
              <a:rPr>
                <a:solidFill>
                  <a:srgbClr val="222222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>
                <a:solidFill>
                  <a:srgbClr val="19177C"/>
                </a:solidFill>
                <a:latin typeface="Courier New"/>
                <a:ea typeface="Courier New"/>
                <a:cs typeface="Courier New"/>
                <a:sym typeface="Courier New"/>
              </a:rPr>
              <a:t>X</a:t>
            </a:r>
            <a:r>
              <a:rPr>
                <a:solidFill>
                  <a:srgbClr val="222222"/>
                </a:solidFill>
                <a:latin typeface="Courier New"/>
                <a:ea typeface="Courier New"/>
                <a:cs typeface="Courier New"/>
                <a:sym typeface="Courier New"/>
              </a:rPr>
              <a:t>) </a:t>
            </a:r>
            <a:r>
              <a:rPr>
                <a:solidFill>
                  <a:srgbClr val="222222"/>
                </a:solidFill>
              </a:rPr>
              <a:t>means every cat is an animal</a:t>
            </a:r>
            <a:endParaRPr>
              <a:solidFill>
                <a:srgbClr val="222222"/>
              </a:solidFill>
            </a:endParaRPr>
          </a:p>
          <a:p>
            <a:pPr lvl="4" marL="1711325" indent="-342264" defTabSz="449833">
              <a:spcBef>
                <a:spcPts val="1600"/>
              </a:spcBef>
              <a:defRPr sz="2464"/>
            </a:pPr>
            <a:r>
              <a:rPr>
                <a:solidFill>
                  <a:srgbClr val="222222"/>
                </a:solidFill>
              </a:rPr>
              <a:t> </a:t>
            </a:r>
            <a:r>
              <a:rPr>
                <a:solidFill>
                  <a:srgbClr val="222222"/>
                </a:solidFill>
                <a:latin typeface="Courier New"/>
                <a:ea typeface="Courier New"/>
                <a:cs typeface="Courier New"/>
                <a:sym typeface="Courier New"/>
              </a:rPr>
              <a:t>?- cat(tom).</a:t>
            </a:r>
            <a:r>
              <a:rPr>
                <a:solidFill>
                  <a:srgbClr val="222222"/>
                </a:solidFill>
              </a:rPr>
              <a:t>  means that tom is a cat</a:t>
            </a:r>
            <a:endParaRPr>
              <a:solidFill>
                <a:srgbClr val="222222"/>
              </a:solidFill>
            </a:endParaRPr>
          </a:p>
          <a:p>
            <a:pPr lvl="3" marL="1369059" indent="-342264" defTabSz="449833">
              <a:spcBef>
                <a:spcPts val="1600"/>
              </a:spcBef>
              <a:defRPr sz="2464"/>
            </a:pPr>
            <a:r>
              <a:rPr>
                <a:solidFill>
                  <a:srgbClr val="222222"/>
                </a:solidFill>
              </a:rPr>
              <a:t>You can ask about the world defined by these rules</a:t>
            </a:r>
            <a:endParaRPr>
              <a:solidFill>
                <a:srgbClr val="222222"/>
              </a:solidFill>
            </a:endParaRPr>
          </a:p>
          <a:p>
            <a:pPr lvl="4" marL="1711325" indent="-342264" defTabSz="449833">
              <a:spcBef>
                <a:spcPts val="1600"/>
              </a:spcBef>
              <a:defRPr sz="2464"/>
            </a:pPr>
            <a:r>
              <a:rPr>
                <a:solidFill>
                  <a:srgbClr val="222222"/>
                </a:solidFill>
                <a:latin typeface="Courier New"/>
                <a:ea typeface="Courier New"/>
                <a:cs typeface="Courier New"/>
                <a:sym typeface="Courier New"/>
              </a:rPr>
              <a:t>?- animal(X).</a:t>
            </a:r>
            <a:r>
              <a:rPr>
                <a:solidFill>
                  <a:srgbClr val="222222"/>
                </a:solidFill>
              </a:rPr>
              <a:t> asks for what things are animals</a:t>
            </a:r>
            <a:endParaRPr>
              <a:solidFill>
                <a:srgbClr val="222222"/>
              </a:solidFill>
            </a:endParaRPr>
          </a:p>
          <a:p>
            <a:pPr lvl="3" marL="1369059" indent="-342264" defTabSz="449833">
              <a:spcBef>
                <a:spcPts val="1600"/>
              </a:spcBef>
              <a:defRPr sz="2464"/>
            </a:pPr>
            <a:r>
              <a:rPr>
                <a:solidFill>
                  <a:srgbClr val="222222"/>
                </a:solidFill>
              </a:rPr>
              <a:t>Prolog consists of rules and base facts, then on its own finds out other facts.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rogramming Sty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Programming Styles</a:t>
            </a:r>
          </a:p>
        </p:txBody>
      </p:sp>
      <p:sp>
        <p:nvSpPr>
          <p:cNvPr id="269" name="Declarative Programming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Declarative Programming:</a:t>
            </a:r>
          </a:p>
          <a:p>
            <a:pPr lvl="1"/>
            <a:r>
              <a:t>Example 2: SQL — Database Language</a:t>
            </a:r>
          </a:p>
          <a:p>
            <a:pPr lvl="2"/>
            <a:r>
              <a:t>Database consists of relations stored in various tables</a:t>
            </a:r>
          </a:p>
          <a:p>
            <a:pPr lvl="2"/>
            <a:r>
              <a:t>Example: </a:t>
            </a:r>
          </a:p>
        </p:txBody>
      </p:sp>
      <p:graphicFrame>
        <p:nvGraphicFramePr>
          <p:cNvPr id="270" name="Table"/>
          <p:cNvGraphicFramePr/>
          <p:nvPr/>
        </p:nvGraphicFramePr>
        <p:xfrm>
          <a:off x="1397000" y="6362700"/>
          <a:ext cx="5334000" cy="6286500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1735534"/>
                <a:gridCol w="1632396"/>
                <a:gridCol w="2177702"/>
                <a:gridCol w="4891435"/>
              </a:tblGrid>
              <a:tr h="444500"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900">
                          <a:solidFill>
                            <a:srgbClr val="FFFFFF"/>
                          </a:solidFill>
                          <a:sym typeface="Helvetica Neue"/>
                        </a:rPr>
                        <a:t>Marquette_ID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000">
                          <a:solidFill>
                            <a:srgbClr val="FFFFFF"/>
                          </a:solidFill>
                          <a:sym typeface="Helvetica Neue"/>
                        </a:rPr>
                        <a:t>First_Name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Family_Name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 Neue"/>
                        </a:rPr>
                        <a:t>Address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45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123123007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David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Roy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900">
                          <a:sym typeface="Helvetica Neue"/>
                        </a:rPr>
                        <a:t>1984 31st Street, Milwaukee, WI 54321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45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97007007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Thomas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Schwarz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900">
                          <a:sym typeface="Helvetica Neue"/>
                        </a:rPr>
                        <a:t>4821 Wisconsin Ave, Milwaukee, WI 54213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45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14309873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Joseph 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Cuelho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900">
                          <a:sym typeface="Helvetica Neue"/>
                        </a:rPr>
                        <a:t>9821 12th Avenue, Milwaukee, WI 54321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444500"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90874132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Donald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2200">
                          <a:sym typeface="Helvetica Neue"/>
                        </a:rPr>
                        <a:t>Drumpf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sz="1900">
                          <a:sym typeface="Helvetica Neue"/>
                        </a:rPr>
                        <a:t>321 Pennsylvania Ave, Madison, WI 32451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rogramming Sty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Programming Styles</a:t>
            </a:r>
          </a:p>
        </p:txBody>
      </p:sp>
      <p:sp>
        <p:nvSpPr>
          <p:cNvPr id="273" name="Declarative Programming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Declarative Programming:</a:t>
            </a:r>
          </a:p>
          <a:p>
            <a:pPr lvl="1"/>
            <a:r>
              <a:t>Example SQL:</a:t>
            </a:r>
          </a:p>
          <a:p>
            <a:pPr lvl="2"/>
            <a:r>
              <a:t>SQL statement describes all combinations of record pieces</a:t>
            </a:r>
          </a:p>
        </p:txBody>
      </p:sp>
      <p:sp>
        <p:nvSpPr>
          <p:cNvPr id="274" name="SELECT first_name, family_name FROM addresses, classes…"/>
          <p:cNvSpPr txBox="1"/>
          <p:nvPr/>
        </p:nvSpPr>
        <p:spPr>
          <a:xfrm>
            <a:off x="1997174" y="5410199"/>
            <a:ext cx="9975652" cy="347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2" indent="0">
              <a:spcBef>
                <a:spcPts val="2200"/>
              </a:spcBef>
              <a:defRPr sz="3200"/>
            </a:pPr>
            <a:r>
              <a:t>SELECT first_name, family_name FROM addresses, classes </a:t>
            </a:r>
          </a:p>
          <a:p>
            <a:pPr lvl="2" indent="0">
              <a:spcBef>
                <a:spcPts val="2200"/>
              </a:spcBef>
              <a:defRPr sz="3200"/>
            </a:pPr>
            <a:r>
              <a:t>WHERE classes.name = “COSC1010” and classes.role = “instructor” and </a:t>
            </a:r>
            <a:r>
              <a:rPr>
                <a:hlinkClick r:id="rId2" invalidUrl="" action="" tgtFrame="" tooltip="" history="1" highlightClick="0" endSnd="0"/>
              </a:rPr>
              <a:t>classes.id</a:t>
            </a:r>
            <a:r>
              <a:t> = </a:t>
            </a:r>
            <a:r>
              <a:rPr>
                <a:hlinkClick r:id="rId3" invalidUrl="" action="" tgtFrame="" tooltip="" history="1" highlightClick="0" endSnd="0"/>
              </a:rPr>
              <a:t>addresses.id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rogramming Sty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Programming Styles</a:t>
            </a:r>
          </a:p>
        </p:txBody>
      </p:sp>
      <p:sp>
        <p:nvSpPr>
          <p:cNvPr id="277" name="Declarative Programming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Declarative Programming:</a:t>
            </a:r>
          </a:p>
          <a:p>
            <a:pPr lvl="1"/>
            <a:r>
              <a:t>Example SQL:</a:t>
            </a:r>
          </a:p>
          <a:p>
            <a:pPr lvl="2"/>
            <a:r>
              <a:t>SQL statement describes all combinations of record pieces</a:t>
            </a:r>
          </a:p>
          <a:p>
            <a:pPr lvl="2"/>
            <a:r>
              <a:t>How the database engine performs the query is </a:t>
            </a:r>
            <a:r>
              <a:rPr b="1"/>
              <a:t>not</a:t>
            </a:r>
            <a:r>
              <a:t> specified</a:t>
            </a:r>
          </a:p>
          <a:p>
            <a:pPr lvl="2"/>
            <a:r>
              <a:t>In fact, for complicated queries, the database will try out several ways before selecting the actual algorithms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A Monte Carlo Method for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6000"/>
            </a:pPr>
            <a:r>
              <a:t>A Monte Carlo Method for </a:t>
            </a:r>
          </a:p>
          <a:p>
            <a:pPr>
              <a:defRPr sz="6000"/>
            </a:pPr>
            <a:r>
              <a:t>Area calculation</a:t>
            </a:r>
          </a:p>
        </p:txBody>
      </p:sp>
      <p:sp>
        <p:nvSpPr>
          <p:cNvPr id="131" name="Calculate the area of a circle of radius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Calculate the area of a circle of radius 1</a:t>
            </a:r>
          </a:p>
          <a:p>
            <a:pPr lvl="1"/>
            <a:r>
              <a:t>Can be done analytically:</a:t>
            </a:r>
          </a:p>
          <a:p>
            <a:pPr lvl="1"/>
            <a:r>
              <a:t>Can be done with </a:t>
            </a:r>
            <a:r>
              <a:rPr u="sng"/>
              <a:t>Monte Carlo Method</a:t>
            </a:r>
            <a:endParaRPr u="sng"/>
          </a:p>
          <a:p>
            <a:pPr lvl="2"/>
            <a:r>
              <a:t>Use pseudo-random numbers in order to determine values probabilistically</a:t>
            </a:r>
          </a:p>
          <a:p>
            <a:pPr lvl="2"/>
            <a:r>
              <a:t>Named after Stanislav Ulam</a:t>
            </a:r>
          </a:p>
          <a:p>
            <a:pPr lvl="3"/>
            <a:r>
              <a:t>Used for work on the thermo-nuclear device</a:t>
            </a:r>
          </a:p>
        </p:txBody>
      </p:sp>
      <p:pic>
        <p:nvPicPr>
          <p:cNvPr id="13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77264" y="3450306"/>
            <a:ext cx="2473459" cy="5300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rogramming Styl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Programming Styles</a:t>
            </a:r>
          </a:p>
        </p:txBody>
      </p:sp>
      <p:sp>
        <p:nvSpPr>
          <p:cNvPr id="280" name="Object-Oriented Programm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Object-Oriented Programming</a:t>
            </a:r>
          </a:p>
          <a:p>
            <a:pPr lvl="1"/>
            <a:r>
              <a:t>Program defined various objects</a:t>
            </a:r>
          </a:p>
          <a:p>
            <a:pPr lvl="2"/>
            <a:r>
              <a:t>Objects have data and methods</a:t>
            </a:r>
          </a:p>
          <a:p>
            <a:pPr lvl="3"/>
            <a:r>
              <a:t>E.g. Marquette Persons have IDs, names, addresses, …</a:t>
            </a:r>
          </a:p>
          <a:p>
            <a:pPr lvl="3"/>
            <a:r>
              <a:t>Classes have lists of participants</a:t>
            </a:r>
          </a:p>
          <a:p>
            <a:pPr lvl="1"/>
            <a:r>
              <a:t>We will learn Object-Oriented (OO) programming in this class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omprehen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Comprehension</a:t>
            </a:r>
          </a:p>
        </p:txBody>
      </p:sp>
      <p:sp>
        <p:nvSpPr>
          <p:cNvPr id="283" name="List comprehension is used in functional programming but it becomes hand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List comprehension is used in functional programming but it becomes handy</a:t>
            </a:r>
          </a:p>
          <a:p>
            <a:pPr lvl="1"/>
            <a:r>
              <a:t>We define a list with a for clause within the brackets that define the list. </a:t>
            </a:r>
          </a:p>
          <a:p>
            <a:pPr lvl="1"/>
            <a:r>
              <a:t>Here are two ways to construct a list consisting of squares</a:t>
            </a:r>
          </a:p>
        </p:txBody>
      </p:sp>
      <p:sp>
        <p:nvSpPr>
          <p:cNvPr id="284" name="lista = []…"/>
          <p:cNvSpPr txBox="1"/>
          <p:nvPr/>
        </p:nvSpPr>
        <p:spPr>
          <a:xfrm>
            <a:off x="3441700" y="6278562"/>
            <a:ext cx="5467549" cy="1514476"/>
          </a:xfrm>
          <a:prstGeom prst="rect">
            <a:avLst/>
          </a:prstGeom>
          <a:ln w="3175">
            <a:solidFill>
              <a:srgbClr val="000000"/>
            </a:solidFill>
            <a:custDash>
              <a:ds d="100000" sp="200000"/>
            </a:custDash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/>
            </a:pPr>
            <a:r>
              <a:t>lista = []</a:t>
            </a:r>
          </a:p>
          <a:p>
            <a:pPr>
              <a:defRPr sz="3200"/>
            </a:pPr>
            <a:r>
              <a:t>for i in range(100):</a:t>
            </a:r>
          </a:p>
          <a:p>
            <a:pPr lvl="1">
              <a:defRPr sz="3200"/>
            </a:pPr>
            <a:r>
              <a:t>   lista.append(i**2)</a:t>
            </a:r>
          </a:p>
        </p:txBody>
      </p:sp>
      <p:sp>
        <p:nvSpPr>
          <p:cNvPr id="285" name="lista = [i**2 for i in range(100)]"/>
          <p:cNvSpPr txBox="1"/>
          <p:nvPr/>
        </p:nvSpPr>
        <p:spPr>
          <a:xfrm>
            <a:off x="1970782" y="8158162"/>
            <a:ext cx="8409385" cy="574676"/>
          </a:xfrm>
          <a:prstGeom prst="rect">
            <a:avLst/>
          </a:prstGeom>
          <a:ln w="3175">
            <a:solidFill>
              <a:srgbClr val="000000"/>
            </a:solidFill>
            <a:custDash>
              <a:ds d="100000" sp="200000"/>
            </a:custDash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lista = [i**2 for i in range(100)]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omprehen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Comprehension</a:t>
            </a:r>
          </a:p>
        </p:txBody>
      </p:sp>
      <p:pic>
        <p:nvPicPr>
          <p:cNvPr id="28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7156" y="2808312"/>
            <a:ext cx="9690488" cy="889943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output expression"/>
          <p:cNvSpPr/>
          <p:nvPr/>
        </p:nvSpPr>
        <p:spPr>
          <a:xfrm>
            <a:off x="1524000" y="3614539"/>
            <a:ext cx="1953022" cy="24276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5806" y="0"/>
                </a:moveTo>
                <a:lnTo>
                  <a:pt x="14401" y="10300"/>
                </a:lnTo>
                <a:lnTo>
                  <a:pt x="702" y="10300"/>
                </a:lnTo>
                <a:cubicBezTo>
                  <a:pt x="314" y="10300"/>
                  <a:pt x="0" y="10553"/>
                  <a:pt x="0" y="10865"/>
                </a:cubicBezTo>
                <a:lnTo>
                  <a:pt x="0" y="21035"/>
                </a:lnTo>
                <a:cubicBezTo>
                  <a:pt x="0" y="21347"/>
                  <a:pt x="314" y="21600"/>
                  <a:pt x="702" y="21600"/>
                </a:cubicBezTo>
                <a:lnTo>
                  <a:pt x="20898" y="21600"/>
                </a:lnTo>
                <a:cubicBezTo>
                  <a:pt x="21286" y="21600"/>
                  <a:pt x="21600" y="21347"/>
                  <a:pt x="21600" y="21035"/>
                </a:cubicBezTo>
                <a:lnTo>
                  <a:pt x="21600" y="10865"/>
                </a:lnTo>
                <a:cubicBezTo>
                  <a:pt x="21600" y="10553"/>
                  <a:pt x="21286" y="10300"/>
                  <a:pt x="20898" y="10300"/>
                </a:cubicBezTo>
                <a:lnTo>
                  <a:pt x="17206" y="10300"/>
                </a:lnTo>
                <a:lnTo>
                  <a:pt x="15806" y="0"/>
                </a:lnTo>
                <a:close/>
              </a:path>
            </a:pathLst>
          </a:custGeom>
          <a:gradFill>
            <a:gsLst>
              <a:gs pos="0">
                <a:schemeClr val="accent1">
                  <a:lumOff val="16847"/>
                </a:schemeClr>
              </a:gs>
              <a:gs pos="100000">
                <a:srgbClr val="12FF9A">
                  <a:alpha val="13118"/>
                </a:srgb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output expression</a:t>
            </a:r>
          </a:p>
        </p:txBody>
      </p:sp>
      <p:sp>
        <p:nvSpPr>
          <p:cNvPr id="290" name="generator…"/>
          <p:cNvSpPr/>
          <p:nvPr/>
        </p:nvSpPr>
        <p:spPr>
          <a:xfrm>
            <a:off x="3835400" y="3638351"/>
            <a:ext cx="1953022" cy="24522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9055" y="0"/>
                </a:moveTo>
                <a:lnTo>
                  <a:pt x="7651" y="10414"/>
                </a:lnTo>
                <a:lnTo>
                  <a:pt x="702" y="10414"/>
                </a:lnTo>
                <a:cubicBezTo>
                  <a:pt x="314" y="10414"/>
                  <a:pt x="0" y="10664"/>
                  <a:pt x="0" y="10973"/>
                </a:cubicBezTo>
                <a:lnTo>
                  <a:pt x="0" y="21041"/>
                </a:lnTo>
                <a:cubicBezTo>
                  <a:pt x="0" y="21350"/>
                  <a:pt x="314" y="21600"/>
                  <a:pt x="702" y="21600"/>
                </a:cubicBezTo>
                <a:lnTo>
                  <a:pt x="20898" y="21600"/>
                </a:lnTo>
                <a:cubicBezTo>
                  <a:pt x="21286" y="21600"/>
                  <a:pt x="21600" y="21350"/>
                  <a:pt x="21600" y="21041"/>
                </a:cubicBezTo>
                <a:lnTo>
                  <a:pt x="21600" y="10973"/>
                </a:lnTo>
                <a:cubicBezTo>
                  <a:pt x="21600" y="10664"/>
                  <a:pt x="21286" y="10414"/>
                  <a:pt x="20898" y="10414"/>
                </a:cubicBezTo>
                <a:lnTo>
                  <a:pt x="10460" y="10414"/>
                </a:lnTo>
                <a:lnTo>
                  <a:pt x="9055" y="0"/>
                </a:lnTo>
                <a:close/>
              </a:path>
            </a:pathLst>
          </a:custGeom>
          <a:gradFill>
            <a:gsLst>
              <a:gs pos="0">
                <a:schemeClr val="accent1">
                  <a:lumOff val="16847"/>
                </a:schemeClr>
              </a:gs>
              <a:gs pos="100000">
                <a:srgbClr val="12FF9A">
                  <a:alpha val="13118"/>
                </a:srgb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>
              <a:defRPr sz="2200">
                <a:latin typeface="+mn-lt"/>
                <a:ea typeface="+mn-ea"/>
                <a:cs typeface="+mn-cs"/>
                <a:sym typeface="Helvetica Neue Medium"/>
              </a:defRPr>
            </a:pPr>
            <a:r>
              <a:t>generator </a:t>
            </a:r>
          </a:p>
          <a:p>
            <a:pPr algn="ctr">
              <a:defRPr sz="2200">
                <a:latin typeface="+mn-lt"/>
                <a:ea typeface="+mn-ea"/>
                <a:cs typeface="+mn-cs"/>
                <a:sym typeface="Helvetica Neue Medium"/>
              </a:defRPr>
            </a:pPr>
            <a:r>
              <a:t>expression</a:t>
            </a:r>
          </a:p>
        </p:txBody>
      </p:sp>
      <p:sp>
        <p:nvSpPr>
          <p:cNvPr id="291" name="variable"/>
          <p:cNvSpPr/>
          <p:nvPr/>
        </p:nvSpPr>
        <p:spPr>
          <a:xfrm>
            <a:off x="5741590" y="3583582"/>
            <a:ext cx="2358232" cy="25193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3711" y="13733"/>
                </a:lnTo>
                <a:lnTo>
                  <a:pt x="3711" y="21056"/>
                </a:lnTo>
                <a:cubicBezTo>
                  <a:pt x="3711" y="21356"/>
                  <a:pt x="3972" y="21600"/>
                  <a:pt x="4293" y="21600"/>
                </a:cubicBezTo>
                <a:lnTo>
                  <a:pt x="21018" y="21600"/>
                </a:lnTo>
                <a:cubicBezTo>
                  <a:pt x="21340" y="21600"/>
                  <a:pt x="21600" y="21356"/>
                  <a:pt x="21600" y="21056"/>
                </a:cubicBezTo>
                <a:lnTo>
                  <a:pt x="21600" y="11256"/>
                </a:lnTo>
                <a:cubicBezTo>
                  <a:pt x="21600" y="10955"/>
                  <a:pt x="21340" y="10712"/>
                  <a:pt x="21018" y="10712"/>
                </a:cubicBezTo>
                <a:lnTo>
                  <a:pt x="5358" y="1071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Off val="16847"/>
                </a:schemeClr>
              </a:gs>
              <a:gs pos="100000">
                <a:srgbClr val="12FF9A">
                  <a:alpha val="13118"/>
                </a:srgb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ctr">
              <a:defRPr sz="22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variable</a:t>
            </a:r>
          </a:p>
        </p:txBody>
      </p:sp>
      <p:sp>
        <p:nvSpPr>
          <p:cNvPr id="292" name="list…"/>
          <p:cNvSpPr/>
          <p:nvPr/>
        </p:nvSpPr>
        <p:spPr>
          <a:xfrm>
            <a:off x="8179990" y="3568700"/>
            <a:ext cx="3535364" cy="25193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476" y="13733"/>
                </a:lnTo>
                <a:lnTo>
                  <a:pt x="2476" y="21056"/>
                </a:lnTo>
                <a:cubicBezTo>
                  <a:pt x="2476" y="21356"/>
                  <a:pt x="2649" y="21600"/>
                  <a:pt x="2864" y="21600"/>
                </a:cubicBezTo>
                <a:lnTo>
                  <a:pt x="21212" y="21600"/>
                </a:lnTo>
                <a:cubicBezTo>
                  <a:pt x="21426" y="21600"/>
                  <a:pt x="21600" y="21356"/>
                  <a:pt x="21600" y="21056"/>
                </a:cubicBezTo>
                <a:lnTo>
                  <a:pt x="21600" y="11256"/>
                </a:lnTo>
                <a:cubicBezTo>
                  <a:pt x="21600" y="10955"/>
                  <a:pt x="21426" y="10712"/>
                  <a:pt x="21212" y="10712"/>
                </a:cubicBezTo>
                <a:lnTo>
                  <a:pt x="3574" y="10712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>
                  <a:lumOff val="16847"/>
                </a:schemeClr>
              </a:gs>
              <a:gs pos="100000">
                <a:srgbClr val="12FF9A">
                  <a:alpha val="13118"/>
                </a:srgbClr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ctr">
              <a:defRPr sz="2200">
                <a:latin typeface="+mn-lt"/>
                <a:ea typeface="+mn-ea"/>
                <a:cs typeface="+mn-cs"/>
                <a:sym typeface="Helvetica Neue Medium"/>
              </a:defRPr>
            </a:pPr>
            <a:r>
              <a:t>list </a:t>
            </a:r>
          </a:p>
          <a:p>
            <a:pPr algn="ctr">
              <a:defRPr sz="2200">
                <a:latin typeface="+mn-lt"/>
                <a:ea typeface="+mn-ea"/>
                <a:cs typeface="+mn-cs"/>
                <a:sym typeface="Helvetica Neue Medium"/>
              </a:defRPr>
            </a:pPr>
            <a:r>
              <a:t>(or list-like expression)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0" grpId="2"/>
      <p:bldP build="whole" bldLvl="1" animBg="1" rev="0" advAuto="0" spid="291" grpId="3"/>
      <p:bldP build="whole" bldLvl="1" animBg="1" rev="0" advAuto="0" spid="289" grpId="1"/>
      <p:bldP build="whole" bldLvl="1" animBg="1" rev="0" advAuto="0" spid="292" grpId="4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elf Te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Self Test</a:t>
            </a:r>
          </a:p>
        </p:txBody>
      </p:sp>
      <p:sp>
        <p:nvSpPr>
          <p:cNvPr id="295" name="The following code fragment defines a list of elemen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ts val="2000"/>
              </a:spcBef>
              <a:defRPr sz="3000"/>
            </a:pPr>
            <a:r>
              <a:t>The following code fragment defines a list of elements</a:t>
            </a:r>
          </a:p>
          <a:p>
            <a:pPr>
              <a:spcBef>
                <a:spcPts val="2000"/>
              </a:spcBef>
              <a:defRPr sz="3000"/>
            </a:pPr>
            <a:r>
              <a:t>Use list comprehension in order to generate the same list</a:t>
            </a:r>
          </a:p>
          <a:p>
            <a:pPr lvl="2">
              <a:spcBef>
                <a:spcPts val="2000"/>
              </a:spcBef>
              <a:defRPr sz="3000"/>
            </a:pPr>
          </a:p>
          <a:p>
            <a:pPr lvl="2">
              <a:spcBef>
                <a:spcPts val="2000"/>
              </a:spcBef>
              <a:defRPr sz="3000"/>
            </a:pPr>
            <a:r>
              <a:t>Use the interactive window in IDLE</a:t>
            </a:r>
          </a:p>
        </p:txBody>
      </p:sp>
      <p:pic>
        <p:nvPicPr>
          <p:cNvPr id="296" name="Screen Shot 2018-10-11 at 10.20.45 PM.png" descr="Screen Shot 2018-10-11 at 10.20.4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84443" y="5808017"/>
            <a:ext cx="10035914" cy="33048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elf Te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Self Test</a:t>
            </a:r>
          </a:p>
        </p:txBody>
      </p:sp>
      <p:sp>
        <p:nvSpPr>
          <p:cNvPr id="299" name="Pause the presentation until you have solved the problem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2000"/>
              </a:spcBef>
              <a:buSzTx/>
              <a:buNone/>
              <a:defRPr sz="6000"/>
            </a:lvl1pPr>
          </a:lstStyle>
          <a:p>
            <a:pPr/>
            <a:r>
              <a:t>Pause the presentation until you have solved the problem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elf Test 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Self Test Solution</a:t>
            </a:r>
          </a:p>
        </p:txBody>
      </p:sp>
      <p:pic>
        <p:nvPicPr>
          <p:cNvPr id="302" name="Screen Shot 2018-10-11 at 10.22.14 PM.png" descr="Screen Shot 2018-10-11 at 10.22.1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5579" y="2564159"/>
            <a:ext cx="10713642" cy="16070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omprehen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Comprehension</a:t>
            </a:r>
          </a:p>
        </p:txBody>
      </p:sp>
      <p:sp>
        <p:nvSpPr>
          <p:cNvPr id="305" name="List comprehension can add an if-condi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List comprehension can add an if-condition </a:t>
            </a:r>
          </a:p>
          <a:p>
            <a:pPr/>
          </a:p>
          <a:p>
            <a:pPr/>
          </a:p>
          <a:p>
            <a:pPr lvl="1"/>
            <a:r>
              <a:t>Result is now all even squares.</a:t>
            </a:r>
          </a:p>
        </p:txBody>
      </p:sp>
      <p:pic>
        <p:nvPicPr>
          <p:cNvPr id="30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9850" y="3219450"/>
            <a:ext cx="9004300" cy="57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Comprehen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Comprehension</a:t>
            </a:r>
          </a:p>
        </p:txBody>
      </p:sp>
      <p:sp>
        <p:nvSpPr>
          <p:cNvPr id="309" name="List comprehension can be quite involv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List comprehension can be quite involved</a:t>
            </a:r>
          </a:p>
          <a:p>
            <a:pPr lvl="1"/>
            <a:r>
              <a:t>Remember that we can check for types of variables</a:t>
            </a:r>
          </a:p>
          <a:p>
            <a:pPr lvl="1"/>
            <a:r>
              <a:t>We use the built-in function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isinstance( )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lvl="1"/>
            <a:r>
              <a:t>Example:                                                 is True</a:t>
            </a:r>
          </a:p>
          <a:p>
            <a:pPr lvl="1"/>
            <a:r>
              <a:t>Application to list comprehension: Squaring the elements of a list (a_list) that are integers</a:t>
            </a:r>
          </a:p>
        </p:txBody>
      </p:sp>
      <p:sp>
        <p:nvSpPr>
          <p:cNvPr id="310" name="isinstance(345, int)"/>
          <p:cNvSpPr txBox="1"/>
          <p:nvPr/>
        </p:nvSpPr>
        <p:spPr>
          <a:xfrm>
            <a:off x="4006453" y="4959350"/>
            <a:ext cx="4991894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isinstance(345, int)</a:t>
            </a:r>
          </a:p>
        </p:txBody>
      </p:sp>
      <p:pic>
        <p:nvPicPr>
          <p:cNvPr id="311" name="Screen Shot 2018-10-11 at 10.59.58 PM.png" descr="Screen Shot 2018-10-11 at 10.59.5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6793" y="7300614"/>
            <a:ext cx="9491214" cy="13137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Comprehen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Comprehension</a:t>
            </a:r>
          </a:p>
        </p:txBody>
      </p:sp>
      <p:sp>
        <p:nvSpPr>
          <p:cNvPr id="314" name="We can nest comprehensio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can nest comprehensions</a:t>
            </a:r>
          </a:p>
          <a:p>
            <a:pPr/>
            <a:r>
              <a:t>A list of all composite numbers between 2 and 100.</a:t>
            </a:r>
          </a:p>
          <a:p>
            <a:pPr lvl="1"/>
            <a:r>
              <a:t>A composite number is a product of two integers </a:t>
            </a:r>
            <a:r>
              <a:rPr i="1"/>
              <a:t>i</a:t>
            </a:r>
            <a:r>
              <a:t> and </a:t>
            </a:r>
            <a:r>
              <a:rPr i="1"/>
              <a:t>j</a:t>
            </a:r>
            <a:r>
              <a:t> that are larger than 1.</a:t>
            </a:r>
          </a:p>
          <a:p>
            <a:pPr lvl="1"/>
          </a:p>
          <a:p>
            <a:pPr lvl="1"/>
          </a:p>
          <a:p>
            <a:pPr lvl="1"/>
            <a:r>
              <a:t>However, the result contains many repeated numbers</a:t>
            </a:r>
          </a:p>
        </p:txBody>
      </p:sp>
      <p:sp>
        <p:nvSpPr>
          <p:cNvPr id="315" name="[i*j for i in range(2,51) for j in range(2,101) if i*j &lt; 100]"/>
          <p:cNvSpPr txBox="1"/>
          <p:nvPr/>
        </p:nvSpPr>
        <p:spPr>
          <a:xfrm>
            <a:off x="632467" y="5643562"/>
            <a:ext cx="11739867" cy="473076"/>
          </a:xfrm>
          <a:prstGeom prst="rect">
            <a:avLst/>
          </a:prstGeom>
          <a:ln w="3175">
            <a:solidFill>
              <a:srgbClr val="000000"/>
            </a:solidFill>
            <a:custDash>
              <a:ds d="100000" sp="200000"/>
            </a:custDash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/>
            <a:r>
              <a:t>[i*j for i in range(2,51) for j in range(2,101) if i*j &lt; 100]</a:t>
            </a:r>
          </a:p>
        </p:txBody>
      </p:sp>
      <p:sp>
        <p:nvSpPr>
          <p:cNvPr id="316" name="[4, 6, 8, 10, 12, 14, 16, 18, 20, 22, 24, 26, 28, 30, 32, 34, 36, 38, 40, 42, 44, 46, 48, 50, 52, 54, 56, 58, 60, 62, 64, 66, 68, 70, 72, 74, 76, 78, 80, 82, 84, 86, 88, 90, 92, 94, 96, 98, 6, 9, 12, 15, 18, 21, 24, 27, 30, 33, 36, 39, 42, 45, 48, 51, 54"/>
          <p:cNvSpPr txBox="1"/>
          <p:nvPr/>
        </p:nvSpPr>
        <p:spPr>
          <a:xfrm>
            <a:off x="1646702" y="7715249"/>
            <a:ext cx="9711396" cy="135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000"/>
            </a:lvl1pPr>
          </a:lstStyle>
          <a:p>
            <a:pPr/>
            <a:r>
              <a:t>[4, 6, 8, 10, 12, 14, 16, 18, 20, 22, 24, 26, 28, 30, 32, 34, 36, 38, 40, 42, 44, 46, 48, 50, 52, 54, 56, 58, 60, 62, 64, 66, 68, 70, 72, 74, 76, 78, 80, 82, 84, 86, 88, 90, 92, 94, 96, 98, 6, 9, 12, 15, 18, 21, 24, 27, 30, 33, 36, 39, 42, 45, 48, 51, 54, 57, 60, 63, 66, 69, 72, 75, 78, 81, 84, 87, 90, 93, 96, 99, 8, 12, 16, 20, 24, 28, 32, 36, 40, 44, 48, 52, 56, 60, 64, 68, 72, 76, 80, 84, 88, 92, 96, 10, 15, 20, 25, 30, 35, 40, 45, 50, 55, 60, 65, 70, 75, 80, 85, 90, 95, 12, 18, 24, 30, 36, 42, 48, 54, 60, 66, 72, 78, 84, 90, 96, 14, 21, 28, 35, 42, 49, 56, 63, 70, 77, 84, 91, 98, 16, 24, 32, 40, 48, 56, 64, 72, 80, 88, 96, 18, 27, 36, 45, 54, 63, 72, 81, 90, 99, 20, 30, 40, 50, 60, 70, 80, 90, 22, 33, 44, 55, 66, 77, 88, 99, 24, 36, 48, 60, 72, 84, 96, 26, 39, 52, 65, 78, 91, 28, 42, 56, 70, 84, 98, 30, 45, 60, 75, 90, 32, 48, 64, 80, 96, 34, 51, 68, 85, 36, 54, 72, 90, 38, 57, 76, 95, 40, 60, 80, 42, 63, 84, 44, 66, 88, 46, 69, 92, 48, 72, 96, 50, 75, 52, 78, 54, 81, 56, 84, 58, 87, 60, 90, 62, 93, 64, 96, 66, 99, 68, 70, 72, 74, 76, 78, 80, 82, 84, 86, 88, 90, 92, 94, 96, 98]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Comprehens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Comprehensions</a:t>
            </a:r>
          </a:p>
        </p:txBody>
      </p:sp>
      <p:sp>
        <p:nvSpPr>
          <p:cNvPr id="319" name="Luckily, we can use a set instead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Luckily, we can use a set instead:</a:t>
            </a:r>
          </a:p>
          <a:p>
            <a:pPr/>
          </a:p>
          <a:p>
            <a:pPr/>
          </a:p>
          <a:p>
            <a:pPr/>
            <a:r>
              <a:t>The difference is just curly brackets instead of rectangular brackets</a:t>
            </a:r>
          </a:p>
          <a:p>
            <a:pPr/>
            <a:r>
              <a:t>The result is now simpler:</a:t>
            </a:r>
          </a:p>
        </p:txBody>
      </p:sp>
      <p:sp>
        <p:nvSpPr>
          <p:cNvPr id="320" name="{i*j for i in range(2,51) for j in range(2,51) if i*j &lt; 100}"/>
          <p:cNvSpPr txBox="1"/>
          <p:nvPr/>
        </p:nvSpPr>
        <p:spPr>
          <a:xfrm>
            <a:off x="729319" y="3687762"/>
            <a:ext cx="11549337" cy="473076"/>
          </a:xfrm>
          <a:prstGeom prst="rect">
            <a:avLst/>
          </a:prstGeom>
          <a:ln w="3175">
            <a:solidFill>
              <a:srgbClr val="000000"/>
            </a:solidFill>
            <a:custDash>
              <a:ds d="100000" sp="200000"/>
            </a:custDash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/>
            <a:r>
              <a:t>{i*j for i in range(2,51) for j in range(2,51) if i*j &lt; 100}</a:t>
            </a:r>
          </a:p>
        </p:txBody>
      </p:sp>
      <p:sp>
        <p:nvSpPr>
          <p:cNvPr id="321" name="{4, 6, 8, 9, 10, 12, 14, 15, 16, 18, 20, 21, 22, 24, 25, 26, 27, 28, 30, 32, 33, 34, 35, 36, 38, 39, 40, 42, 44, 45, 46, 48, 49, 50, 51, 52, 54, 55, 56, 57, 58, 60, 62, 63, 64, 65, 66, 68, 69, 70, 72, 74, 75, 76, 77, 78, 80, 81, 82, 84, 85, 86, 87, 88, 9"/>
          <p:cNvSpPr txBox="1"/>
          <p:nvPr/>
        </p:nvSpPr>
        <p:spPr>
          <a:xfrm>
            <a:off x="1536681" y="6934199"/>
            <a:ext cx="9931438" cy="2006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r>
              <a:t>{4, 6, 8, 9, 10, 12, 14, 15, 16, 18, 20, 21, 22, 24, 25, 26, 27, 28, 30, 32, 33, 34, 35, 36, 38, 39, 40, 42, 44, 45, 46, 48, 49, 50, 51, 52, 54, 55, 56, 57, 58, 60, 62, 63, 64, 65, 66, 68, 69, 70, 72, 74, 75, 76, 77, 78, 80, 81, 82, 84, 85, 86, 87, 88, 90, 91, 92, 93, 94, 95, 96, 98, 99}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A Monte Carlo Method for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A Monte Carlo Method for </a:t>
            </a:r>
          </a:p>
          <a:p>
            <a:pPr defTabSz="484886">
              <a:defRPr sz="6640"/>
            </a:pPr>
            <a:r>
              <a:t>Area calculation</a:t>
            </a:r>
          </a:p>
        </p:txBody>
      </p:sp>
      <p:sp>
        <p:nvSpPr>
          <p:cNvPr id="135" name="Inscribe Circle with a squar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Inscribe Circle with a square</a:t>
            </a:r>
          </a:p>
          <a:p>
            <a:pPr/>
            <a:r>
              <a:t>Circle: </a:t>
            </a:r>
          </a:p>
          <a:p>
            <a:pPr/>
            <a:r>
              <a:t>Square: </a:t>
            </a:r>
          </a:p>
        </p:txBody>
      </p:sp>
      <p:pic>
        <p:nvPicPr>
          <p:cNvPr id="13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84115" y="3663950"/>
            <a:ext cx="4409585" cy="44368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73511" y="3604716"/>
            <a:ext cx="3886201" cy="520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178125" y="4641850"/>
            <a:ext cx="6540501" cy="469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Comprehens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Comprehensions</a:t>
            </a:r>
          </a:p>
        </p:txBody>
      </p:sp>
      <p:sp>
        <p:nvSpPr>
          <p:cNvPr id="324" name="We can now get all of the prime numbers between 2 and 100 by using this set, using comprehension on top of comprehens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can now get all of the prime numbers between 2 and 100 by using this set, using comprehension on top of comprehension</a:t>
            </a:r>
          </a:p>
          <a:p>
            <a:pPr/>
          </a:p>
          <a:p>
            <a:pPr/>
          </a:p>
          <a:p>
            <a:pPr/>
          </a:p>
          <a:p>
            <a:pPr/>
            <a:r>
              <a:t>This is cool but will not win any price for clarity</a:t>
            </a:r>
          </a:p>
          <a:p>
            <a:pPr/>
            <a:r>
              <a:t>You can make it more comprehensible if you define a set of composite numbers before using it</a:t>
            </a:r>
          </a:p>
        </p:txBody>
      </p:sp>
      <p:sp>
        <p:nvSpPr>
          <p:cNvPr id="325" name="{i for i in range(2,100) if i not in…"/>
          <p:cNvSpPr txBox="1"/>
          <p:nvPr/>
        </p:nvSpPr>
        <p:spPr>
          <a:xfrm>
            <a:off x="866501" y="4481512"/>
            <a:ext cx="11274972" cy="790576"/>
          </a:xfrm>
          <a:prstGeom prst="rect">
            <a:avLst/>
          </a:prstGeom>
          <a:ln w="3175">
            <a:solidFill>
              <a:srgbClr val="000000"/>
            </a:solidFill>
            <a:custDash>
              <a:ds d="100000" sp="200000"/>
            </a:custDash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{i for i in range(2,100) if i not in </a:t>
            </a:r>
          </a:p>
          <a:p>
            <a:pPr/>
            <a:r>
              <a:t>{i*j for i in range(2,51) for j in range(2,51) if i*j &lt; 100}}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elf Te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Self Test</a:t>
            </a:r>
          </a:p>
        </p:txBody>
      </p:sp>
      <p:sp>
        <p:nvSpPr>
          <p:cNvPr id="328" name="Use the previous example to generate a set of all numbers between 1 and 100 (included) that are not square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Use the previous example to generate a set of all numbers between 1 and 100 (included) that are </a:t>
            </a:r>
            <a:r>
              <a:rPr b="1"/>
              <a:t>not</a:t>
            </a:r>
            <a:r>
              <a:t> squares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elf Test 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Self Test Solution</a:t>
            </a:r>
          </a:p>
        </p:txBody>
      </p:sp>
      <p:sp>
        <p:nvSpPr>
          <p:cNvPr id="331" name="seta = {i for i in range(1,101) if i not in {i*i for i in range(10)}}"/>
          <p:cNvSpPr txBox="1"/>
          <p:nvPr/>
        </p:nvSpPr>
        <p:spPr>
          <a:xfrm>
            <a:off x="660728" y="3575049"/>
            <a:ext cx="11683344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/>
            </a:lvl1pPr>
          </a:lstStyle>
          <a:p>
            <a:pPr/>
            <a:r>
              <a:t>seta = {i for i in range(1,101) if i not in {i*i for i in range(10)}}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Comprehens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Comprehensions</a:t>
            </a:r>
          </a:p>
        </p:txBody>
      </p:sp>
      <p:sp>
        <p:nvSpPr>
          <p:cNvPr id="334" name="You can also use comprehension on dictionar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You can also use comprehension on dictionaries</a:t>
            </a:r>
          </a:p>
          <a:p>
            <a:pPr/>
            <a:r>
              <a:t>Here is how you create a dictionary that associates integers up to 100*100 to their square root</a:t>
            </a:r>
          </a:p>
          <a:p>
            <a:pPr lvl="1">
              <a:defRPr>
                <a:latin typeface="Courier New"/>
                <a:ea typeface="Courier New"/>
                <a:cs typeface="Courier New"/>
                <a:sym typeface="Courier New"/>
              </a:defRPr>
            </a:pPr>
            <a:r>
              <a:t>{i*i: i  for i in range(101)}</a:t>
            </a:r>
          </a:p>
        </p:txBody>
      </p:sp>
      <p:pic>
        <p:nvPicPr>
          <p:cNvPr id="335" name="Screen Shot 2018-10-11 at 11.25.03 PM.png" descr="Screen Shot 2018-10-11 at 11.25.0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2780" y="5498802"/>
            <a:ext cx="10481517" cy="36593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Comprehens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Comprehensions</a:t>
            </a:r>
          </a:p>
        </p:txBody>
      </p:sp>
      <p:sp>
        <p:nvSpPr>
          <p:cNvPr id="338" name="And here is how you can try to “invert” a dictionary where the roles of keys and values are swapp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2900"/>
            </a:pPr>
            <a:r>
              <a:t>And here is how you can try to “invert” a dictionary where the roles of keys and values are swapped</a:t>
            </a:r>
          </a:p>
          <a:p>
            <a:pPr>
              <a:defRPr sz="2900"/>
            </a:pPr>
          </a:p>
          <a:p>
            <a:pPr>
              <a:defRPr sz="2900"/>
            </a:pPr>
            <a:r>
              <a:t>This one works well, because the values are different for different keys</a:t>
            </a:r>
          </a:p>
          <a:p>
            <a:pPr>
              <a:defRPr sz="2900"/>
            </a:pPr>
          </a:p>
          <a:p>
            <a:pPr>
              <a:defRPr sz="2900"/>
            </a:pPr>
          </a:p>
          <a:p>
            <a:pPr>
              <a:defRPr sz="2900"/>
            </a:pPr>
            <a:r>
              <a:t>And this one inverts with some arbitrariness</a:t>
            </a:r>
          </a:p>
        </p:txBody>
      </p:sp>
      <p:sp>
        <p:nvSpPr>
          <p:cNvPr id="339" name="drev = {d[key]:key for key in d}"/>
          <p:cNvSpPr txBox="1"/>
          <p:nvPr/>
        </p:nvSpPr>
        <p:spPr>
          <a:xfrm>
            <a:off x="2543175" y="3676650"/>
            <a:ext cx="7918450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drev = {d[key]:key for key in d}</a:t>
            </a:r>
          </a:p>
        </p:txBody>
      </p:sp>
      <p:pic>
        <p:nvPicPr>
          <p:cNvPr id="340" name="Screen Shot 2018-10-11 at 11.29.27 PM.png" descr="Screen Shot 2018-10-11 at 11.29.27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57773" y="5511800"/>
            <a:ext cx="6622927" cy="1204169"/>
          </a:xfrm>
          <a:prstGeom prst="rect">
            <a:avLst/>
          </a:prstGeom>
          <a:ln w="12700">
            <a:miter lim="400000"/>
          </a:ln>
        </p:spPr>
      </p:pic>
      <p:pic>
        <p:nvPicPr>
          <p:cNvPr id="341" name="Screen Shot 2018-10-11 at 11.30.52 PM.png" descr="Screen Shot 2018-10-11 at 11.30.52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602387" y="7751018"/>
            <a:ext cx="7800026" cy="12491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elf Te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Self Test</a:t>
            </a:r>
          </a:p>
        </p:txBody>
      </p:sp>
      <p:sp>
        <p:nvSpPr>
          <p:cNvPr id="344" name="You are given a function func that takes one integer argum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You are given a function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func </a:t>
            </a:r>
            <a:r>
              <a:t>that takes one integer argument</a:t>
            </a:r>
          </a:p>
          <a:p>
            <a:pPr/>
            <a:r>
              <a:t>You want to create a memoization dictionary that associates 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t> for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i="1"/>
              <a:t> </a:t>
            </a:r>
            <a:r>
              <a:t>in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range(100)</a:t>
            </a:r>
            <a:r>
              <a:t> with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func(i)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elf Test Answ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Self Test Answer</a:t>
            </a:r>
          </a:p>
        </p:txBody>
      </p:sp>
      <p:sp>
        <p:nvSpPr>
          <p:cNvPr id="347" name="mem_func = {i: func(i) for i in range(101)}"/>
          <p:cNvSpPr txBox="1"/>
          <p:nvPr/>
        </p:nvSpPr>
        <p:spPr>
          <a:xfrm>
            <a:off x="1079896" y="3016250"/>
            <a:ext cx="10845007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mem_func = {i: func(i) for i in range(101)} </a:t>
            </a:r>
          </a:p>
        </p:txBody>
      </p:sp>
      <p:sp>
        <p:nvSpPr>
          <p:cNvPr id="348" name="func = lambda x: 3*x+4"/>
          <p:cNvSpPr txBox="1"/>
          <p:nvPr/>
        </p:nvSpPr>
        <p:spPr>
          <a:xfrm>
            <a:off x="3762573" y="4591050"/>
            <a:ext cx="5479654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func = lambda x: 3*x+4</a:t>
            </a:r>
          </a:p>
        </p:txBody>
      </p:sp>
      <p:sp>
        <p:nvSpPr>
          <p:cNvPr id="349" name="gives"/>
          <p:cNvSpPr txBox="1"/>
          <p:nvPr/>
        </p:nvSpPr>
        <p:spPr>
          <a:xfrm>
            <a:off x="6502400" y="5243017"/>
            <a:ext cx="910133" cy="461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gives </a:t>
            </a:r>
          </a:p>
        </p:txBody>
      </p:sp>
      <p:sp>
        <p:nvSpPr>
          <p:cNvPr id="350" name="Text"/>
          <p:cNvSpPr txBox="1"/>
          <p:nvPr/>
        </p:nvSpPr>
        <p:spPr>
          <a:xfrm>
            <a:off x="3406973" y="6635750"/>
            <a:ext cx="1089820" cy="5715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defRPr sz="3200"/>
            </a:pPr>
          </a:p>
        </p:txBody>
      </p:sp>
      <p:pic>
        <p:nvPicPr>
          <p:cNvPr id="351" name="Screen Shot 2018-10-11 at 11.37.46 PM.png" descr="Screen Shot 2018-10-11 at 11.37.4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75331" y="5933975"/>
            <a:ext cx="8454138" cy="31888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Map, Filt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Map, Filter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Ma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Map</a:t>
            </a:r>
          </a:p>
        </p:txBody>
      </p:sp>
      <p:sp>
        <p:nvSpPr>
          <p:cNvPr id="356" name="Map allows you to apply a function to all elements of a lis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Map allows you to apply a function to all elements of a list</a:t>
            </a:r>
          </a:p>
          <a:p>
            <a:pPr/>
            <a:r>
              <a:t>Example:</a:t>
            </a:r>
          </a:p>
          <a:p>
            <a:pPr/>
          </a:p>
          <a:p>
            <a:pPr/>
          </a:p>
          <a:p>
            <a:pPr/>
            <a:r>
              <a:t>Why the list?  map returns an iterator (so that it does not waste memory on values that are not used)</a:t>
            </a:r>
          </a:p>
        </p:txBody>
      </p:sp>
      <p:sp>
        <p:nvSpPr>
          <p:cNvPr id="357" name="func = lambda x: x+3…"/>
          <p:cNvSpPr txBox="1"/>
          <p:nvPr/>
        </p:nvSpPr>
        <p:spPr>
          <a:xfrm>
            <a:off x="3640633" y="4152900"/>
            <a:ext cx="5723534" cy="1041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200"/>
            </a:pPr>
            <a:r>
              <a:t>func = lambda x: x+3</a:t>
            </a:r>
          </a:p>
          <a:p>
            <a:pPr>
              <a:defRPr sz="3200"/>
            </a:pPr>
            <a:r>
              <a:t>list(map(func, [2,3,4])</a:t>
            </a:r>
          </a:p>
        </p:txBody>
      </p:sp>
      <p:pic>
        <p:nvPicPr>
          <p:cNvPr id="358" name="Screen Shot 2018-10-11 at 11.42.24 PM.png" descr="Screen Shot 2018-10-11 at 11.42.2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4464" y="7218312"/>
            <a:ext cx="7115872" cy="15777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Filt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Filter</a:t>
            </a:r>
          </a:p>
        </p:txBody>
      </p:sp>
      <p:sp>
        <p:nvSpPr>
          <p:cNvPr id="361" name="You filter a list by applying a condi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2270" indent="-382270" defTabSz="502412">
              <a:spcBef>
                <a:spcPts val="1800"/>
              </a:spcBef>
              <a:defRPr sz="2752"/>
            </a:pPr>
            <a:r>
              <a:t>You filter a list by applying a condition</a:t>
            </a:r>
          </a:p>
          <a:p>
            <a:pPr marL="382270" indent="-382270" defTabSz="502412">
              <a:spcBef>
                <a:spcPts val="1800"/>
              </a:spcBef>
              <a:defRPr sz="2752"/>
            </a:pPr>
            <a:r>
              <a:t>The result is the list formed by all elements that satisfy the condition</a:t>
            </a:r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You need to have a boolean function, i.e. a function that returns True or False</a:t>
            </a:r>
          </a:p>
          <a:p>
            <a:pPr lvl="1" marL="764540" indent="-382270" defTabSz="502412">
              <a:spcBef>
                <a:spcPts val="1800"/>
              </a:spcBef>
              <a:defRPr sz="2752"/>
            </a:pPr>
            <a:r>
              <a:t>Here is an example of such a function: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</a:p>
          <a:p>
            <a:pPr lvl="2" marL="1146810" indent="-382270" defTabSz="502412">
              <a:spcBef>
                <a:spcPts val="1800"/>
              </a:spcBef>
              <a:defRPr sz="2752"/>
            </a:pPr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Returns True if x is divisible by 2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Returns False otherwise</a:t>
            </a:r>
          </a:p>
          <a:p>
            <a:pPr lvl="2" marL="1146810" indent="-382270" defTabSz="502412">
              <a:spcBef>
                <a:spcPts val="1800"/>
              </a:spcBef>
              <a:defRPr sz="2752"/>
            </a:pPr>
            <a:r>
              <a:t>x%2 is zero if and only if x is even</a:t>
            </a:r>
          </a:p>
        </p:txBody>
      </p:sp>
      <p:sp>
        <p:nvSpPr>
          <p:cNvPr id="362" name="lambda x: x%2==0"/>
          <p:cNvSpPr txBox="1"/>
          <p:nvPr/>
        </p:nvSpPr>
        <p:spPr>
          <a:xfrm>
            <a:off x="4494212" y="5861050"/>
            <a:ext cx="4016376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200"/>
            </a:lvl1pPr>
          </a:lstStyle>
          <a:p>
            <a:pPr/>
            <a:r>
              <a:t>lambda x: x%2==0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A Monte Carlo Method for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A Monte Carlo Method for </a:t>
            </a:r>
          </a:p>
          <a:p>
            <a:pPr defTabSz="484886">
              <a:defRPr sz="6640"/>
            </a:pPr>
            <a:r>
              <a:t>Area calculation</a:t>
            </a:r>
          </a:p>
        </p:txBody>
      </p:sp>
      <p:sp>
        <p:nvSpPr>
          <p:cNvPr id="141" name="Method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Method:</a:t>
            </a:r>
          </a:p>
          <a:p>
            <a:pPr lvl="1"/>
            <a:r>
              <a:t>Choose </a:t>
            </a:r>
            <a:r>
              <a:rPr i="1"/>
              <a:t>n</a:t>
            </a:r>
            <a:r>
              <a:t> random points in the square</a:t>
            </a:r>
          </a:p>
          <a:p>
            <a:pPr lvl="1">
              <a:defRPr i="1"/>
            </a:pPr>
            <a:r>
              <a:t>m</a:t>
            </a:r>
            <a:r>
              <a:rPr i="0"/>
              <a:t> points inside circe</a:t>
            </a:r>
          </a:p>
        </p:txBody>
      </p:sp>
      <p:pic>
        <p:nvPicPr>
          <p:cNvPr id="14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07050" y="1746250"/>
            <a:ext cx="7531100" cy="7073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1368" y="6487166"/>
            <a:ext cx="5006893" cy="9651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Filt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Filter</a:t>
            </a:r>
          </a:p>
        </p:txBody>
      </p:sp>
      <p:sp>
        <p:nvSpPr>
          <p:cNvPr id="365" name="The function filter(function, sequence) return an iterable of all elements in the sequence t that render the function True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function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filter(function, sequence)</a:t>
            </a:r>
            <a:r>
              <a:t> return an iterable of all elements in the sequence t that render the function True.</a:t>
            </a:r>
          </a:p>
        </p:txBody>
      </p:sp>
      <p:pic>
        <p:nvPicPr>
          <p:cNvPr id="366" name="Screen Shot 2018-10-11 at 11.51.53 PM.png" descr="Screen Shot 2018-10-11 at 11.51.5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9582" y="5315247"/>
            <a:ext cx="11265636" cy="17956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Comprehension in Action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Comprehension in Action</a:t>
            </a:r>
          </a:p>
        </p:txBody>
      </p:sp>
      <p:sp>
        <p:nvSpPr>
          <p:cNvPr id="369" name="Python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Python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etting the listing of a directo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Getting the listing of a directory</a:t>
            </a:r>
          </a:p>
        </p:txBody>
      </p:sp>
      <p:sp>
        <p:nvSpPr>
          <p:cNvPr id="372" name="Task:  Generate a listing of all files in a directory that end in “.py”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Task:  Generate a listing of all files in a directory that end in “.py”</a:t>
            </a:r>
          </a:p>
          <a:p>
            <a:pPr lvl="1"/>
            <a:r>
              <a:t>Tool: import the os module and use listdir</a:t>
            </a:r>
          </a:p>
        </p:txBody>
      </p:sp>
      <p:sp>
        <p:nvSpPr>
          <p:cNvPr id="373" name="[filename for filename in os.listdir(directoryname)…"/>
          <p:cNvSpPr txBox="1"/>
          <p:nvPr/>
        </p:nvSpPr>
        <p:spPr>
          <a:xfrm>
            <a:off x="992252" y="5041899"/>
            <a:ext cx="10814522" cy="927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500"/>
              </a:spcBef>
              <a:defRPr sz="2700"/>
            </a:pPr>
            <a:r>
              <a:t>[filename for filename in os.listdir(directoryname) </a:t>
            </a:r>
          </a:p>
          <a:p>
            <a:pPr>
              <a:spcBef>
                <a:spcPts val="500"/>
              </a:spcBef>
              <a:defRPr sz="2700"/>
            </a:pPr>
            <a:r>
              <a:t>     if filename.endswith(".py")]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Creating sub-directori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pPr/>
            <a:r>
              <a:t>Creating sub-directories</a:t>
            </a:r>
          </a:p>
        </p:txBody>
      </p:sp>
      <p:sp>
        <p:nvSpPr>
          <p:cNvPr id="376" name="Task:  We want to create a sub-dictionary of a dictionary where the keys are restricted by a condi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Task:  We want to create a sub-dictionary of a dictionary where the keys are restricted by a condition</a:t>
            </a:r>
          </a:p>
          <a:p>
            <a:pPr lvl="1"/>
            <a:r>
              <a:t>Use dictionary comprehension</a:t>
            </a:r>
          </a:p>
        </p:txBody>
      </p:sp>
      <p:sp>
        <p:nvSpPr>
          <p:cNvPr id="377" name="def evenkeys(dictionary):…"/>
          <p:cNvSpPr txBox="1"/>
          <p:nvPr/>
        </p:nvSpPr>
        <p:spPr>
          <a:xfrm>
            <a:off x="1499064" y="4845050"/>
            <a:ext cx="10006671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500"/>
              </a:spcBef>
              <a:defRPr sz="2200"/>
            </a:pPr>
            <a:r>
              <a:t>def evenkeys(dictionary):</a:t>
            </a:r>
          </a:p>
          <a:p>
            <a:pPr>
              <a:spcBef>
                <a:spcPts val="500"/>
              </a:spcBef>
              <a:defRPr sz="2200"/>
            </a:pPr>
            <a:r>
              <a:t>    return { i:dictionary[i] for i in dictionary if i%2==0}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76" grpId="1"/>
      <p:bldP build="whole" bldLvl="1" animBg="1" rev="0" advAuto="0" spid="377" grpId="2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Filtering a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Filtering a list</a:t>
            </a:r>
          </a:p>
        </p:txBody>
      </p:sp>
      <p:sp>
        <p:nvSpPr>
          <p:cNvPr id="380" name="We want to filter a list using a criter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44499" indent="-444499">
              <a:defRPr sz="2600"/>
            </a:pPr>
            <a:r>
              <a:t>We want to filter a list using a criterion</a:t>
            </a:r>
          </a:p>
          <a:p>
            <a:pPr lvl="1" marL="673100" indent="-228600">
              <a:buSzPct val="100000"/>
              <a:buAutoNum type="arabicPeriod" startAt="1"/>
              <a:defRPr sz="2600"/>
            </a:pPr>
            <a:r>
              <a:t> We can use the filter function</a:t>
            </a:r>
          </a:p>
          <a:p>
            <a:pPr lvl="1" marL="673100" indent="-228600">
              <a:buSzPct val="100000"/>
              <a:buAutoNum type="arabicPeriod" startAt="1"/>
              <a:defRPr sz="2600"/>
            </a:pPr>
            <a:r>
              <a:t> We can use list comprehension, which is often simpler</a:t>
            </a:r>
          </a:p>
          <a:p>
            <a:pPr lvl="1">
              <a:buClr>
                <a:srgbClr val="000000"/>
              </a:buClr>
              <a:defRPr sz="2600"/>
            </a:pPr>
            <a:r>
              <a:t>Example:  Only display the positive elements of this large list</a:t>
            </a:r>
          </a:p>
        </p:txBody>
      </p:sp>
      <p:sp>
        <p:nvSpPr>
          <p:cNvPr id="381" name="Text"/>
          <p:cNvSpPr txBox="1"/>
          <p:nvPr/>
        </p:nvSpPr>
        <p:spPr>
          <a:xfrm>
            <a:off x="6184900" y="6635749"/>
            <a:ext cx="784970" cy="4191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>
              <a:spcBef>
                <a:spcPts val="500"/>
              </a:spcBef>
              <a:defRPr sz="2200"/>
            </a:pPr>
          </a:p>
        </p:txBody>
      </p:sp>
      <p:pic>
        <p:nvPicPr>
          <p:cNvPr id="382" name="Screen Shot 2018-10-17 at 9.12.32 PM.png" descr="Screen Shot 2018-10-17 at 9.12.32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50524" y="5289550"/>
            <a:ext cx="8503752" cy="36487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Mapping a li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Mapping a list</a:t>
            </a:r>
          </a:p>
        </p:txBody>
      </p:sp>
      <p:sp>
        <p:nvSpPr>
          <p:cNvPr id="385" name="We want to apply a function to all elements in a lis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want to apply a function to all elements in a list</a:t>
            </a:r>
          </a:p>
        </p:txBody>
      </p:sp>
      <p:pic>
        <p:nvPicPr>
          <p:cNvPr id="386" name="Screen Shot 2018-10-20 at 9.27.21 PM.png" descr="Screen Shot 2018-10-20 at 9.27.2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0970" y="4366195"/>
            <a:ext cx="11136860" cy="27357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Zi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Zip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Zi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Zip</a:t>
            </a:r>
          </a:p>
        </p:txBody>
      </p:sp>
      <p:sp>
        <p:nvSpPr>
          <p:cNvPr id="391" name="Often we have related data in a number of lis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Often we have related data in a number of lists</a:t>
            </a:r>
          </a:p>
          <a:p>
            <a:pPr lvl="1"/>
            <a:r>
              <a:t>Example: list of student names, list of grades, list of high school</a:t>
            </a:r>
          </a:p>
          <a:p>
            <a:pPr lvl="2"/>
            <a:r>
              <a:t>[“Frankieboy”, “Violet”, “Kumar”, “Dshenghis”]</a:t>
            </a:r>
          </a:p>
          <a:p>
            <a:pPr lvl="2"/>
            <a:r>
              <a:t>[“D”, “A”, “B”, “C”]</a:t>
            </a:r>
          </a:p>
          <a:p>
            <a:pPr lvl="2"/>
            <a:r>
              <a:t>[“MPS1”, “MH”, “MH”, “MPS59”]</a:t>
            </a:r>
          </a:p>
          <a:p>
            <a:pPr lvl="1"/>
            <a:r>
              <a:t>Zipping will create a zip object that generates the tuples (“Frankieboy”, “D”, “MPS1”), (“Violet”,“A”,”MH”), (“Kumar”, “B”, “MH”), (“Dshenghis”,”C”, “MPS59”)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Zi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Zip</a:t>
            </a:r>
          </a:p>
        </p:txBody>
      </p:sp>
      <p:sp>
        <p:nvSpPr>
          <p:cNvPr id="394" name="We can reach the same effect with list comprehension, but since we cannot enumerate in parallel through several iterables, we need to use indices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can reach the same effect with list comprehension, but since we cannot enumerate in parallel through several iterables, we need to use indices.</a:t>
            </a:r>
          </a:p>
        </p:txBody>
      </p:sp>
      <p:pic>
        <p:nvPicPr>
          <p:cNvPr id="395" name="Screen Shot 2018-10-18 at 5.03.39 PM.png" descr="Screen Shot 2018-10-18 at 5.03.3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0898" y="4838700"/>
            <a:ext cx="11303004" cy="22832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Zi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Zip</a:t>
            </a:r>
          </a:p>
        </p:txBody>
      </p:sp>
      <p:sp>
        <p:nvSpPr>
          <p:cNvPr id="398" name="What happens if you give zip iterables of different length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happens if you give zip iterables of different length</a:t>
            </a:r>
          </a:p>
          <a:p>
            <a:pPr lvl="1"/>
            <a:r>
              <a:t>E.g. a list of 5, a list of 4 and a list of 3 elements?</a:t>
            </a:r>
          </a:p>
          <a:p>
            <a:pPr lvl="1"/>
            <a:r>
              <a:t>The result is a zip object of length the minimum of the lengths.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andom Number Gener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Random Number Generation</a:t>
            </a:r>
          </a:p>
        </p:txBody>
      </p:sp>
      <p:sp>
        <p:nvSpPr>
          <p:cNvPr id="146" name="Computers are deterministic (one hopes) and using a deterministic device to generate randomness is not possib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26719" indent="-426719" defTabSz="560831">
              <a:spcBef>
                <a:spcPts val="2100"/>
              </a:spcBef>
              <a:defRPr sz="3072"/>
            </a:pPr>
            <a:r>
              <a:t>Computers are deterministic (one hopes) and using a deterministic device to generate randomness is not possible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Modern systems can use physical phenomena 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Geiger counters for radioactive materials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Atmospheric radio noise </a:t>
            </a:r>
          </a:p>
          <a:p>
            <a:pPr lvl="1" marL="853439" indent="-426719" defTabSz="560831">
              <a:spcBef>
                <a:spcPts val="2100"/>
              </a:spcBef>
              <a:defRPr sz="3072"/>
            </a:pPr>
            <a:r>
              <a:t>But for large sets of seemingly random numbers, use pseudo-random number generators</a:t>
            </a:r>
          </a:p>
          <a:p>
            <a:pPr lvl="2" marL="1280159" indent="-426719" defTabSz="560831">
              <a:spcBef>
                <a:spcPts val="2100"/>
              </a:spcBef>
              <a:defRPr sz="3072"/>
            </a:pPr>
            <a:r>
              <a:t>Create deterministically based on a seemingly random seed output that passes statistical tests for randomness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Zi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Zip</a:t>
            </a:r>
          </a:p>
        </p:txBody>
      </p:sp>
      <p:sp>
        <p:nvSpPr>
          <p:cNvPr id="401" name="Undoing a zip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Undoing a zip:</a:t>
            </a:r>
          </a:p>
          <a:p>
            <a:pPr lvl="1"/>
            <a:r>
              <a:t>If you make a list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alist </a:t>
            </a:r>
            <a:r>
              <a:t>out of a zip object, you can break it apart with the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zip(*alist) </a:t>
            </a:r>
            <a:r>
              <a:t>command</a:t>
            </a:r>
          </a:p>
        </p:txBody>
      </p:sp>
      <p:pic>
        <p:nvPicPr>
          <p:cNvPr id="402" name="Screen Shot 2018-10-18 at 10.32.45 PM.png" descr="Screen Shot 2018-10-18 at 10.32.45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72201" y="4446339"/>
            <a:ext cx="9060398" cy="40717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Exercises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Exercises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Exerci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Exercise</a:t>
            </a:r>
          </a:p>
        </p:txBody>
      </p:sp>
      <p:sp>
        <p:nvSpPr>
          <p:cNvPr id="407" name="Use list comprehens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Use list comprehension:</a:t>
            </a:r>
          </a:p>
          <a:p>
            <a:pPr lvl="1"/>
            <a:r>
              <a:t>Flatten a matrix</a:t>
            </a:r>
          </a:p>
          <a:p>
            <a:pPr lvl="2"/>
            <a:r>
              <a:t>Example:  [ [1, 2, 3], [4, 5, 6], [7, 8, 9]]  —&gt; [1,2,3,4,5,6,7,8,9]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</a:t>
            </a:r>
          </a:p>
        </p:txBody>
      </p:sp>
      <p:sp>
        <p:nvSpPr>
          <p:cNvPr id="410" name="Loop Solut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Loop Solution:</a:t>
            </a:r>
          </a:p>
          <a:p>
            <a:pPr lvl="1"/>
            <a:r>
              <a:t>Using extend</a:t>
            </a:r>
          </a:p>
          <a:p>
            <a:pPr lvl="1"/>
          </a:p>
          <a:p>
            <a:pPr lvl="1"/>
          </a:p>
          <a:p>
            <a:pPr lvl="1"/>
          </a:p>
          <a:p>
            <a:pPr lvl="1"/>
          </a:p>
          <a:p>
            <a:pPr lvl="1"/>
            <a:r>
              <a:t>But this cannot be translated</a:t>
            </a:r>
          </a:p>
        </p:txBody>
      </p:sp>
      <p:sp>
        <p:nvSpPr>
          <p:cNvPr id="411" name="def flatten1(matrix):…"/>
          <p:cNvSpPr txBox="1"/>
          <p:nvPr/>
        </p:nvSpPr>
        <p:spPr>
          <a:xfrm>
            <a:off x="4067423" y="4493842"/>
            <a:ext cx="4869955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flatten1(matrix):</a:t>
            </a:r>
          </a:p>
          <a:p>
            <a:pPr/>
            <a:r>
              <a:t>    result = []</a:t>
            </a:r>
          </a:p>
          <a:p>
            <a:pPr/>
            <a:r>
              <a:t>    for row in matrix:</a:t>
            </a:r>
          </a:p>
          <a:p>
            <a:pPr/>
            <a:r>
              <a:t>        result.extend(row)</a:t>
            </a:r>
          </a:p>
          <a:p>
            <a:pPr/>
            <a:r>
              <a:t>    return result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</a:t>
            </a:r>
          </a:p>
        </p:txBody>
      </p:sp>
      <p:sp>
        <p:nvSpPr>
          <p:cNvPr id="414" name="A loop solution that can be translate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 loop solution that can be translated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  <a:r>
              <a:t>This is not english, but Python: for row in matrix for item in row</a:t>
            </a:r>
          </a:p>
        </p:txBody>
      </p:sp>
      <p:sp>
        <p:nvSpPr>
          <p:cNvPr id="415" name="def flatten2(matrix):…"/>
          <p:cNvSpPr txBox="1"/>
          <p:nvPr/>
        </p:nvSpPr>
        <p:spPr>
          <a:xfrm>
            <a:off x="3610148" y="3967955"/>
            <a:ext cx="5784504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flatten2(matrix):</a:t>
            </a:r>
          </a:p>
          <a:p>
            <a:pPr/>
            <a:r>
              <a:t>    result = []</a:t>
            </a:r>
          </a:p>
          <a:p>
            <a:pPr/>
            <a:r>
              <a:t>    for row in matrix:</a:t>
            </a:r>
          </a:p>
          <a:p>
            <a:pPr/>
            <a:r>
              <a:t>        for item in row:</a:t>
            </a:r>
          </a:p>
          <a:p>
            <a:pPr/>
            <a:r>
              <a:t>            result.append(item)</a:t>
            </a:r>
          </a:p>
          <a:p>
            <a:pPr/>
            <a:r>
              <a:t>    return result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</a:t>
            </a:r>
          </a:p>
        </p:txBody>
      </p:sp>
      <p:sp>
        <p:nvSpPr>
          <p:cNvPr id="418" name="Now we can do comprehension with the same order of for loop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Now we can do comprehension with the same order of for loops</a:t>
            </a:r>
          </a:p>
        </p:txBody>
      </p:sp>
      <p:sp>
        <p:nvSpPr>
          <p:cNvPr id="419" name="def flatten3(matrix):…"/>
          <p:cNvSpPr txBox="1"/>
          <p:nvPr/>
        </p:nvSpPr>
        <p:spPr>
          <a:xfrm>
            <a:off x="2426692" y="4706264"/>
            <a:ext cx="9625608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flatten3(matrix):</a:t>
            </a:r>
          </a:p>
          <a:p>
            <a:pPr/>
            <a:r>
              <a:t>    return [ item for row in matrix for item in row]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Exerci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Exercise</a:t>
            </a:r>
          </a:p>
        </p:txBody>
      </p:sp>
      <p:sp>
        <p:nvSpPr>
          <p:cNvPr id="422" name="Given a list, subtract its reverse from itself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Given a list, subtract its reverse from itself</a:t>
            </a:r>
          </a:p>
          <a:p>
            <a:pPr lvl="1"/>
            <a:r>
              <a:t>[10, 7, 5, 4, 2, 1]  —&gt; [10-1, 7-2, 5-4, 4-5, 2-7, 1-10]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</a:t>
            </a:r>
          </a:p>
        </p:txBody>
      </p:sp>
      <p:sp>
        <p:nvSpPr>
          <p:cNvPr id="425" name="Loop version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Loop version:</a:t>
            </a:r>
          </a:p>
          <a:p>
            <a:pPr lvl="1"/>
            <a:r>
              <a:t>Use a slice to get the reverse of the list</a:t>
            </a:r>
          </a:p>
        </p:txBody>
      </p:sp>
      <p:sp>
        <p:nvSpPr>
          <p:cNvPr id="426" name="def clw(lista):…"/>
          <p:cNvSpPr txBox="1"/>
          <p:nvPr/>
        </p:nvSpPr>
        <p:spPr>
          <a:xfrm>
            <a:off x="1963960" y="4826000"/>
            <a:ext cx="9076880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clw(lista):</a:t>
            </a:r>
          </a:p>
          <a:p>
            <a:pPr/>
            <a:r>
              <a:t>    result = []</a:t>
            </a:r>
          </a:p>
          <a:p>
            <a:pPr/>
            <a:r>
              <a:t>    for first, second in zip(lista, lista[::-1]):</a:t>
            </a:r>
          </a:p>
          <a:p>
            <a:pPr/>
            <a:r>
              <a:t>        result.append(first-second)</a:t>
            </a:r>
          </a:p>
          <a:p>
            <a:pPr/>
            <a:r>
              <a:t>    return result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</a:t>
            </a:r>
          </a:p>
        </p:txBody>
      </p:sp>
      <p:sp>
        <p:nvSpPr>
          <p:cNvPr id="429" name="Translated into comprehensi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Translated into comprehension</a:t>
            </a:r>
          </a:p>
        </p:txBody>
      </p:sp>
      <p:sp>
        <p:nvSpPr>
          <p:cNvPr id="430" name="def clwc(lista):…"/>
          <p:cNvSpPr txBox="1"/>
          <p:nvPr/>
        </p:nvSpPr>
        <p:spPr>
          <a:xfrm>
            <a:off x="160653" y="3878448"/>
            <a:ext cx="12683493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def clwc(lista):</a:t>
            </a:r>
          </a:p>
          <a:p>
            <a:pPr/>
            <a:r>
              <a:t>    return [first - sec for first, sec in zip(lista, lista[::-1])]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Exerci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Exercise</a:t>
            </a:r>
          </a:p>
        </p:txBody>
      </p:sp>
      <p:sp>
        <p:nvSpPr>
          <p:cNvPr id="433" name="Given a matrix, calculate its negative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Given a matrix, calculate its negative</a:t>
            </a:r>
          </a:p>
        </p:txBody>
      </p:sp>
      <p:sp>
        <p:nvSpPr>
          <p:cNvPr id="434" name="[ [1,2,4],…"/>
          <p:cNvSpPr txBox="1"/>
          <p:nvPr/>
        </p:nvSpPr>
        <p:spPr>
          <a:xfrm>
            <a:off x="3243928" y="3968750"/>
            <a:ext cx="1943399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[ [1,2,4],</a:t>
            </a:r>
          </a:p>
          <a:p>
            <a:pPr/>
            <a:r>
              <a:t>  [2,5,8],</a:t>
            </a:r>
          </a:p>
          <a:p>
            <a:pPr/>
            <a:r>
              <a:t>  [3,3,3],</a:t>
            </a:r>
          </a:p>
          <a:p>
            <a:pPr/>
            <a:r>
              <a:t>  [5,4,2] </a:t>
            </a:r>
          </a:p>
          <a:p>
            <a:pPr/>
            <a:r>
              <a:t>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andom Number Generation in Pyth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84886">
              <a:defRPr sz="6640"/>
            </a:lvl1pPr>
          </a:lstStyle>
          <a:p>
            <a:pPr/>
            <a:r>
              <a:t>Random Number Generation in Python</a:t>
            </a:r>
          </a:p>
        </p:txBody>
      </p:sp>
      <p:sp>
        <p:nvSpPr>
          <p:cNvPr id="149" name="Sophisticated methods to generate seemingly random sequences of number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Sophisticated methods to generate seemingly random sequences of numbers</a:t>
            </a:r>
          </a:p>
          <a:p>
            <a:pPr/>
            <a:r>
              <a:t>Part of a </a:t>
            </a:r>
            <a:r>
              <a:rPr u="sng"/>
              <a:t>module</a:t>
            </a:r>
            <a:r>
              <a:t> called random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</a:t>
            </a:r>
          </a:p>
        </p:txBody>
      </p:sp>
      <p:sp>
        <p:nvSpPr>
          <p:cNvPr id="437" name="A double loop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 double loop</a:t>
            </a:r>
          </a:p>
        </p:txBody>
      </p:sp>
      <p:sp>
        <p:nvSpPr>
          <p:cNvPr id="438" name="def neg1(matrix):…"/>
          <p:cNvSpPr txBox="1"/>
          <p:nvPr/>
        </p:nvSpPr>
        <p:spPr>
          <a:xfrm>
            <a:off x="3427238" y="4140200"/>
            <a:ext cx="6150324" cy="318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neg1(matrix):</a:t>
            </a:r>
          </a:p>
          <a:p>
            <a:pPr/>
            <a:r>
              <a:t>    result = []</a:t>
            </a:r>
          </a:p>
          <a:p>
            <a:pPr/>
            <a:r>
              <a:t>    for row in matrix:</a:t>
            </a:r>
          </a:p>
          <a:p>
            <a:pPr/>
            <a:r>
              <a:t>        new_row = [ ]</a:t>
            </a:r>
          </a:p>
          <a:p>
            <a:pPr/>
            <a:r>
              <a:t>        for item in row:</a:t>
            </a:r>
          </a:p>
          <a:p>
            <a:pPr/>
            <a:r>
              <a:t>            new_row.append(-item)</a:t>
            </a:r>
          </a:p>
          <a:p>
            <a:pPr/>
            <a:r>
              <a:t>        result.append(new_row)</a:t>
            </a:r>
          </a:p>
          <a:p>
            <a:pPr/>
            <a:r>
              <a:t>    return result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</a:t>
            </a:r>
          </a:p>
        </p:txBody>
      </p:sp>
      <p:sp>
        <p:nvSpPr>
          <p:cNvPr id="441" name="A single loop with one interior comprehension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 single loop with one interior comprehension</a:t>
            </a:r>
          </a:p>
        </p:txBody>
      </p:sp>
      <p:sp>
        <p:nvSpPr>
          <p:cNvPr id="442" name="def neg2(matrix):…"/>
          <p:cNvSpPr txBox="1"/>
          <p:nvPr/>
        </p:nvSpPr>
        <p:spPr>
          <a:xfrm>
            <a:off x="2238325" y="4007337"/>
            <a:ext cx="8528150" cy="215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neg2(matrix):</a:t>
            </a:r>
          </a:p>
          <a:p>
            <a:pPr/>
            <a:r>
              <a:t>    result = []</a:t>
            </a:r>
          </a:p>
          <a:p>
            <a:pPr/>
            <a:r>
              <a:t>    for row in matrix:</a:t>
            </a:r>
          </a:p>
          <a:p>
            <a:pPr/>
            <a:r>
              <a:t>        result.append([-item for item in row])</a:t>
            </a:r>
          </a:p>
          <a:p>
            <a:pPr/>
            <a:r>
              <a:t>    return result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olu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Solution</a:t>
            </a:r>
          </a:p>
        </p:txBody>
      </p:sp>
      <p:sp>
        <p:nvSpPr>
          <p:cNvPr id="445" name="A double comprehension (which shows that you might not want to overdo comprehension)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A double comprehension (which shows that you might not want to overdo comprehension)</a:t>
            </a:r>
          </a:p>
        </p:txBody>
      </p:sp>
      <p:sp>
        <p:nvSpPr>
          <p:cNvPr id="446" name="def neg3(matrix):…"/>
          <p:cNvSpPr txBox="1"/>
          <p:nvPr/>
        </p:nvSpPr>
        <p:spPr>
          <a:xfrm>
            <a:off x="1415231" y="4483099"/>
            <a:ext cx="10174338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neg3(matrix):</a:t>
            </a:r>
          </a:p>
          <a:p>
            <a:pPr/>
            <a:r>
              <a:t>    return [ [-item for item in row] for row in matrix]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enerator Comprehen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Generator Comprehension</a:t>
            </a:r>
          </a:p>
        </p:txBody>
      </p:sp>
      <p:sp>
        <p:nvSpPr>
          <p:cNvPr id="449" name="We can use comprehension on generator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We can use comprehension on generators</a:t>
            </a:r>
          </a:p>
          <a:p>
            <a:pPr/>
            <a:r>
              <a:t>Called </a:t>
            </a:r>
            <a:r>
              <a:rPr b="1"/>
              <a:t>generator expressions</a:t>
            </a:r>
          </a:p>
          <a:p>
            <a:pPr lvl="1"/>
            <a:r>
              <a:t>Generators are defined with round parentheses</a:t>
            </a:r>
          </a:p>
        </p:txBody>
      </p:sp>
      <p:sp>
        <p:nvSpPr>
          <p:cNvPr id="450" name="squares = (n**2 for n in range(1, 100))"/>
          <p:cNvSpPr txBox="1"/>
          <p:nvPr/>
        </p:nvSpPr>
        <p:spPr>
          <a:xfrm>
            <a:off x="2457998" y="4876800"/>
            <a:ext cx="7247782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squares = (n**2 for n in range(1, 100))</a:t>
            </a:r>
          </a:p>
        </p:txBody>
      </p:sp>
      <p:sp>
        <p:nvSpPr>
          <p:cNvPr id="451" name="&gt;&gt;&gt; next(squares)…"/>
          <p:cNvSpPr txBox="1"/>
          <p:nvPr/>
        </p:nvSpPr>
        <p:spPr>
          <a:xfrm>
            <a:off x="3766126" y="5500305"/>
            <a:ext cx="6516143" cy="389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&gt;&gt;&gt; next(squares)</a:t>
            </a:r>
          </a:p>
          <a:p>
            <a:pPr>
              <a:defRPr sz="2000"/>
            </a:pPr>
            <a:r>
              <a:t>1</a:t>
            </a:r>
          </a:p>
          <a:p>
            <a:pPr>
              <a:defRPr sz="2000"/>
            </a:pPr>
            <a:r>
              <a:t>&gt;&gt;&gt; next(squares)</a:t>
            </a:r>
          </a:p>
          <a:p>
            <a:pPr>
              <a:defRPr sz="2000"/>
            </a:pPr>
            <a:r>
              <a:t>4</a:t>
            </a:r>
          </a:p>
          <a:p>
            <a:pPr>
              <a:defRPr sz="2000"/>
            </a:pPr>
            <a:r>
              <a:t>&gt;&gt;&gt; next(squares)</a:t>
            </a:r>
          </a:p>
          <a:p>
            <a:pPr>
              <a:defRPr sz="2000"/>
            </a:pPr>
            <a:r>
              <a:t>9</a:t>
            </a:r>
          </a:p>
          <a:p>
            <a:pPr>
              <a:defRPr sz="2000"/>
            </a:pPr>
            <a:r>
              <a:t>&gt;&gt;&gt; next(squares)</a:t>
            </a:r>
          </a:p>
          <a:p>
            <a:pPr>
              <a:defRPr sz="2000"/>
            </a:pPr>
            <a:r>
              <a:t>16</a:t>
            </a:r>
          </a:p>
          <a:p>
            <a:pPr>
              <a:defRPr sz="2000"/>
            </a:pPr>
            <a:r>
              <a:t>&gt;&gt;&gt; next(squares)</a:t>
            </a:r>
          </a:p>
          <a:p>
            <a:pPr>
              <a:defRPr sz="2000"/>
            </a:pPr>
            <a:r>
              <a:t>Traceback (most recent call last):</a:t>
            </a:r>
          </a:p>
          <a:p>
            <a:pPr>
              <a:defRPr sz="2000"/>
            </a:pPr>
            <a:r>
              <a:t>  File "&lt;pyshell#36&gt;", line 1, in &lt;module&gt;</a:t>
            </a:r>
          </a:p>
          <a:p>
            <a:pPr>
              <a:defRPr sz="2000"/>
            </a:pPr>
            <a:r>
              <a:t>    next(squares)</a:t>
            </a:r>
          </a:p>
          <a:p>
            <a:pPr>
              <a:defRPr sz="2000"/>
            </a:pPr>
            <a:r>
              <a:t>StopIteration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enerator Comprehen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Generator Comprehension</a:t>
            </a:r>
          </a:p>
        </p:txBody>
      </p:sp>
      <p:sp>
        <p:nvSpPr>
          <p:cNvPr id="454" name="The generator expression can be called with next( 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The generator expression can be called with next( )</a:t>
            </a:r>
          </a:p>
          <a:p>
            <a:pPr lvl="1"/>
            <a:r>
              <a:t>However, what if we want an infinite generator?</a:t>
            </a:r>
          </a:p>
          <a:p>
            <a:pPr lvl="2"/>
            <a:r>
              <a:t>Could define a generator the old fashioned way</a:t>
            </a:r>
          </a:p>
        </p:txBody>
      </p:sp>
      <p:sp>
        <p:nvSpPr>
          <p:cNvPr id="455" name="def squares1():…"/>
          <p:cNvSpPr txBox="1"/>
          <p:nvPr/>
        </p:nvSpPr>
        <p:spPr>
          <a:xfrm>
            <a:off x="952499" y="5347118"/>
            <a:ext cx="3589587" cy="181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def squares1():</a:t>
            </a:r>
          </a:p>
          <a:p>
            <a:pPr/>
            <a:r>
              <a:t>    n=0</a:t>
            </a:r>
          </a:p>
          <a:p>
            <a:pPr/>
            <a:r>
              <a:t>    while True:</a:t>
            </a:r>
          </a:p>
          <a:p>
            <a:pPr/>
            <a:r>
              <a:t>        n+=1</a:t>
            </a:r>
          </a:p>
          <a:p>
            <a:pPr/>
            <a:r>
              <a:t>        yield(n**2)</a:t>
            </a:r>
          </a:p>
        </p:txBody>
      </p:sp>
      <p:pic>
        <p:nvPicPr>
          <p:cNvPr id="456" name="Screen Shot 2020-05-24 at 6.00.49 PM.png" descr="Screen Shot 2020-05-24 at 6.00.4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67725" y="5347118"/>
            <a:ext cx="4119639" cy="3632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56" grpId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enerator Comprehen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Generator Comprehension</a:t>
            </a:r>
          </a:p>
        </p:txBody>
      </p:sp>
      <p:sp>
        <p:nvSpPr>
          <p:cNvPr id="459" name="Or use generators defined in itertool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Or use generators defined in itertools</a:t>
            </a:r>
          </a:p>
        </p:txBody>
      </p:sp>
      <p:sp>
        <p:nvSpPr>
          <p:cNvPr id="460" name="import itertools…"/>
          <p:cNvSpPr txBox="1"/>
          <p:nvPr/>
        </p:nvSpPr>
        <p:spPr>
          <a:xfrm>
            <a:off x="2146870" y="3931752"/>
            <a:ext cx="8711060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import itertools</a:t>
            </a:r>
          </a:p>
          <a:p>
            <a:pPr/>
            <a:r>
              <a:t>squares2 = (n**2 for n in itertools.count(1,1))</a:t>
            </a:r>
          </a:p>
        </p:txBody>
      </p:sp>
      <p:pic>
        <p:nvPicPr>
          <p:cNvPr id="461" name="Screen Shot 2020-05-24 at 6.29.13 PM.png" descr="Screen Shot 2020-05-24 at 6.29.1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35652" y="5235698"/>
            <a:ext cx="5746696" cy="43645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61" grpId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enerator Comprehen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pPr/>
            <a:r>
              <a:t>Generator Comprehension</a:t>
            </a:r>
          </a:p>
        </p:txBody>
      </p:sp>
      <p:sp>
        <p:nvSpPr>
          <p:cNvPr id="464" name="WHY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marL="444499" indent="-444499">
              <a:defRPr b="1" sz="4500"/>
            </a:pPr>
            <a:r>
              <a:t>WHY?</a:t>
            </a:r>
          </a:p>
          <a:p>
            <a:pPr lvl="1" marL="760588" indent="-316088"/>
            <a:r>
              <a:t>Assume you want to process a huge set of data</a:t>
            </a:r>
          </a:p>
          <a:p>
            <a:pPr lvl="1" marL="760588" indent="-316088"/>
            <a:r>
              <a:t>You need to create intermediate results</a:t>
            </a:r>
          </a:p>
          <a:p>
            <a:pPr lvl="1" marL="760588" indent="-316088"/>
            <a:r>
              <a:t>If you use lists, they eat up memory</a:t>
            </a:r>
          </a:p>
          <a:p>
            <a:pPr lvl="1" marL="760588" indent="-316088"/>
            <a:r>
              <a:t>If you use generators, they don't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And now for something completely different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defTabSz="549148">
              <a:defRPr sz="7519"/>
            </a:lvl1pPr>
          </a:lstStyle>
          <a:p>
            <a:pPr/>
            <a:r>
              <a:t>And now for something completely different</a:t>
            </a:r>
          </a:p>
        </p:txBody>
      </p:sp>
      <p:sp>
        <p:nvSpPr>
          <p:cNvPr id="467" name="Double-click to edit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opying Data Struct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Copying Data Structures</a:t>
            </a:r>
          </a:p>
        </p:txBody>
      </p:sp>
      <p:sp>
        <p:nvSpPr>
          <p:cNvPr id="470" name="Copying and assignment are two different thing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Copying and assignment are two different things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opying Data Struct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Copying Data Structures</a:t>
            </a:r>
          </a:p>
        </p:txBody>
      </p:sp>
      <p:sp>
        <p:nvSpPr>
          <p:cNvPr id="473" name="Copying and assignment are two different thing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Copying and assignment are two different things</a:t>
            </a:r>
          </a:p>
          <a:p>
            <a:pPr lvl="1"/>
            <a:r>
              <a:t>We have an object a</a:t>
            </a:r>
          </a:p>
          <a:p>
            <a:pPr lvl="1"/>
          </a:p>
          <a:p>
            <a:pPr lvl="1"/>
            <a:r>
              <a:t>We assign a to b</a:t>
            </a:r>
          </a:p>
          <a:p>
            <a:pPr lvl="1"/>
            <a:r>
              <a:t>But the two objects are still linked:</a:t>
            </a:r>
          </a:p>
        </p:txBody>
      </p:sp>
      <p:sp>
        <p:nvSpPr>
          <p:cNvPr id="474" name="a = set(1, 2, “one”)"/>
          <p:cNvSpPr txBox="1"/>
          <p:nvPr/>
        </p:nvSpPr>
        <p:spPr>
          <a:xfrm>
            <a:off x="3877220" y="4095749"/>
            <a:ext cx="560159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a = set(1, 2, “one”)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Interlude: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484886">
              <a:defRPr sz="6640"/>
            </a:pPr>
            <a:r>
              <a:t>Interlude:</a:t>
            </a:r>
          </a:p>
          <a:p>
            <a:pPr defTabSz="484886">
              <a:defRPr sz="6640"/>
            </a:pPr>
            <a:r>
              <a:t>Python Modules</a:t>
            </a:r>
          </a:p>
        </p:txBody>
      </p:sp>
      <p:sp>
        <p:nvSpPr>
          <p:cNvPr id="152" name="Anyone can create a python modul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Anyone can create a python module</a:t>
            </a:r>
          </a:p>
          <a:p>
            <a:pPr lvl="1"/>
            <a:r>
              <a:t>Just a file with extension .py</a:t>
            </a:r>
          </a:p>
          <a:p>
            <a:pPr lvl="1"/>
            <a:r>
              <a:t>In a directory in the Python path, which is set for the OS</a:t>
            </a:r>
          </a:p>
          <a:p>
            <a:pPr lvl="1"/>
            <a:r>
              <a:t>Or just in the same directory as files that use the module</a:t>
            </a:r>
          </a:p>
          <a:p>
            <a:pPr/>
            <a:r>
              <a:t>A module contains definitions of variables and functions</a:t>
            </a:r>
          </a:p>
          <a:p>
            <a:pPr lvl="1"/>
            <a:r>
              <a:t>Any python script that </a:t>
            </a:r>
            <a:r>
              <a:rPr u="sng"/>
              <a:t>imports</a:t>
            </a:r>
            <a:r>
              <a:t> the module can use them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Copying Data Struct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Copying Data Structures</a:t>
            </a:r>
          </a:p>
        </p:txBody>
      </p:sp>
      <p:sp>
        <p:nvSpPr>
          <p:cNvPr id="477" name="Copying and assignment are two different things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Copying and assignment are two different things</a:t>
            </a:r>
          </a:p>
        </p:txBody>
      </p:sp>
      <p:sp>
        <p:nvSpPr>
          <p:cNvPr id="478" name="a = set([1, 2, &quot;one&quot;])…"/>
          <p:cNvSpPr txBox="1"/>
          <p:nvPr/>
        </p:nvSpPr>
        <p:spPr>
          <a:xfrm>
            <a:off x="1245195" y="3619500"/>
            <a:ext cx="8553972" cy="426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600"/>
            </a:pPr>
            <a:r>
              <a:t>a = set([1, 2, "one"])</a:t>
            </a:r>
          </a:p>
          <a:p>
            <a:pPr>
              <a:defRPr sz="3600"/>
            </a:pPr>
            <a:r>
              <a:t>print(a)</a:t>
            </a:r>
          </a:p>
          <a:p>
            <a:pPr>
              <a:defRPr sz="3600"/>
            </a:pPr>
            <a:r>
              <a:t>b = a</a:t>
            </a:r>
          </a:p>
          <a:p>
            <a:pPr>
              <a:defRPr sz="3600"/>
            </a:pPr>
            <a:r>
              <a:t>print(b)</a:t>
            </a:r>
          </a:p>
          <a:p>
            <a:pPr>
              <a:defRPr sz="3600"/>
            </a:pPr>
            <a:r>
              <a:t># Now we change set a</a:t>
            </a:r>
          </a:p>
          <a:p>
            <a:pPr>
              <a:defRPr sz="3600"/>
            </a:pPr>
            <a:r>
              <a:t>a.remove("one")</a:t>
            </a:r>
          </a:p>
          <a:p>
            <a:pPr>
              <a:defRPr sz="3600"/>
            </a:pPr>
            <a:r>
              <a:t># Which also changes set b</a:t>
            </a:r>
          </a:p>
          <a:p>
            <a:pPr>
              <a:defRPr sz="3600"/>
            </a:pPr>
            <a:r>
              <a:t>print(b)</a:t>
            </a:r>
          </a:p>
        </p:txBody>
      </p:sp>
      <p:pic>
        <p:nvPicPr>
          <p:cNvPr id="479" name="Screen Shot 2018-10-18 at 4.42.49 PM.png" descr="Screen Shot 2018-10-18 at 4.42.4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05527" y="3845173"/>
            <a:ext cx="3819679" cy="35120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79" grpId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Copying Data Struct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Copying Data Structures</a:t>
            </a:r>
          </a:p>
        </p:txBody>
      </p:sp>
      <p:sp>
        <p:nvSpPr>
          <p:cNvPr id="482" name="Copying and assignment are two different thing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Copying and assignment are two different things</a:t>
            </a:r>
          </a:p>
          <a:p>
            <a:pPr lvl="1"/>
            <a:r>
              <a:t>Here is what happens</a:t>
            </a:r>
          </a:p>
          <a:p>
            <a:pPr lvl="2"/>
            <a:r>
              <a:t>In Python, names </a:t>
            </a:r>
            <a:r>
              <a:rPr u="sng"/>
              <a:t>point</a:t>
            </a:r>
            <a:r>
              <a:t> to objects</a:t>
            </a:r>
          </a:p>
          <a:p>
            <a:pPr lvl="2"/>
          </a:p>
          <a:p>
            <a:pPr lvl="2"/>
            <a:r>
              <a:t>Assigning adds a name to the same object</a:t>
            </a:r>
          </a:p>
        </p:txBody>
      </p:sp>
      <p:sp>
        <p:nvSpPr>
          <p:cNvPr id="483" name="a"/>
          <p:cNvSpPr/>
          <p:nvPr/>
        </p:nvSpPr>
        <p:spPr>
          <a:xfrm>
            <a:off x="3182943" y="4851400"/>
            <a:ext cx="361443" cy="635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35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484" name="{1, 2, “one”}"/>
          <p:cNvSpPr/>
          <p:nvPr/>
        </p:nvSpPr>
        <p:spPr>
          <a:xfrm>
            <a:off x="6735272" y="4902200"/>
            <a:ext cx="3086585" cy="5334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3000">
                <a:solidFill>
                  <a:srgbClr val="FFFFFF"/>
                </a:solidFill>
              </a:defRPr>
            </a:lvl1pPr>
          </a:lstStyle>
          <a:p>
            <a:pPr/>
            <a:r>
              <a:t>{1, 2, “one”}</a:t>
            </a:r>
          </a:p>
        </p:txBody>
      </p:sp>
      <p:sp>
        <p:nvSpPr>
          <p:cNvPr id="485" name="Line"/>
          <p:cNvSpPr/>
          <p:nvPr/>
        </p:nvSpPr>
        <p:spPr>
          <a:xfrm>
            <a:off x="3639641" y="5176887"/>
            <a:ext cx="300037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86" name="a"/>
          <p:cNvSpPr/>
          <p:nvPr/>
        </p:nvSpPr>
        <p:spPr>
          <a:xfrm>
            <a:off x="3182943" y="6654800"/>
            <a:ext cx="361443" cy="635000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35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487" name="{1, 2, “one”}"/>
          <p:cNvSpPr/>
          <p:nvPr/>
        </p:nvSpPr>
        <p:spPr>
          <a:xfrm>
            <a:off x="6735272" y="6705600"/>
            <a:ext cx="3086585" cy="53340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3000">
                <a:solidFill>
                  <a:srgbClr val="FFFFFF"/>
                </a:solidFill>
              </a:defRPr>
            </a:lvl1pPr>
          </a:lstStyle>
          <a:p>
            <a:pPr/>
            <a:r>
              <a:t>{1, 2, “one”}</a:t>
            </a:r>
          </a:p>
        </p:txBody>
      </p:sp>
      <p:sp>
        <p:nvSpPr>
          <p:cNvPr id="488" name="Line"/>
          <p:cNvSpPr/>
          <p:nvPr/>
        </p:nvSpPr>
        <p:spPr>
          <a:xfrm>
            <a:off x="3639641" y="6980287"/>
            <a:ext cx="300037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89" name="b"/>
          <p:cNvSpPr/>
          <p:nvPr/>
        </p:nvSpPr>
        <p:spPr>
          <a:xfrm>
            <a:off x="3373919" y="7912100"/>
            <a:ext cx="385891" cy="635000"/>
          </a:xfrm>
          <a:prstGeom prst="rect">
            <a:avLst/>
          </a:prstGeom>
          <a:blipFill>
            <a:blip r:embed="rId6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35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490" name="Line"/>
          <p:cNvSpPr/>
          <p:nvPr/>
        </p:nvSpPr>
        <p:spPr>
          <a:xfrm flipV="1">
            <a:off x="3771268" y="7125096"/>
            <a:ext cx="2868749" cy="112752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Copying Data Struct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Copying Data Structures</a:t>
            </a:r>
          </a:p>
        </p:txBody>
      </p:sp>
      <p:sp>
        <p:nvSpPr>
          <p:cNvPr id="493" name="Copying and assignment are two different thing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Copying and assignment are two different things</a:t>
            </a:r>
          </a:p>
          <a:p>
            <a:pPr lvl="1"/>
            <a:r>
              <a:t>Since there is only one object, I can manipulate the object through either name</a:t>
            </a:r>
          </a:p>
        </p:txBody>
      </p:sp>
      <p:sp>
        <p:nvSpPr>
          <p:cNvPr id="494" name="a"/>
          <p:cNvSpPr/>
          <p:nvPr/>
        </p:nvSpPr>
        <p:spPr>
          <a:xfrm>
            <a:off x="2687643" y="5384800"/>
            <a:ext cx="361443" cy="635000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35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a</a:t>
            </a:r>
          </a:p>
        </p:txBody>
      </p:sp>
      <p:sp>
        <p:nvSpPr>
          <p:cNvPr id="495" name="{1, 2, “one”}"/>
          <p:cNvSpPr/>
          <p:nvPr/>
        </p:nvSpPr>
        <p:spPr>
          <a:xfrm>
            <a:off x="6239972" y="5435600"/>
            <a:ext cx="3086585" cy="533401"/>
          </a:xfrm>
          <a:prstGeom prst="rect">
            <a:avLst/>
          </a:prstGeom>
          <a:solidFill>
            <a:srgbClr val="70BF41"/>
          </a:solidFill>
          <a:ln w="12700"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3000">
                <a:solidFill>
                  <a:srgbClr val="FFFFFF"/>
                </a:solidFill>
              </a:defRPr>
            </a:lvl1pPr>
          </a:lstStyle>
          <a:p>
            <a:pPr/>
            <a:r>
              <a:t>{1, 2, “one”}</a:t>
            </a:r>
          </a:p>
        </p:txBody>
      </p:sp>
      <p:sp>
        <p:nvSpPr>
          <p:cNvPr id="496" name="Line"/>
          <p:cNvSpPr/>
          <p:nvPr/>
        </p:nvSpPr>
        <p:spPr>
          <a:xfrm>
            <a:off x="3144341" y="5710287"/>
            <a:ext cx="3000376" cy="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97" name="b"/>
          <p:cNvSpPr/>
          <p:nvPr/>
        </p:nvSpPr>
        <p:spPr>
          <a:xfrm>
            <a:off x="2878619" y="6642100"/>
            <a:ext cx="385891" cy="6350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35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498" name="Line"/>
          <p:cNvSpPr/>
          <p:nvPr/>
        </p:nvSpPr>
        <p:spPr>
          <a:xfrm flipV="1">
            <a:off x="3275968" y="5855096"/>
            <a:ext cx="2868749" cy="1127523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 algn="ctr"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499" name="Line"/>
          <p:cNvSpPr/>
          <p:nvPr/>
        </p:nvSpPr>
        <p:spPr>
          <a:xfrm flipV="1">
            <a:off x="7886699" y="5539035"/>
            <a:ext cx="1118693" cy="342504"/>
          </a:xfrm>
          <a:prstGeom prst="line">
            <a:avLst/>
          </a:prstGeom>
          <a:ln w="114300">
            <a:solidFill>
              <a:srgbClr val="C82506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  <p:sp>
        <p:nvSpPr>
          <p:cNvPr id="500" name="Line"/>
          <p:cNvSpPr/>
          <p:nvPr/>
        </p:nvSpPr>
        <p:spPr>
          <a:xfrm flipH="1" flipV="1">
            <a:off x="7815659" y="5572909"/>
            <a:ext cx="1260773" cy="258782"/>
          </a:xfrm>
          <a:prstGeom prst="line">
            <a:avLst/>
          </a:prstGeom>
          <a:ln w="114300">
            <a:solidFill>
              <a:srgbClr val="C82506"/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defRPr>
                <a:latin typeface="Helvetica Light"/>
                <a:ea typeface="Helvetica Light"/>
                <a:cs typeface="Helvetica Light"/>
                <a:sym typeface="Helvetica Light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opying Data Struct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Copying Data Structures</a:t>
            </a:r>
          </a:p>
        </p:txBody>
      </p:sp>
      <p:sp>
        <p:nvSpPr>
          <p:cNvPr id="503" name="Copying and assignment are two different thing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Copying and assignment are two different things</a:t>
            </a:r>
          </a:p>
          <a:p>
            <a:pPr lvl="1"/>
            <a:r>
              <a:t>If I want to copy, I need to do so explicitly</a:t>
            </a:r>
          </a:p>
          <a:p>
            <a:pPr lvl="1"/>
          </a:p>
          <a:p>
            <a:pPr lvl="1"/>
          </a:p>
          <a:p>
            <a:pPr lvl="1"/>
          </a:p>
          <a:p>
            <a:pPr lvl="1"/>
          </a:p>
          <a:p>
            <a:pPr lvl="1"/>
          </a:p>
          <a:p>
            <a:pPr/>
            <a:r>
              <a:t>Now changes to one do not change the other!</a:t>
            </a:r>
          </a:p>
        </p:txBody>
      </p:sp>
      <p:sp>
        <p:nvSpPr>
          <p:cNvPr id="504" name="lista = [1, 2, &quot;three&quot;, [4,5]]…"/>
          <p:cNvSpPr txBox="1"/>
          <p:nvPr/>
        </p:nvSpPr>
        <p:spPr>
          <a:xfrm>
            <a:off x="998797" y="4330700"/>
            <a:ext cx="8345241" cy="322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/>
            </a:pPr>
            <a:r>
              <a:t>lista = [1, 2, "three", [4,5]]</a:t>
            </a:r>
          </a:p>
          <a:p>
            <a:pPr>
              <a:defRPr sz="3600"/>
            </a:pPr>
            <a:r>
              <a:t>listb = [x for x in lista]</a:t>
            </a:r>
          </a:p>
          <a:p>
            <a:pPr>
              <a:defRPr sz="3600"/>
            </a:pPr>
            <a:r>
              <a:t>lista[2] = 3</a:t>
            </a:r>
          </a:p>
          <a:p>
            <a:pPr>
              <a:defRPr sz="3600"/>
            </a:pPr>
            <a:r>
              <a:t>print(lista)</a:t>
            </a:r>
          </a:p>
          <a:p>
            <a:pPr>
              <a:defRPr sz="3600"/>
            </a:pPr>
            <a:r>
              <a:t>print(listb)</a:t>
            </a:r>
          </a:p>
        </p:txBody>
      </p:sp>
      <p:pic>
        <p:nvPicPr>
          <p:cNvPr id="505" name="Screen Shot 2018-10-18 at 4.46.10 PM.png" descr="Screen Shot 2018-10-18 at 4.46.1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09619" y="5698976"/>
            <a:ext cx="5318845" cy="23386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5" grpId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Copying Data Struct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Copying Data Structures</a:t>
            </a:r>
          </a:p>
        </p:txBody>
      </p:sp>
      <p:sp>
        <p:nvSpPr>
          <p:cNvPr id="508" name="Copying and assignment are two different thing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Copying and assignment are two different things</a:t>
            </a:r>
          </a:p>
          <a:p>
            <a:pPr lvl="1"/>
            <a:r>
              <a:t>One can use slices to copy lists</a:t>
            </a:r>
          </a:p>
        </p:txBody>
      </p:sp>
      <p:sp>
        <p:nvSpPr>
          <p:cNvPr id="509" name="listb = lista[0:4]"/>
          <p:cNvSpPr txBox="1"/>
          <p:nvPr/>
        </p:nvSpPr>
        <p:spPr>
          <a:xfrm>
            <a:off x="4093120" y="4108449"/>
            <a:ext cx="5052865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600"/>
            </a:lvl1pPr>
          </a:lstStyle>
          <a:p>
            <a:pPr/>
            <a:r>
              <a:t>listb = lista[0:4]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Copying Data Struct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Copying Data Structures</a:t>
            </a:r>
          </a:p>
        </p:txBody>
      </p:sp>
      <p:sp>
        <p:nvSpPr>
          <p:cNvPr id="512" name="Copying becomes difficult if we have compound objec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39611" indent="-444500">
              <a:buClr>
                <a:srgbClr val="000000"/>
              </a:buClr>
            </a:pPr>
            <a:r>
              <a:t>Copying becomes difficult if we have compound objects</a:t>
            </a:r>
          </a:p>
          <a:p>
            <a:pPr lvl="2">
              <a:buClr>
                <a:srgbClr val="000000"/>
              </a:buClr>
            </a:pPr>
            <a:r>
              <a:t>E.g.: A list which contains lists, sets, …</a:t>
            </a:r>
          </a:p>
          <a:p>
            <a:pPr lvl="1">
              <a:buClr>
                <a:srgbClr val="000000"/>
              </a:buClr>
            </a:pPr>
            <a:r>
              <a:t>Shallow copy:</a:t>
            </a:r>
          </a:p>
          <a:p>
            <a:pPr lvl="2">
              <a:buClr>
                <a:srgbClr val="000000"/>
              </a:buClr>
            </a:pPr>
            <a:r>
              <a:t>Resulting copies have shared elements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Copying Data Struct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Copying Data Structures</a:t>
            </a:r>
          </a:p>
        </p:txBody>
      </p:sp>
      <p:sp>
        <p:nvSpPr>
          <p:cNvPr id="515" name="Example: A matrix as a list of row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13384" indent="-413384" defTabSz="543305">
              <a:spcBef>
                <a:spcPts val="2000"/>
              </a:spcBef>
              <a:defRPr sz="2976"/>
            </a:pPr>
            <a:r>
              <a:t>Example: A matrix as a list of rows</a:t>
            </a: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Create zero row by multiplying list with an integer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  <a:r>
              <a:t>One might think it creates a structure like</a:t>
            </a: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marL="413384" indent="-413384" defTabSz="543305">
              <a:spcBef>
                <a:spcPts val="2000"/>
              </a:spcBef>
              <a:defRPr sz="2976"/>
            </a:pPr>
          </a:p>
          <a:p>
            <a:pPr lvl="1" marL="826769" indent="-413384" defTabSz="543305">
              <a:spcBef>
                <a:spcPts val="2000"/>
              </a:spcBef>
              <a:defRPr sz="2976"/>
            </a:pPr>
          </a:p>
          <a:p>
            <a:pPr lvl="1" marL="826769" indent="-413384" defTabSz="543305">
              <a:spcBef>
                <a:spcPts val="2000"/>
              </a:spcBef>
              <a:defRPr sz="2976"/>
            </a:pPr>
            <a:r>
              <a:t>which is not entirely false</a:t>
            </a:r>
          </a:p>
        </p:txBody>
      </p:sp>
      <p:sp>
        <p:nvSpPr>
          <p:cNvPr id="516" name="matrix = 3*[ 4*[0]]"/>
          <p:cNvSpPr txBox="1"/>
          <p:nvPr/>
        </p:nvSpPr>
        <p:spPr>
          <a:xfrm>
            <a:off x="4266846" y="4330699"/>
            <a:ext cx="4471108" cy="546101"/>
          </a:xfrm>
          <a:prstGeom prst="rect">
            <a:avLst/>
          </a:prstGeom>
          <a:ln w="12700">
            <a:solidFill>
              <a:srgbClr val="C82506"/>
            </a:solidFill>
            <a:custDash>
              <a:ds d="100000" sp="200000"/>
            </a:custDash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000"/>
            </a:lvl1pPr>
          </a:lstStyle>
          <a:p>
            <a:pPr/>
            <a:r>
              <a:t>matrix = 3*[ 4*[0]]</a:t>
            </a:r>
          </a:p>
        </p:txBody>
      </p:sp>
      <p:sp>
        <p:nvSpPr>
          <p:cNvPr id="517" name="[ [0, 0, 0, 0],…"/>
          <p:cNvSpPr txBox="1"/>
          <p:nvPr/>
        </p:nvSpPr>
        <p:spPr>
          <a:xfrm>
            <a:off x="4250332" y="6299200"/>
            <a:ext cx="4229771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/>
            </a:pPr>
            <a:r>
              <a:t>[ [0, 0, 0, 0],</a:t>
            </a:r>
          </a:p>
          <a:p>
            <a:pPr>
              <a:defRPr sz="3600"/>
            </a:pPr>
            <a:r>
              <a:t>  [0, 0, 0, 0],</a:t>
            </a:r>
          </a:p>
          <a:p>
            <a:pPr>
              <a:defRPr sz="3600"/>
            </a:pPr>
            <a:r>
              <a:t>  [0, 0, 0, 0]]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Copying Data Struct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Copying Data Structures</a:t>
            </a:r>
          </a:p>
        </p:txBody>
      </p:sp>
      <p:sp>
        <p:nvSpPr>
          <p:cNvPr id="520" name="We can get the elements as we should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We can get the elements as we should</a:t>
            </a:r>
          </a:p>
          <a:p>
            <a:pPr/>
          </a:p>
          <a:p>
            <a:pPr/>
          </a:p>
          <a:p>
            <a:pPr/>
            <a:r>
              <a:t>And we can set elements</a:t>
            </a:r>
          </a:p>
          <a:p>
            <a:pPr/>
          </a:p>
          <a:p>
            <a:pPr/>
          </a:p>
          <a:p>
            <a:pPr/>
            <a:r>
              <a:t>But now we see that we got three times the same row</a:t>
            </a:r>
          </a:p>
        </p:txBody>
      </p:sp>
      <p:sp>
        <p:nvSpPr>
          <p:cNvPr id="521" name="matrix = 3*[ 4*[0]]…"/>
          <p:cNvSpPr txBox="1"/>
          <p:nvPr/>
        </p:nvSpPr>
        <p:spPr>
          <a:xfrm>
            <a:off x="2958151" y="3022600"/>
            <a:ext cx="4471108" cy="977901"/>
          </a:xfrm>
          <a:prstGeom prst="rect">
            <a:avLst/>
          </a:prstGeom>
          <a:ln w="12700">
            <a:solidFill>
              <a:srgbClr val="C82506"/>
            </a:solidFill>
            <a:custDash>
              <a:ds d="100000" sp="200000"/>
            </a:custDash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matrix = 3*[ 4*[0]]</a:t>
            </a:r>
          </a:p>
          <a:p>
            <a:pPr>
              <a:defRPr sz="3000"/>
            </a:pPr>
            <a:r>
              <a:t>print(matrix[3][2])</a:t>
            </a:r>
          </a:p>
        </p:txBody>
      </p:sp>
      <p:sp>
        <p:nvSpPr>
          <p:cNvPr id="522" name="matrix = 3*[ 4*[0]]…"/>
          <p:cNvSpPr txBox="1"/>
          <p:nvPr/>
        </p:nvSpPr>
        <p:spPr>
          <a:xfrm>
            <a:off x="2958151" y="5346700"/>
            <a:ext cx="4471108" cy="977901"/>
          </a:xfrm>
          <a:prstGeom prst="rect">
            <a:avLst/>
          </a:prstGeom>
          <a:ln w="12700">
            <a:solidFill>
              <a:srgbClr val="C82506"/>
            </a:solidFill>
            <a:custDash>
              <a:ds d="100000" sp="200000"/>
            </a:custDash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000"/>
            </a:pPr>
            <a:r>
              <a:t>matrix = 3*[ 4*[0]]</a:t>
            </a:r>
          </a:p>
          <a:p>
            <a:pPr>
              <a:defRPr sz="3000"/>
            </a:pPr>
            <a:r>
              <a:t>matrix[3][2] = 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Copying Data Struct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Copying Data Structures</a:t>
            </a:r>
          </a:p>
        </p:txBody>
      </p:sp>
      <p:sp>
        <p:nvSpPr>
          <p:cNvPr id="525" name="matrix = 3*[ 4*[0] ]…"/>
          <p:cNvSpPr txBox="1"/>
          <p:nvPr/>
        </p:nvSpPr>
        <p:spPr>
          <a:xfrm>
            <a:off x="994320" y="2717799"/>
            <a:ext cx="5601594" cy="218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/>
            </a:pPr>
            <a:r>
              <a:t>matrix = 3*[ 4*[0] ]</a:t>
            </a:r>
          </a:p>
          <a:p>
            <a:pPr>
              <a:defRPr sz="3600"/>
            </a:pPr>
            <a:r>
              <a:t>print(matrix)</a:t>
            </a:r>
          </a:p>
          <a:p>
            <a:pPr>
              <a:defRPr sz="3600"/>
            </a:pPr>
            <a:r>
              <a:t>matrix[2][3] = 5</a:t>
            </a:r>
          </a:p>
          <a:p>
            <a:pPr>
              <a:defRPr sz="3600"/>
            </a:pPr>
            <a:r>
              <a:t>print(matrix)</a:t>
            </a:r>
          </a:p>
        </p:txBody>
      </p:sp>
      <p:grpSp>
        <p:nvGrpSpPr>
          <p:cNvPr id="528" name="RESTART: /Users/tjschwarzsj/Google Drive/AATeaching/Python/Programs/copying.py…"/>
          <p:cNvGrpSpPr/>
          <p:nvPr/>
        </p:nvGrpSpPr>
        <p:grpSpPr>
          <a:xfrm>
            <a:off x="651420" y="5721349"/>
            <a:ext cx="12094816" cy="2247901"/>
            <a:chOff x="0" y="0"/>
            <a:chExt cx="12094815" cy="2247900"/>
          </a:xfrm>
        </p:grpSpPr>
        <p:sp>
          <p:nvSpPr>
            <p:cNvPr id="527" name="RESTART: /Users/tjschwarzsj/Google Drive/AATeaching/Python/Programs/copying.py…"/>
            <p:cNvSpPr txBox="1"/>
            <p:nvPr/>
          </p:nvSpPr>
          <p:spPr>
            <a:xfrm>
              <a:off x="215900" y="139700"/>
              <a:ext cx="11663016" cy="168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>
                <a:defRPr sz="3600"/>
              </a:pPr>
              <a:r>
                <a:rPr sz="1800"/>
                <a:t> RESTART: /Users/tjschwarzsj/Google Drive/AATeaching/Python/Programs/copying.py</a:t>
              </a:r>
              <a:r>
                <a:t> </a:t>
              </a:r>
            </a:p>
            <a:p>
              <a:pPr>
                <a:defRPr sz="3600"/>
              </a:pPr>
              <a:r>
                <a:t>[[0, 0, 0, 0], [0, 0, 0, 0], [0, 0, 0, 0]]</a:t>
              </a:r>
            </a:p>
            <a:p>
              <a:pPr>
                <a:defRPr sz="3600"/>
              </a:pPr>
              <a:r>
                <a:t>[[0, 0, 0, 5], [0, 0, 0, 5], [0, 0, 0, 5]]</a:t>
              </a:r>
            </a:p>
          </p:txBody>
        </p:sp>
        <p:pic>
          <p:nvPicPr>
            <p:cNvPr id="526" name="RESTART: /Users/tjschwarzsj/Google Drive/AATeaching/Python/Programs/copying.py…  RESTART: /Users/tjschwarzsj/Google Drive/AATeaching/Python/Programs/copying.py [[0, 0, 0, 0], [0, 0, 0, 0], [0, 0, 0, 0]][[0, 0, 0, 5], [0, 0, 0, 5], [0, 0, 0, 5]]" descr="RESTART: /Users/tjschwarzsj/Google Drive/AATeaching/Python/Programs/copying.py…  RESTART: /Users/tjschwarzsj/Google Drive/AATeaching/Python/Programs/copying.py [[0, 0, 0, 0], [0, 0, 0, 0], [0, 0, 0, 0]][[0, 0, 0, 5], [0, 0, 0, 5], [0, 0, 0, 5]]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2094816" cy="22479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Copying Data Struct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54990">
              <a:defRPr sz="7600"/>
            </a:lvl1pPr>
          </a:lstStyle>
          <a:p>
            <a:pPr/>
            <a:r>
              <a:t>Copying Data Structures</a:t>
            </a:r>
          </a:p>
        </p:txBody>
      </p:sp>
      <p:sp>
        <p:nvSpPr>
          <p:cNvPr id="531" name="How can we do this: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How can we do this:</a:t>
            </a:r>
          </a:p>
          <a:p>
            <a:pPr lvl="1"/>
            <a:r>
              <a:t>Need to construct the zero rows independently</a:t>
            </a:r>
          </a:p>
          <a:p>
            <a:pPr lvl="2"/>
            <a:r>
              <a:t>Use e.g. list comprehension</a:t>
            </a:r>
          </a:p>
        </p:txBody>
      </p:sp>
      <p:sp>
        <p:nvSpPr>
          <p:cNvPr id="532" name="matrix = [ [0 for _ in range(4)] for i in range(3)]"/>
          <p:cNvSpPr txBox="1"/>
          <p:nvPr/>
        </p:nvSpPr>
        <p:spPr>
          <a:xfrm>
            <a:off x="477818" y="4870449"/>
            <a:ext cx="12049163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3600"/>
            </a:pPr>
            <a:r>
              <a:rPr sz="3000"/>
              <a:t>matrix = [ [0 for _ in range(4)] for i in range(3)]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ourier New"/>
            <a:ea typeface="Courier New"/>
            <a:cs typeface="Courier New"/>
            <a:sym typeface="Courier New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