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9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500"/>
              </a:spcBef>
            </a:lvl1pPr>
            <a:lvl2pPr>
              <a:spcBef>
                <a:spcPts val="2500"/>
              </a:spcBef>
            </a:lvl2pPr>
            <a:lvl3pPr>
              <a:spcBef>
                <a:spcPts val="2500"/>
              </a:spcBef>
            </a:lvl3pPr>
            <a:lvl4pPr>
              <a:spcBef>
                <a:spcPts val="2500"/>
              </a:spcBef>
            </a:lvl4pPr>
            <a:lvl5pPr>
              <a:spcBef>
                <a:spcPts val="25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ython for Data Science"/>
          <p:cNvSpPr txBox="1"/>
          <p:nvPr>
            <p:ph type="ctrTitle"/>
          </p:nvPr>
        </p:nvSpPr>
        <p:spPr>
          <a:xfrm>
            <a:off x="1270000" y="1126334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Python for Data Science</a:t>
            </a:r>
          </a:p>
        </p:txBody>
      </p:sp>
      <p:sp>
        <p:nvSpPr>
          <p:cNvPr id="138" name="Overview of Python…"/>
          <p:cNvSpPr txBox="1"/>
          <p:nvPr>
            <p:ph type="subTitle" sz="quarter" idx="1"/>
          </p:nvPr>
        </p:nvSpPr>
        <p:spPr>
          <a:xfrm>
            <a:off x="1270000" y="5141243"/>
            <a:ext cx="10464800" cy="1965374"/>
          </a:xfrm>
          <a:prstGeom prst="rect">
            <a:avLst/>
          </a:prstGeom>
        </p:spPr>
        <p:txBody>
          <a:bodyPr/>
          <a:lstStyle/>
          <a:p>
            <a:pPr defTabSz="479044">
              <a:defRPr sz="3034"/>
            </a:pPr>
            <a:r>
              <a:t>Overview of Python</a:t>
            </a:r>
          </a:p>
          <a:p>
            <a:pPr defTabSz="479044">
              <a:defRPr sz="3034"/>
            </a:pPr>
            <a:r>
              <a:t>Why Python</a:t>
            </a:r>
          </a:p>
          <a:p>
            <a:pPr defTabSz="479044">
              <a:defRPr sz="3034"/>
            </a:pPr>
            <a:r>
              <a:t>Installing Python</a:t>
            </a:r>
          </a:p>
          <a:p>
            <a:pPr defTabSz="479044">
              <a:defRPr sz="3034"/>
            </a:pPr>
            <a:r>
              <a:t>Installing Python Modules</a:t>
            </a:r>
          </a:p>
        </p:txBody>
      </p:sp>
      <p:pic>
        <p:nvPicPr>
          <p:cNvPr id="139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7400" y="7106615"/>
            <a:ext cx="3810000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68" name="Python in Data Scienc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Python in Data Science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0850" y="3397250"/>
            <a:ext cx="6845300" cy="580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72" name="https://youtu.be/pKPaHH7hnv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https://youtu.be/pKPaHH7hnv8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ython Mod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Modules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0778" y="2413000"/>
            <a:ext cx="5943244" cy="6746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78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</a:t>
            </a:r>
          </a:p>
          <a:p>
            <a:pPr lvl="1"/>
            <a:r>
              <a:t>Time series data:  closing prices of four stock indices</a:t>
            </a:r>
          </a:p>
          <a:p>
            <a:pPr lvl="2"/>
            <a:r>
              <a:t>given as a cvs file</a:t>
            </a:r>
          </a:p>
          <a:p>
            <a:pPr lvl="1"/>
            <a:r>
              <a:t>Use Pandas in order to deal with two dimensional data</a:t>
            </a:r>
          </a:p>
          <a:p>
            <a:pPr lvl="1"/>
            <a:r>
              <a:t>Use matplotlib for graphics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hy Python? Time Serie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Python? Time Series Example</a:t>
            </a:r>
          </a:p>
        </p:txBody>
      </p:sp>
      <p:sp>
        <p:nvSpPr>
          <p:cNvPr id="181" name="Import the modu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the modules </a:t>
            </a:r>
          </a:p>
          <a:p>
            <a:pPr/>
          </a:p>
          <a:p>
            <a:pPr/>
          </a:p>
          <a:p>
            <a:pPr/>
            <a:r>
              <a:t>Import the cvs file as a pandas dataframe</a:t>
            </a:r>
          </a:p>
          <a:p>
            <a:pPr/>
          </a:p>
          <a:p>
            <a:pPr/>
            <a:r>
              <a:t>The first column should be the index, read as a date</a:t>
            </a:r>
          </a:p>
        </p:txBody>
      </p:sp>
      <p:sp>
        <p:nvSpPr>
          <p:cNvPr id="182" name="import pandas as pd…"/>
          <p:cNvSpPr txBox="1"/>
          <p:nvPr/>
        </p:nvSpPr>
        <p:spPr>
          <a:xfrm>
            <a:off x="2696811" y="3199673"/>
            <a:ext cx="6965796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pandas as pd</a:t>
            </a:r>
          </a:p>
          <a:p>
            <a:pPr/>
            <a:r>
              <a:t>import numpy as np</a:t>
            </a:r>
          </a:p>
          <a:p>
            <a:pPr/>
            <a:r>
              <a:t>import matplotlib.pyplot as plt</a:t>
            </a:r>
          </a:p>
        </p:txBody>
      </p:sp>
      <p:sp>
        <p:nvSpPr>
          <p:cNvPr id="183" name="raw_data = pd.read_csv('Index2018.csv')…"/>
          <p:cNvSpPr txBox="1"/>
          <p:nvPr/>
        </p:nvSpPr>
        <p:spPr>
          <a:xfrm>
            <a:off x="2696811" y="5457085"/>
            <a:ext cx="873392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raw_data = pd.read_csv('Index2018.csv')</a:t>
            </a:r>
          </a:p>
          <a:p>
            <a:pPr/>
            <a:r>
              <a:t>values = raw_data.copy()</a:t>
            </a:r>
          </a:p>
        </p:txBody>
      </p:sp>
      <p:sp>
        <p:nvSpPr>
          <p:cNvPr id="184" name="values.date = pd.to_datetime(values.date, dayfirst=True)…"/>
          <p:cNvSpPr txBox="1"/>
          <p:nvPr/>
        </p:nvSpPr>
        <p:spPr>
          <a:xfrm>
            <a:off x="1750566" y="6907441"/>
            <a:ext cx="12491195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values.date = pd.to_datetime(values.date, dayfirst=True)</a:t>
            </a:r>
          </a:p>
          <a:p>
            <a:pPr/>
            <a:r>
              <a:t>values.set_index("date", inplace = True)</a:t>
            </a:r>
          </a:p>
          <a:p>
            <a:pPr/>
            <a:r>
              <a:t>print(values.describe())</a:t>
            </a:r>
          </a:p>
          <a:p>
            <a:pPr/>
            <a:r>
              <a:t>print(values.head())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Why Python? Time Serie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Python? Time Series Example</a:t>
            </a:r>
          </a:p>
        </p:txBody>
      </p:sp>
      <p:sp>
        <p:nvSpPr>
          <p:cNvPr id="187" name="Fill in missing values and normalize to start at 100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Fill in missing values and normalize to start at 100</a:t>
            </a:r>
          </a:p>
          <a:p>
            <a:pPr/>
          </a:p>
          <a:p>
            <a:pPr/>
            <a:r>
              <a:t>Now display the US Standard &amp; Poor and the German DAX</a:t>
            </a:r>
          </a:p>
          <a:p>
            <a:pPr/>
          </a:p>
          <a:p>
            <a:pPr/>
            <a:r>
              <a:t>Now annotate the plot and show it</a:t>
            </a:r>
          </a:p>
        </p:txBody>
      </p:sp>
      <p:sp>
        <p:nvSpPr>
          <p:cNvPr id="188" name="values.spx.plot(label='S&amp;P')…"/>
          <p:cNvSpPr txBox="1"/>
          <p:nvPr/>
        </p:nvSpPr>
        <p:spPr>
          <a:xfrm>
            <a:off x="3116886" y="5087076"/>
            <a:ext cx="630274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values.spx.plot(label='S&amp;P')</a:t>
            </a:r>
          </a:p>
          <a:p>
            <a:pPr/>
            <a:r>
              <a:t>values.dax.plot(label='DAX')</a:t>
            </a:r>
          </a:p>
        </p:txBody>
      </p:sp>
      <p:sp>
        <p:nvSpPr>
          <p:cNvPr id="189" name="values.spx = values.spx.fillna(method = 'ffill')/values.spx['1994-01-07']*100.0…"/>
          <p:cNvSpPr txBox="1"/>
          <p:nvPr/>
        </p:nvSpPr>
        <p:spPr>
          <a:xfrm>
            <a:off x="542732" y="3311888"/>
            <a:ext cx="12356054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/>
            </a:pPr>
            <a:r>
              <a:t>values.spx = values.spx.fillna(method = 'ffill')/values.spx['1994-01-07']*100.0</a:t>
            </a:r>
          </a:p>
          <a:p>
            <a:pPr>
              <a:defRPr sz="2000"/>
            </a:pPr>
            <a:r>
              <a:t>values.dax = values.dax.fillna(method = 'ffill')/values.dax['1994-01-07']*100.0</a:t>
            </a:r>
          </a:p>
        </p:txBody>
      </p:sp>
      <p:sp>
        <p:nvSpPr>
          <p:cNvPr id="190" name="plt.title('S&amp;P v DAX')…"/>
          <p:cNvSpPr txBox="1"/>
          <p:nvPr/>
        </p:nvSpPr>
        <p:spPr>
          <a:xfrm>
            <a:off x="3116886" y="6718769"/>
            <a:ext cx="4976652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plt.title('S&amp;P v DAX')</a:t>
            </a:r>
          </a:p>
          <a:p>
            <a:pPr/>
            <a:r>
              <a:t>plt.xlabel('date')</a:t>
            </a:r>
          </a:p>
          <a:p>
            <a:pPr/>
            <a:r>
              <a:t>plt.ylabel('Price')</a:t>
            </a:r>
          </a:p>
          <a:p>
            <a:pPr/>
            <a:r>
              <a:t>plt.legend()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Why Python? Time Series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Python? Time Series Example</a:t>
            </a:r>
          </a:p>
        </p:txBody>
      </p:sp>
      <p:sp>
        <p:nvSpPr>
          <p:cNvPr id="193" name="Resul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</a:t>
            </a:r>
          </a:p>
        </p:txBody>
      </p:sp>
      <p:pic>
        <p:nvPicPr>
          <p:cNvPr id="194" name="Screen Shot 2020-05-10 at 4.37.48 PM.png" descr="Screen Shot 2020-05-10 at 4.37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51" y="2590800"/>
            <a:ext cx="8128001" cy="681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97" name="Most of the programming was done for 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Most of the programming was done for us</a:t>
            </a:r>
          </a:p>
          <a:p>
            <a:pPr/>
            <a:r>
              <a:t>Needed to invoke powerful method</a:t>
            </a:r>
          </a:p>
          <a:p>
            <a:pPr/>
            <a:r>
              <a:t>Majority of the code giving to small tweaks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ID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IDLE</a:t>
            </a:r>
          </a:p>
        </p:txBody>
      </p:sp>
      <p:sp>
        <p:nvSpPr>
          <p:cNvPr id="200" name="IDLE is an interactive Python interpreter…"/>
          <p:cNvSpPr txBox="1"/>
          <p:nvPr>
            <p:ph type="body" sz="half" idx="1"/>
          </p:nvPr>
        </p:nvSpPr>
        <p:spPr>
          <a:xfrm>
            <a:off x="952500" y="2590800"/>
            <a:ext cx="604133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IDLE is an interactive Python interpreter</a:t>
            </a:r>
          </a:p>
          <a:p>
            <a:pPr lvl="1"/>
            <a:r>
              <a:t>Can be used as a desk calculator</a:t>
            </a:r>
          </a:p>
          <a:p>
            <a:pPr lvl="1"/>
            <a:r>
              <a:t>Allows you to create new files</a:t>
            </a:r>
          </a:p>
        </p:txBody>
      </p:sp>
      <p:pic>
        <p:nvPicPr>
          <p:cNvPr id="201" name="Screen Shot 2018-06-25 at 12.32.53 PM.png" descr="Screen Shot 2018-06-25 at 12.32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2322" y="2434848"/>
            <a:ext cx="5178674" cy="5950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ython Synta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Syntax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erview of the cou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 of the course</a:t>
            </a:r>
          </a:p>
        </p:txBody>
      </p:sp>
      <p:sp>
        <p:nvSpPr>
          <p:cNvPr id="142" name="Assumptions:…"/>
          <p:cNvSpPr txBox="1"/>
          <p:nvPr>
            <p:ph type="body" idx="1"/>
          </p:nvPr>
        </p:nvSpPr>
        <p:spPr>
          <a:xfrm>
            <a:off x="952500" y="2208859"/>
            <a:ext cx="11099800" cy="7063082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Assumptions:  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We are here to learn some new skills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We learn new skills by doing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We work better with others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Python is important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It is a glue language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Need minimal python skills to use 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It is interesting on its own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It's a modern language with interesting features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It's useful where-ever modules don't exist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Variables and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Variables and Types</a:t>
            </a:r>
          </a:p>
        </p:txBody>
      </p:sp>
      <p:sp>
        <p:nvSpPr>
          <p:cNvPr id="206" name="All program languages specify how data in memory locations is modifi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All program languages specify how data in memory locations is modified</a:t>
            </a:r>
          </a:p>
          <a:p>
            <a:pPr/>
            <a:r>
              <a:t>Python:  A </a:t>
            </a:r>
            <a:r>
              <a:rPr i="1"/>
              <a:t>variable</a:t>
            </a:r>
            <a:r>
              <a:t> is a handle to a storage location</a:t>
            </a:r>
          </a:p>
          <a:p>
            <a:pPr lvl="1"/>
            <a:r>
              <a:t>The storage location can store data of many types</a:t>
            </a:r>
          </a:p>
          <a:p>
            <a:pPr lvl="2"/>
            <a:r>
              <a:t>Integers</a:t>
            </a:r>
          </a:p>
          <a:p>
            <a:pPr lvl="2"/>
            <a:r>
              <a:t>Floating point numbers</a:t>
            </a:r>
          </a:p>
          <a:p>
            <a:pPr lvl="2"/>
            <a:r>
              <a:t>Booleans</a:t>
            </a:r>
          </a:p>
          <a:p>
            <a:pPr lvl="2"/>
            <a:r>
              <a:t>Strings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Variables and Ty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Variables and Types</a:t>
            </a:r>
          </a:p>
        </p:txBody>
      </p:sp>
      <p:sp>
        <p:nvSpPr>
          <p:cNvPr id="209" name="Assignment operator  =  makes a variable name refer to a memory location…"/>
          <p:cNvSpPr txBox="1"/>
          <p:nvPr>
            <p:ph type="body" sz="quarter" idx="1"/>
          </p:nvPr>
        </p:nvSpPr>
        <p:spPr>
          <a:xfrm>
            <a:off x="952500" y="2590800"/>
            <a:ext cx="11099800" cy="1851564"/>
          </a:xfrm>
          <a:prstGeom prst="rect">
            <a:avLst/>
          </a:prstGeom>
        </p:spPr>
        <p:txBody>
          <a:bodyPr anchor="t"/>
          <a:lstStyle/>
          <a:p>
            <a:pPr marL="377825" indent="-377825" defTabSz="496570">
              <a:spcBef>
                <a:spcPts val="1800"/>
              </a:spcBef>
              <a:defRPr sz="2720"/>
            </a:pPr>
            <a:r>
              <a:t>Assignment operator  =  makes a variable name refer to a memory location</a:t>
            </a:r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Variable names are not declared and can refer to any legitimate type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148" y="4518563"/>
            <a:ext cx="4622801" cy="490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Create two variables and assign values to them…"/>
          <p:cNvSpPr txBox="1"/>
          <p:nvPr/>
        </p:nvSpPr>
        <p:spPr>
          <a:xfrm>
            <a:off x="6743700" y="4620163"/>
            <a:ext cx="5894735" cy="46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22275" indent="-422275" defTabSz="554990">
              <a:spcBef>
                <a:spcPts val="2000"/>
              </a:spcBef>
              <a:buSzPct val="145000"/>
              <a:buChar char="•"/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Create two variables and assign values to them</a:t>
            </a:r>
          </a:p>
          <a:p>
            <a:pPr marL="422275" indent="-422275" defTabSz="554990">
              <a:spcBef>
                <a:spcPts val="2000"/>
              </a:spcBef>
              <a:buSzPct val="145000"/>
              <a:buChar char="•"/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Variable </a:t>
            </a:r>
            <a:r>
              <a:rPr i="1"/>
              <a:t>a</a:t>
            </a:r>
            <a:r>
              <a:t> is of type floating point and variable </a:t>
            </a:r>
            <a:r>
              <a:rPr i="1"/>
              <a:t>b</a:t>
            </a:r>
            <a:r>
              <a:t> is of type string</a:t>
            </a:r>
          </a:p>
          <a:p>
            <a:pPr defTabSz="554990">
              <a:spcBef>
                <a:spcPts val="2000"/>
              </a:spcBef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22275" indent="-422275" defTabSz="554990">
              <a:spcBef>
                <a:spcPts val="2000"/>
              </a:spcBef>
              <a:buSzPct val="145000"/>
              <a:buChar char="•"/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After reassigning, both variable names refer to the same value</a:t>
            </a:r>
          </a:p>
          <a:p>
            <a:pPr marL="422275" indent="-422275" defTabSz="554990">
              <a:spcBef>
                <a:spcPts val="2000"/>
              </a:spcBef>
              <a:buSzPct val="145000"/>
              <a:buChar char="•"/>
              <a:defRPr sz="2565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floating point number is garbage collected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14" name="Python builds expression from smaller components just as any other programming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builds expression from smaller components just as any other programming language</a:t>
            </a:r>
          </a:p>
          <a:p>
            <a:pPr lvl="1"/>
            <a:r>
              <a:t>The type of operation expressed by the same symbol depends on the type of operands</a:t>
            </a:r>
          </a:p>
          <a:p>
            <a:pPr/>
            <a:r>
              <a:t>Python follows the usual rules of precedence</a:t>
            </a:r>
          </a:p>
          <a:p>
            <a:pPr lvl="1"/>
            <a:r>
              <a:t>and uses parentheses in order to express or clarify orders of precedence.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17" name="Arithmetic Operations between integers / floating point number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Arithmetic Operations between integers / floating point numbers:</a:t>
            </a:r>
          </a:p>
          <a:p>
            <a:pPr lvl="1"/>
            <a:r>
              <a:t>Negation (-), Addition (+), Subtraction (-), Multiplication (*), Division (/), Exponentiation (**)</a:t>
            </a:r>
          </a:p>
          <a:p>
            <a:pPr lvl="1"/>
            <a:r>
              <a:t>Integer Division //</a:t>
            </a:r>
          </a:p>
          <a:p>
            <a:pPr lvl="1"/>
            <a:r>
              <a:t>Remainder (modulo operator) (%)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20" name="IF we use / between two integers, then we always get a floating point number…"/>
          <p:cNvSpPr txBox="1"/>
          <p:nvPr>
            <p:ph type="body" idx="1"/>
          </p:nvPr>
        </p:nvSpPr>
        <p:spPr>
          <a:xfrm>
            <a:off x="876300" y="25908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IF we use / between two integers, then we always get a floating point number</a:t>
            </a:r>
          </a:p>
          <a:p>
            <a:pPr/>
            <a:r>
              <a:t>If we use // between two integers, then we always get an integer</a:t>
            </a:r>
          </a:p>
          <a:p>
            <a:pPr lvl="1"/>
            <a:r>
              <a:t>a//b is the integer equal or just below a/b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23" name="Strings are marked by using the single or double quotation ma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Strings are marked by using the single or double quotation marks</a:t>
            </a:r>
          </a:p>
          <a:p>
            <a:pPr/>
            <a:r>
              <a:t>You can use the other quotation mark within the string</a:t>
            </a:r>
          </a:p>
          <a:p>
            <a:pPr/>
            <a:r>
              <a:t>Some symbols are given as a combination of a forward slash with another symbol</a:t>
            </a:r>
          </a:p>
          <a:p>
            <a:pPr lvl="1"/>
            <a:r>
              <a:t>Examples:  \t  for tab, \n for new line, \’ for apostrophe, \“ for double quotation mark, \\ for backward slash</a:t>
            </a:r>
          </a:p>
          <a:p>
            <a:pPr lvl="1"/>
            <a:r>
              <a:t>We’ll get to know many more, but this is not the topic of today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Expressions</a:t>
            </a:r>
          </a:p>
        </p:txBody>
      </p:sp>
      <p:sp>
        <p:nvSpPr>
          <p:cNvPr id="226" name="Strings can be concatenated with the +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Strings can be concatenated with the +</a:t>
            </a:r>
          </a:p>
          <a:p>
            <a:pPr/>
            <a:r>
              <a:t>They can be replicated by using an integer and the * sign</a:t>
            </a:r>
          </a:p>
          <a:p>
            <a:pPr/>
            <a:r>
              <a:t>Examples: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“abc"+"def"  —&gt; 'abcdef'  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‘abc\"'+'fg'  —&gt; 'abc"fg'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3*”Hi'"  —&gt;  “Hi'Hi'Hi'"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hange of Ty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Change of Type</a:t>
            </a:r>
          </a:p>
        </p:txBody>
      </p:sp>
      <p:sp>
        <p:nvSpPr>
          <p:cNvPr id="229" name="Python allows you to convert the contents of a variable or expression to an expression with a different type but equivalent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allows you to convert the contents of a variable or expression to an expression with a different type but equivalent value</a:t>
            </a:r>
          </a:p>
          <a:p>
            <a:pPr lvl="1"/>
            <a:r>
              <a:t>Be careful, type conversation does not always work</a:t>
            </a:r>
          </a:p>
          <a:p>
            <a:pPr/>
            <a:r>
              <a:t>To change to an integer,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To change to a floating point,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float()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To change to a string,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str(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32" name="Input is done in Python by using the function input…"/>
          <p:cNvSpPr txBox="1"/>
          <p:nvPr>
            <p:ph type="body" sz="half" idx="1"/>
          </p:nvPr>
        </p:nvSpPr>
        <p:spPr>
          <a:xfrm>
            <a:off x="952500" y="2387600"/>
            <a:ext cx="11099800" cy="4054029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Input is done in Python by using the function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Input has one variable, the prompt, which is a string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 result is a string, which might need to get processed by using a type conversion (aka </a:t>
            </a:r>
            <a:r>
              <a:rPr b="1"/>
              <a:t>cast</a:t>
            </a:r>
            <a:r>
              <a:t>)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 following prints out the double of the input (provided the user provided input is interpretable as an integer), first as a string and then as a number</a:t>
            </a:r>
          </a:p>
        </p:txBody>
      </p:sp>
      <p:pic>
        <p:nvPicPr>
          <p:cNvPr id="233" name="Screen Shot 2018-07-10 at 4.27.08 PM.png" descr="Screen Shot 2018-07-10 at 4.27.0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8605" y="7066012"/>
            <a:ext cx="6413221" cy="146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Screen Shot 2018-07-10 at 4.26.55 PM.png" descr="Screen Shot 2018-07-10 at 4.26.5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175" y="7128123"/>
            <a:ext cx="6177888" cy="1181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37" name="Python does not understand English (or Hindi) so giving it a number in other than symbolic form does not help…"/>
          <p:cNvSpPr txBox="1"/>
          <p:nvPr>
            <p:ph type="body" sz="half" idx="1"/>
          </p:nvPr>
        </p:nvSpPr>
        <p:spPr>
          <a:xfrm>
            <a:off x="406400" y="2609850"/>
            <a:ext cx="591750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Python does not understand English (or Hindi) so giving it a number in other than symbolic form does not help</a:t>
            </a:r>
          </a:p>
          <a:p>
            <a:pPr/>
            <a:r>
              <a:t>It can easily understand “123”</a:t>
            </a:r>
          </a:p>
          <a:p>
            <a:pPr/>
            <a:r>
              <a:t>It does not complain about the expression having the same type.</a:t>
            </a:r>
          </a:p>
        </p:txBody>
      </p:sp>
      <p:pic>
        <p:nvPicPr>
          <p:cNvPr id="238" name="Screen Shot 2018-07-10 at 4.29.17 PM.png" descr="Screen Shot 2018-07-10 at 4.29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657" y="3337247"/>
            <a:ext cx="9278525" cy="2892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</a:t>
            </a:r>
          </a:p>
        </p:txBody>
      </p:sp>
      <p:sp>
        <p:nvSpPr>
          <p:cNvPr id="145" name="Python is an interpreted (scripting)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is an interpreted (scripting) language</a:t>
            </a:r>
          </a:p>
          <a:p>
            <a:pPr lvl="1"/>
            <a:r>
              <a:t>Source code is compiled into a bytecode representation</a:t>
            </a:r>
          </a:p>
          <a:p>
            <a:pPr lvl="1"/>
            <a:r>
              <a:t>Executed by Python virtual machine (usually implemented in C or Java)</a:t>
            </a:r>
          </a:p>
          <a:p>
            <a:pPr lvl="1"/>
            <a:r>
              <a:t>If performance is needed: </a:t>
            </a:r>
          </a:p>
          <a:p>
            <a:pPr lvl="2"/>
            <a:r>
              <a:t>Can call C-code from Python</a:t>
            </a:r>
          </a:p>
          <a:p>
            <a:pPr lvl="2"/>
            <a:r>
              <a:t>Use PyPy with Just-In-Time compilation (JIT)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onditional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Conditional Statements</a:t>
            </a:r>
          </a:p>
        </p:txBody>
      </p:sp>
      <p:sp>
        <p:nvSpPr>
          <p:cNvPr id="241" name="Sometimes a statement (or a block of statements) should only be executed if a condition is tru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Sometimes a statement (or a block of statements) should only be executed if a condition is true.</a:t>
            </a:r>
          </a:p>
          <a:p>
            <a:pPr/>
            <a:r>
              <a:t>Conditional execution is implemented with the if-statement</a:t>
            </a:r>
          </a:p>
          <a:p>
            <a:pPr/>
            <a:r>
              <a:t>Form of the if-statement:</a:t>
            </a: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973" y="6051550"/>
            <a:ext cx="5434054" cy="2065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onditional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Conditional Statements</a:t>
            </a:r>
          </a:p>
        </p:txBody>
      </p:sp>
      <p:sp>
        <p:nvSpPr>
          <p:cNvPr id="245" name="if  — is a keyword…"/>
          <p:cNvSpPr txBox="1"/>
          <p:nvPr>
            <p:ph type="body" sz="half" idx="1"/>
          </p:nvPr>
        </p:nvSpPr>
        <p:spPr>
          <a:xfrm>
            <a:off x="952500" y="4499570"/>
            <a:ext cx="11099800" cy="4377730"/>
          </a:xfrm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900"/>
              </a:spcBef>
              <a:defRPr sz="2656"/>
            </a:pPr>
            <a:r>
              <a:t>if  — is a keyword</a:t>
            </a:r>
          </a:p>
          <a:p>
            <a:pPr marL="368934" indent="-368934" defTabSz="484886">
              <a:spcBef>
                <a:spcPts val="1900"/>
              </a:spcBef>
              <a:defRPr sz="2656"/>
            </a:pPr>
            <a:r>
              <a:t>Condition: a Boolean, something that is either True or False</a:t>
            </a:r>
          </a:p>
          <a:p>
            <a:pPr marL="368934" indent="-368934" defTabSz="484886">
              <a:spcBef>
                <a:spcPts val="1900"/>
              </a:spcBef>
              <a:defRPr sz="2656"/>
            </a:pPr>
            <a:r>
              <a:t>Statement:  a single or block of statements, all indented </a:t>
            </a:r>
          </a:p>
          <a:p>
            <a:pPr lvl="1" marL="737869" indent="-368934" defTabSz="484886">
              <a:spcBef>
                <a:spcPts val="1900"/>
              </a:spcBef>
              <a:defRPr sz="2656"/>
            </a:pPr>
            <a:r>
              <a:t>Indents are tricky, you can use white spaces or tabs, but not both.  Many editors convert tabs to white spaces</a:t>
            </a:r>
          </a:p>
          <a:p>
            <a:pPr lvl="1" marL="737869" indent="-368934" defTabSz="484886">
              <a:spcBef>
                <a:spcPts val="1900"/>
              </a:spcBef>
              <a:defRPr sz="2656"/>
            </a:pPr>
            <a:r>
              <a:t>The number of positions for the indent is between 3 and 8, depending on the style that you are using. Most important, keep it consistent.</a:t>
            </a: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272" y="2571750"/>
            <a:ext cx="5009656" cy="1904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49" name="First line asks user for integer input.…"/>
          <p:cNvSpPr txBox="1"/>
          <p:nvPr>
            <p:ph type="body" sz="half" idx="1"/>
          </p:nvPr>
        </p:nvSpPr>
        <p:spPr>
          <a:xfrm>
            <a:off x="952500" y="5142110"/>
            <a:ext cx="11099800" cy="3735190"/>
          </a:xfrm>
          <a:prstGeom prst="rect">
            <a:avLst/>
          </a:prstGeom>
        </p:spPr>
        <p:txBody>
          <a:bodyPr anchor="t"/>
          <a:lstStyle/>
          <a:p>
            <a:pPr/>
            <a:r>
              <a:t>First line asks user for integer input. </a:t>
            </a:r>
          </a:p>
          <a:p>
            <a:pPr/>
            <a:r>
              <a:t>Second line checks whether user input is smaller than 5.</a:t>
            </a:r>
          </a:p>
          <a:p>
            <a:pPr/>
            <a:r>
              <a:t>In this case only, the program comments on the number.</a:t>
            </a:r>
          </a:p>
        </p:txBody>
      </p:sp>
      <p:pic>
        <p:nvPicPr>
          <p:cNvPr id="250" name="Screen Shot 2018-07-11 at 3.40.54 PM.png" descr="Screen Shot 2018-07-11 at 3.40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1223" y="2541240"/>
            <a:ext cx="5185002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53" name="Here we calculate the absolute value of the input.…"/>
          <p:cNvSpPr txBox="1"/>
          <p:nvPr>
            <p:ph type="body" sz="half" idx="1"/>
          </p:nvPr>
        </p:nvSpPr>
        <p:spPr>
          <a:xfrm>
            <a:off x="952500" y="4437012"/>
            <a:ext cx="11099800" cy="4440288"/>
          </a:xfrm>
          <a:prstGeom prst="rect">
            <a:avLst/>
          </a:prstGeom>
        </p:spPr>
        <p:txBody>
          <a:bodyPr anchor="t"/>
          <a:lstStyle/>
          <a:p>
            <a:pPr/>
            <a:r>
              <a:t>Here we calculate the absolute value of the input. </a:t>
            </a:r>
          </a:p>
          <a:p>
            <a:pPr/>
            <a:r>
              <a:t>The third line is indented.</a:t>
            </a:r>
          </a:p>
          <a:p>
            <a:pPr/>
            <a:r>
              <a:t>The fourth line is not, it is always executed. </a:t>
            </a:r>
          </a:p>
        </p:txBody>
      </p:sp>
      <p:pic>
        <p:nvPicPr>
          <p:cNvPr id="254" name="Screen Shot 2018-07-11 at 3.43.58 PM.png" descr="Screen Shot 2018-07-11 at 3.43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508" y="2387401"/>
            <a:ext cx="74422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57" name="Here, lines 3 and 4 are indented and are executed if the input is a negative integer.…"/>
          <p:cNvSpPr txBox="1"/>
          <p:nvPr>
            <p:ph type="body" idx="1"/>
          </p:nvPr>
        </p:nvSpPr>
        <p:spPr>
          <a:xfrm>
            <a:off x="952500" y="4071143"/>
            <a:ext cx="11099800" cy="4806157"/>
          </a:xfrm>
          <a:prstGeom prst="rect">
            <a:avLst/>
          </a:prstGeom>
        </p:spPr>
        <p:txBody>
          <a:bodyPr anchor="t"/>
          <a:lstStyle/>
          <a:p>
            <a:pPr/>
            <a:r>
              <a:t>Here, lines 3 and 4 are indented and are executed if the input is a negative integer.</a:t>
            </a:r>
          </a:p>
          <a:p>
            <a:pPr/>
            <a:r>
              <a:t>The last line, line 5, is always executed since it is not part of the if-statement</a:t>
            </a:r>
          </a:p>
        </p:txBody>
      </p:sp>
      <p:pic>
        <p:nvPicPr>
          <p:cNvPr id="258" name="Screen Shot 2018-07-11 at 3.46.20 PM.png" descr="Screen Shot 2018-07-11 at 3.46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1646" y="2008931"/>
            <a:ext cx="7493001" cy="193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61" name="Very often, we use a condition to decide which one of several branches of execution to pursu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Very often, we use a condition to decide which one of several branches of execution to pursue.</a:t>
            </a:r>
          </a:p>
          <a:p>
            <a:pPr/>
            <a:r>
              <a:t>The else-statement after the indented block of an if-statement creates an alternative route through the program.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64" name="The if-else statement has the following for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200"/>
              </a:spcBef>
              <a:defRPr sz="3040"/>
            </a:pPr>
            <a:r>
              <a:t>The if-else statement has the following form:</a:t>
            </a:r>
          </a:p>
          <a:p>
            <a:pPr marL="422275" indent="-422275" defTabSz="554990">
              <a:spcBef>
                <a:spcPts val="2200"/>
              </a:spcBef>
              <a:defRPr sz="3040"/>
            </a:pPr>
          </a:p>
          <a:p>
            <a:pPr marL="422275" indent="-422275" defTabSz="554990">
              <a:spcBef>
                <a:spcPts val="2200"/>
              </a:spcBef>
              <a:defRPr sz="3040"/>
            </a:pPr>
          </a:p>
          <a:p>
            <a:pPr marL="422275" indent="-422275" defTabSz="554990">
              <a:spcBef>
                <a:spcPts val="2200"/>
              </a:spcBef>
              <a:defRPr sz="3040"/>
            </a:pPr>
          </a:p>
          <a:p>
            <a:pPr marL="422275" indent="-422275" defTabSz="554990">
              <a:spcBef>
                <a:spcPts val="2200"/>
              </a:spcBef>
              <a:defRPr sz="3040"/>
            </a:pPr>
          </a:p>
          <a:p>
            <a:pPr lvl="1" marL="844550" indent="-422275" defTabSz="554990">
              <a:spcBef>
                <a:spcPts val="2200"/>
              </a:spcBef>
              <a:defRPr sz="3040"/>
            </a:pPr>
            <a:r>
              <a:t>We add the keyword else, followed by a colon</a:t>
            </a:r>
          </a:p>
          <a:p>
            <a:pPr lvl="1" marL="844550" indent="-422275" defTabSz="554990">
              <a:spcBef>
                <a:spcPts val="2200"/>
              </a:spcBef>
              <a:defRPr sz="3040"/>
            </a:pPr>
            <a:r>
              <a:t>Then add a second set of statements, indented once</a:t>
            </a:r>
          </a:p>
          <a:p>
            <a:pPr lvl="1" marL="844550" indent="-422275" defTabSz="554990">
              <a:spcBef>
                <a:spcPts val="2200"/>
              </a:spcBef>
              <a:defRPr sz="3040"/>
            </a:pPr>
            <a:r>
              <a:t>If the condition is true, then Block 1 is executed, otherwise, Block 2.</a:t>
            </a:r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3562350"/>
            <a:ext cx="3708400" cy="300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Examples"/>
          <p:cNvSpPr txBox="1"/>
          <p:nvPr>
            <p:ph type="title"/>
          </p:nvPr>
        </p:nvSpPr>
        <p:spPr>
          <a:xfrm>
            <a:off x="952500" y="3429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68" name="I can test equality by using the double = sig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 can test equality by using the double = sign. </a:t>
            </a:r>
          </a:p>
          <a:p>
            <a:pPr/>
            <a:r>
              <a:t>To check whether a number </a:t>
            </a:r>
            <a:r>
              <a:rPr i="1"/>
              <a:t>n</a:t>
            </a:r>
            <a:r>
              <a:t> is even, I take the remainder modulo 2 and then compare with 0.</a:t>
            </a:r>
          </a:p>
        </p:txBody>
      </p:sp>
      <p:pic>
        <p:nvPicPr>
          <p:cNvPr id="269" name="Screen Shot 2018-07-11 at 3.56.33 PM.png" descr="Screen Shot 2018-07-11 at 3.56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52" y="4977655"/>
            <a:ext cx="10261496" cy="2539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72" name="Often, we have more than two alternative streams of execu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Often, we have more than two alternative streams of execution.</a:t>
            </a:r>
          </a:p>
          <a:p>
            <a:pPr/>
            <a:r>
              <a:t>Instead of nesting if expressions, we can just use the keyword “elif”, a contraction of else if.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75" name="One of the statement blocks is going to be executed…"/>
          <p:cNvSpPr txBox="1"/>
          <p:nvPr>
            <p:ph type="body" sz="half" idx="1"/>
          </p:nvPr>
        </p:nvSpPr>
        <p:spPr>
          <a:xfrm>
            <a:off x="7063878" y="2260600"/>
            <a:ext cx="5140822" cy="6286500"/>
          </a:xfrm>
          <a:prstGeom prst="rect">
            <a:avLst/>
          </a:prstGeom>
        </p:spPr>
        <p:txBody>
          <a:bodyPr/>
          <a:lstStyle/>
          <a:p>
            <a:pPr/>
            <a:r>
              <a:t>One of the statement blocks is going to be executed</a:t>
            </a:r>
          </a:p>
          <a:p>
            <a:pPr/>
            <a:r>
              <a:t>The else block contains the default action, if none of the conditions are true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0" y="2559050"/>
            <a:ext cx="37084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</a:t>
            </a:r>
          </a:p>
        </p:txBody>
      </p:sp>
      <p:sp>
        <p:nvSpPr>
          <p:cNvPr id="148" name="Why Pyth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Why Python:</a:t>
            </a:r>
          </a:p>
          <a:p>
            <a:pPr lvl="1"/>
            <a:r>
              <a:t>Cool language</a:t>
            </a:r>
          </a:p>
          <a:p>
            <a:pPr lvl="1"/>
            <a:r>
              <a:t>Extensible through modules</a:t>
            </a:r>
          </a:p>
          <a:p>
            <a:pPr lvl="2"/>
            <a:r>
              <a:t>Statistics</a:t>
            </a:r>
          </a:p>
          <a:p>
            <a:pPr lvl="2"/>
            <a:r>
              <a:t>Machine learning</a:t>
            </a:r>
          </a:p>
          <a:p>
            <a:pPr lvl="2"/>
            <a:r>
              <a:t>Graphics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Alternative Stat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Statements</a:t>
            </a:r>
          </a:p>
        </p:txBody>
      </p:sp>
      <p:sp>
        <p:nvSpPr>
          <p:cNvPr id="279" name="Here, there is no else statement, so it is possible that none of the blocks is executed."/>
          <p:cNvSpPr txBox="1"/>
          <p:nvPr>
            <p:ph type="body" sz="half" idx="1"/>
          </p:nvPr>
        </p:nvSpPr>
        <p:spPr>
          <a:xfrm>
            <a:off x="7262713" y="2590800"/>
            <a:ext cx="4789587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Here, there is no else statement, so it is possible that none of the blocks is executed.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2692400"/>
            <a:ext cx="3708400" cy="608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83" name="Categorization of temperatur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Categorization of temperatures</a:t>
            </a:r>
          </a:p>
        </p:txBody>
      </p:sp>
      <p:sp>
        <p:nvSpPr>
          <p:cNvPr id="284" name="if temperature &lt; -25.0:…"/>
          <p:cNvSpPr txBox="1"/>
          <p:nvPr/>
        </p:nvSpPr>
        <p:spPr>
          <a:xfrm>
            <a:off x="1552549" y="3200399"/>
            <a:ext cx="8176620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if temperature &lt; -25.0:</a:t>
            </a:r>
          </a:p>
          <a:p>
            <a:pPr>
              <a:defRPr sz="2400"/>
            </a:pPr>
            <a:r>
              <a:t>    feeling = "arctic"</a:t>
            </a:r>
          </a:p>
          <a:p>
            <a:pPr>
              <a:defRPr sz="2400"/>
            </a:pPr>
            <a:r>
              <a:t>elif temperature &lt; -10.0:</a:t>
            </a:r>
          </a:p>
          <a:p>
            <a:pPr>
              <a:defRPr sz="2400"/>
            </a:pPr>
            <a:r>
              <a:t>    feeling = "Wisconsin in winter"</a:t>
            </a:r>
          </a:p>
          <a:p>
            <a:pPr>
              <a:defRPr sz="2400"/>
            </a:pPr>
            <a:r>
              <a:t>elif temperature &lt; 0.0:</a:t>
            </a:r>
          </a:p>
          <a:p>
            <a:pPr>
              <a:defRPr sz="2400"/>
            </a:pPr>
            <a:r>
              <a:t>    feeling = "freezing"</a:t>
            </a:r>
          </a:p>
          <a:p>
            <a:pPr>
              <a:defRPr sz="2400"/>
            </a:pPr>
            <a:r>
              <a:t>elif temperature &lt; 15.0:</a:t>
            </a:r>
          </a:p>
          <a:p>
            <a:pPr>
              <a:defRPr sz="2400"/>
            </a:pPr>
            <a:r>
              <a:t>    feeling = "cold"</a:t>
            </a:r>
          </a:p>
          <a:p>
            <a:pPr>
              <a:defRPr sz="2400"/>
            </a:pPr>
            <a:r>
              <a:t>elif temperature &lt; 25.0:</a:t>
            </a:r>
          </a:p>
          <a:p>
            <a:pPr>
              <a:defRPr sz="2400"/>
            </a:pPr>
            <a:r>
              <a:t>    feeling = "comfortable"</a:t>
            </a:r>
          </a:p>
          <a:p>
            <a:pPr>
              <a:defRPr sz="2400"/>
            </a:pPr>
            <a:r>
              <a:t>elif temperature &lt; 35.0:</a:t>
            </a:r>
          </a:p>
          <a:p>
            <a:pPr>
              <a:defRPr sz="2400"/>
            </a:pPr>
            <a:r>
              <a:t>    feeling = "hot"</a:t>
            </a:r>
          </a:p>
          <a:p>
            <a:pPr>
              <a:defRPr sz="2400"/>
            </a:pPr>
            <a:r>
              <a:t>elif temperature &lt; 45.0:</a:t>
            </a:r>
          </a:p>
          <a:p>
            <a:pPr>
              <a:defRPr sz="2400"/>
            </a:pPr>
            <a:r>
              <a:t>    feeling = "Ahmedabad in the summer"</a:t>
            </a:r>
          </a:p>
          <a:p>
            <a:pPr>
              <a:defRPr sz="2400"/>
            </a:pPr>
            <a:r>
              <a:t>else:</a:t>
            </a:r>
          </a:p>
          <a:p>
            <a:pPr>
              <a:defRPr sz="2400"/>
            </a:pPr>
            <a:r>
              <a:t>    feeling = "hot as in hell"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Boolean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Boolean Expressions</a:t>
            </a:r>
          </a:p>
        </p:txBody>
      </p:sp>
      <p:sp>
        <p:nvSpPr>
          <p:cNvPr id="287" name="Nested loops to implement decision tree:"/>
          <p:cNvSpPr txBox="1"/>
          <p:nvPr>
            <p:ph type="body" sz="quarter" idx="1"/>
          </p:nvPr>
        </p:nvSpPr>
        <p:spPr>
          <a:xfrm>
            <a:off x="952500" y="2184400"/>
            <a:ext cx="11099800" cy="833438"/>
          </a:xfrm>
          <a:prstGeom prst="rect">
            <a:avLst/>
          </a:prstGeom>
        </p:spPr>
        <p:txBody>
          <a:bodyPr anchor="t"/>
          <a:lstStyle/>
          <a:p>
            <a:pPr/>
            <a:r>
              <a:t>Nested loops to implement decision tree: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652" y="2929582"/>
            <a:ext cx="6780896" cy="535081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if x&lt;10:…"/>
          <p:cNvSpPr txBox="1"/>
          <p:nvPr/>
        </p:nvSpPr>
        <p:spPr>
          <a:xfrm>
            <a:off x="1231900" y="3496791"/>
            <a:ext cx="3772496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if x&lt;10:</a:t>
            </a:r>
          </a:p>
          <a:p>
            <a:pPr>
              <a:defRPr sz="2400"/>
            </a:pPr>
            <a:r>
              <a:t>    if y&lt;3:</a:t>
            </a:r>
          </a:p>
          <a:p>
            <a:pPr>
              <a:defRPr sz="2400"/>
            </a:pPr>
            <a:r>
              <a:t>        if x&lt;2:</a:t>
            </a:r>
          </a:p>
          <a:p>
            <a:pPr>
              <a:defRPr sz="2400"/>
            </a:pPr>
            <a:r>
              <a:t>            result=0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result=1</a:t>
            </a:r>
          </a:p>
          <a:p>
            <a:pPr>
              <a:defRPr sz="2400"/>
            </a:pPr>
            <a:r>
              <a:t>    else:</a:t>
            </a:r>
          </a:p>
          <a:p>
            <a:pPr>
              <a:defRPr sz="2400"/>
            </a:pPr>
            <a:r>
              <a:t>        result=0</a:t>
            </a:r>
          </a:p>
          <a:p>
            <a:pPr>
              <a:defRPr sz="2400"/>
            </a:pPr>
            <a:r>
              <a:t>else:</a:t>
            </a:r>
          </a:p>
          <a:p>
            <a:pPr>
              <a:defRPr sz="2400"/>
            </a:pPr>
            <a:r>
              <a:t>    if y&lt;2:</a:t>
            </a:r>
          </a:p>
          <a:p>
            <a:pPr>
              <a:defRPr sz="2400"/>
            </a:pPr>
            <a:r>
              <a:t>        result=1</a:t>
            </a:r>
          </a:p>
          <a:p>
            <a:pPr>
              <a:defRPr sz="2400"/>
            </a:pPr>
            <a:r>
              <a:t>    else result=0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292" name="Use IDLE to calculate the following express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IDLE to calculate the following expressions: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num>
                    <m:den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d>
                    <m:d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e>
                  </m:d>
                </m:oMath>
              </m:oMathPara>
            </a14:m>
          </a:p>
          <a:p>
            <a:pPr lvl="1"/>
          </a:p>
          <a:p>
            <a:pPr lvl="1"/>
            <a:r>
              <a:t>What is the remainder of </a:t>
            </a:r>
            <a14:m>
              <m:oMath>
                <m:sSup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20</m:t>
                    </m:r>
                  </m:sup>
                </m:sSup>
              </m:oMath>
            </a14:m>
            <a:r>
              <a:t> when dividing by 5?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295" name="What is the result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is the result of </a:t>
            </a:r>
          </a:p>
          <a:p>
            <a:pPr lvl="1"/>
            <a:r>
              <a:t> </a:t>
            </a:r>
          </a:p>
          <a:p>
            <a:pPr/>
            <a:r>
              <a:t>and why?</a:t>
            </a:r>
          </a:p>
        </p:txBody>
      </p:sp>
      <p:sp>
        <p:nvSpPr>
          <p:cNvPr id="296" name="cat = '12356'…"/>
          <p:cNvSpPr txBox="1"/>
          <p:nvPr/>
        </p:nvSpPr>
        <p:spPr>
          <a:xfrm>
            <a:off x="2147515" y="3272366"/>
            <a:ext cx="298750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cat = '12356'</a:t>
            </a:r>
          </a:p>
          <a:p>
            <a:pPr/>
            <a:r>
              <a:t>2*cat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299" name="Write a program that asks the user for an amount in Euros and converts the result to Indian Rupe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Write a program that asks the user for an amount in Euros and converts the result to Indian Rupees.</a:t>
            </a:r>
          </a:p>
          <a:p>
            <a:pPr lvl="1"/>
            <a:r>
              <a:t>As of the writing, one Euro corresponds to 87.92489314 Indian Rupees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302" name="Open Idle and select File-&gt;New Fi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Open Idle and select File-&gt;New File</a:t>
            </a:r>
          </a:p>
          <a:p>
            <a:pPr lvl="1"/>
            <a:r>
              <a:t>This opens up a new window</a:t>
            </a:r>
          </a:p>
          <a:p>
            <a:pPr/>
            <a:r>
              <a:t>Write your code in this window and save the file</a:t>
            </a:r>
          </a:p>
          <a:p>
            <a:pPr/>
            <a:r>
              <a:t>Then execute the Python script by using the F5 short-cut or by selecting Run-&gt;Run Module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305" name="user_input = input('Enter an amount in Euros: ')…"/>
          <p:cNvSpPr txBox="1"/>
          <p:nvPr/>
        </p:nvSpPr>
        <p:spPr>
          <a:xfrm>
            <a:off x="952500" y="2552700"/>
            <a:ext cx="10723067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user_input = input('Enter an amount in Euros: ')</a:t>
            </a:r>
          </a:p>
          <a:p>
            <a:pPr/>
            <a:r>
              <a:t>euros = float(user_input)</a:t>
            </a:r>
          </a:p>
          <a:p>
            <a:pPr/>
            <a:r>
              <a:t>print('The amount in Indian Rupees is ', euros*87.92489314)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Loop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308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ond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Conditions </a:t>
            </a:r>
          </a:p>
        </p:txBody>
      </p:sp>
      <p:sp>
        <p:nvSpPr>
          <p:cNvPr id="311" name="A condition is an expression that evaluates to True or Fal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condition is an expression that evaluates to True or False</a:t>
            </a:r>
          </a:p>
          <a:p>
            <a:pPr/>
            <a:r>
              <a:t>This type is called Boolean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</a:t>
            </a:r>
          </a:p>
        </p:txBody>
      </p:sp>
      <p:sp>
        <p:nvSpPr>
          <p:cNvPr id="151" name="Getting Pyth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Getting Python</a:t>
            </a:r>
          </a:p>
          <a:p>
            <a:pPr lvl="1"/>
            <a:r>
              <a:t>Can use bundles (anaconda) </a:t>
            </a:r>
          </a:p>
          <a:p>
            <a:pPr lvl="1"/>
            <a:r>
              <a:t>For the first half: get native Python from Python.org</a:t>
            </a:r>
          </a:p>
          <a:p>
            <a:pPr lvl="2"/>
            <a:r>
              <a:t>Python 2.7 stable solution (built into MacOS)</a:t>
            </a:r>
          </a:p>
          <a:p>
            <a:pPr lvl="2"/>
            <a:r>
              <a:rPr b="1" u="sng"/>
              <a:t>Python 3.9.1</a:t>
            </a:r>
            <a:r>
              <a:t> the version I am using</a:t>
            </a:r>
          </a:p>
          <a:p>
            <a:pPr lvl="2"/>
            <a:r>
              <a:t>Important :  Allow automatic path adjustments on windows</a:t>
            </a:r>
          </a:p>
          <a:p>
            <a:pPr lvl="3"/>
            <a:r>
              <a:t>This are the defaults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Boolean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Boolean Expressions</a:t>
            </a:r>
          </a:p>
        </p:txBody>
      </p:sp>
      <p:sp>
        <p:nvSpPr>
          <p:cNvPr id="314" name="The simplest Boolean expressions are True and Fal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simplest Boolean expressions are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True </a:t>
            </a:r>
            <a:r>
              <a:t>and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False</a:t>
            </a:r>
          </a:p>
          <a:p>
            <a:pPr/>
            <a:r>
              <a:t>The next simplest class are numerical comparators</a:t>
            </a:r>
          </a:p>
          <a:p>
            <a:pPr lvl="1"/>
            <a:r>
              <a:t>&lt;   smaller</a:t>
            </a:r>
          </a:p>
          <a:p>
            <a:pPr lvl="1"/>
            <a:r>
              <a:t>&gt;   greater</a:t>
            </a:r>
          </a:p>
          <a:p>
            <a:pPr lvl="1"/>
            <a:r>
              <a:t>==  equals (Two! equal symbols)</a:t>
            </a:r>
          </a:p>
          <a:p>
            <a:pPr lvl="1"/>
            <a:r>
              <a:t>!=   not equals</a:t>
            </a:r>
          </a:p>
          <a:p>
            <a:pPr lvl="1"/>
            <a:r>
              <a:t>&lt;= smaller or equal</a:t>
            </a:r>
          </a:p>
          <a:p>
            <a:pPr lvl="1"/>
            <a:r>
              <a:t>&gt;= larger or equal</a:t>
            </a:r>
          </a:p>
        </p:txBody>
      </p:sp>
      <p:pic>
        <p:nvPicPr>
          <p:cNvPr id="315" name="Screen Shot 2018-07-23 at 1.37.18 PM.png" descr="Screen Shot 2018-07-23 at 1.37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2614" y="4286349"/>
            <a:ext cx="3261951" cy="4520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Boolean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Boolean Expressions</a:t>
            </a:r>
          </a:p>
        </p:txBody>
      </p:sp>
      <p:sp>
        <p:nvSpPr>
          <p:cNvPr id="318" name="We can combine Boolean expressions using the logical operan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combine Boolean expressions using the logical operands </a:t>
            </a:r>
          </a:p>
          <a:p>
            <a:pPr lvl="1"/>
            <a:r>
              <a:t>and</a:t>
            </a:r>
          </a:p>
          <a:p>
            <a:pPr lvl="1"/>
            <a:r>
              <a:t>or </a:t>
            </a:r>
          </a:p>
          <a:p>
            <a:pPr lvl="1"/>
            <a:r>
              <a:t>not</a:t>
            </a:r>
          </a:p>
          <a:p>
            <a:pPr/>
            <a:r>
              <a:t>If necessary, we can add parentheses in order to specify precedence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Boolean Expression 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Boolean Expression Examples</a:t>
            </a:r>
          </a:p>
        </p:txBody>
      </p:sp>
      <p:sp>
        <p:nvSpPr>
          <p:cNvPr id="321" name="A program that decides whether user input is divisible by 2, but not by 3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program that decides whether user input is divisible by 2, but not by 3.</a:t>
            </a:r>
          </a:p>
        </p:txBody>
      </p:sp>
      <p:pic>
        <p:nvPicPr>
          <p:cNvPr id="322" name="Screen Shot 2018-07-24 at 3.21.53 PM.png" descr="Screen Shot 2018-07-24 at 3.21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3866" y="3589387"/>
            <a:ext cx="8140701" cy="513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Boolean Express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Boolean Expression Example</a:t>
            </a:r>
          </a:p>
        </p:txBody>
      </p:sp>
      <p:sp>
        <p:nvSpPr>
          <p:cNvPr id="325" name="A program that checks whether the letter “a”, “A”, “e” or “E” is part of user input.…"/>
          <p:cNvSpPr txBox="1"/>
          <p:nvPr>
            <p:ph type="body" sz="quarter" idx="1"/>
          </p:nvPr>
        </p:nvSpPr>
        <p:spPr>
          <a:xfrm>
            <a:off x="952500" y="2590800"/>
            <a:ext cx="11099800" cy="1865759"/>
          </a:xfrm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A program that checks whether the letter “a”, “A”, “e” or “E” is part of user input.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Python allows the keyword “in” to check for the presence of letters in strings.</a:t>
            </a:r>
          </a:p>
        </p:txBody>
      </p:sp>
      <p:pic>
        <p:nvPicPr>
          <p:cNvPr id="326" name="Screen Shot 2018-07-24 at 3.26.46 PM.png" descr="Screen Shot 2018-07-24 at 3.26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0182" y="4528889"/>
            <a:ext cx="8844436" cy="4083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ort-Circuit Opera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Short-Circuit Operators</a:t>
            </a:r>
          </a:p>
        </p:txBody>
      </p:sp>
      <p:sp>
        <p:nvSpPr>
          <p:cNvPr id="329" name="The value of an “or”- or “and” expression is evaluated from the left to the rig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value of an “or”- or “and” expression is evaluated from the left to the right</a:t>
            </a:r>
          </a:p>
          <a:p>
            <a:pPr lvl="1"/>
            <a:r>
              <a:t>If the first operand of an “or” is True, then the second operand is not evaluated and True is returned.</a:t>
            </a:r>
          </a:p>
          <a:p>
            <a:pPr lvl="2"/>
            <a:r>
              <a:t>This is because the value of the expression is already known</a:t>
            </a:r>
          </a:p>
          <a:p>
            <a:pPr lvl="1"/>
            <a:r>
              <a:t>Similarly, if the first operand of an “and” expression is False, then the second operand is not evaluated and the value of the expression is False.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onversion of other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Conversion of other expressions</a:t>
            </a:r>
          </a:p>
        </p:txBody>
      </p:sp>
      <p:sp>
        <p:nvSpPr>
          <p:cNvPr id="332" name="Any object can be tested for a truth value.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Any object can be tested for a truth value.</a:t>
            </a:r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The truth value of a non-zero number is True, otherwise False.  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Example: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</a:p>
          <a:p>
            <a:pPr lvl="1" marL="800100" indent="-400050" defTabSz="525779">
              <a:spcBef>
                <a:spcPts val="1900"/>
              </a:spcBef>
              <a:defRPr sz="2880"/>
            </a:pP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Since 5%2 evaluates to 1, it’s truth value is True and the conditional statement (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print(…)</a:t>
            </a:r>
            <a:r>
              <a:t>) is executed</a:t>
            </a:r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This behavior extends to other type of objects such as strings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The empty string “”  has truth value 0, every other string has truth value 1.</a:t>
            </a:r>
          </a:p>
        </p:txBody>
      </p:sp>
      <p:pic>
        <p:nvPicPr>
          <p:cNvPr id="333" name="Screen Shot 2018-07-23 at 3.23.03 PM.png" descr="Screen Shot 2018-07-23 at 3.23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103" y="3935730"/>
            <a:ext cx="5035997" cy="1882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336" name="In CS: two types of for-loo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CS: two types of for-loops</a:t>
            </a:r>
          </a:p>
          <a:p>
            <a:pPr lvl="1"/>
            <a:r>
              <a:t>Using an index as in C, C++, Java</a:t>
            </a:r>
          </a:p>
          <a:p>
            <a:pPr lvl="1"/>
          </a:p>
          <a:p>
            <a:pPr lvl="1"/>
            <a:r>
              <a:t>Using lists as in Lisp</a:t>
            </a:r>
          </a:p>
          <a:p>
            <a:pPr lvl="1"/>
          </a:p>
          <a:p>
            <a:pPr lvl="1"/>
          </a:p>
          <a:p>
            <a:pPr/>
            <a:r>
              <a:t>Python for loops iterate through an 'iterator'</a:t>
            </a:r>
          </a:p>
        </p:txBody>
      </p:sp>
      <p:sp>
        <p:nvSpPr>
          <p:cNvPr id="337" name="* (loop for x in '(a b c d e)…"/>
          <p:cNvSpPr txBox="1"/>
          <p:nvPr/>
        </p:nvSpPr>
        <p:spPr>
          <a:xfrm>
            <a:off x="3259951" y="5734050"/>
            <a:ext cx="5418684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400"/>
            </a:pPr>
            <a:r>
              <a:t>* (loop for x in '(a b c d e)</a:t>
            </a:r>
          </a:p>
          <a:p>
            <a:pPr>
              <a:defRPr sz="2400"/>
            </a:pPr>
            <a:r>
              <a:t>      do (print x) )</a:t>
            </a:r>
          </a:p>
        </p:txBody>
      </p:sp>
      <p:sp>
        <p:nvSpPr>
          <p:cNvPr id="338" name="for(int i = 0; i &lt; 10; i++)"/>
          <p:cNvSpPr txBox="1"/>
          <p:nvPr/>
        </p:nvSpPr>
        <p:spPr>
          <a:xfrm>
            <a:off x="3442861" y="4063820"/>
            <a:ext cx="505286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r>
              <a:t>for(int i = 0; i &lt; 10; i++)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341" name="To repeat a block of statements, us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repeat a block of statements, use</a:t>
            </a: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6354" y="3632200"/>
            <a:ext cx="5664201" cy="248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345" name="Range used to generate a list, but is now a gener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Range used to generate a list, but is now a generator</a:t>
            </a:r>
          </a:p>
          <a:p>
            <a:pPr lvl="1"/>
            <a:r>
              <a:t>Like a list, but values are generated only on demand</a:t>
            </a:r>
          </a:p>
          <a:p>
            <a:pPr/>
            <a:r>
              <a:t>range with a single variable: variable is the stop value</a:t>
            </a:r>
          </a:p>
          <a:p>
            <a:pPr/>
          </a:p>
          <a:p>
            <a:pPr/>
            <a:r>
              <a:t>range allows a start value:</a:t>
            </a:r>
          </a:p>
          <a:p>
            <a:pPr/>
          </a:p>
          <a:p>
            <a:pPr/>
            <a:r>
              <a:t>range allows a stride:</a:t>
            </a:r>
          </a:p>
        </p:txBody>
      </p:sp>
      <p:sp>
        <p:nvSpPr>
          <p:cNvPr id="346" name="range(5)"/>
          <p:cNvSpPr txBox="1"/>
          <p:nvPr/>
        </p:nvSpPr>
        <p:spPr>
          <a:xfrm>
            <a:off x="2233125" y="4876800"/>
            <a:ext cx="157757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range(5)</a:t>
            </a:r>
          </a:p>
        </p:txBody>
      </p:sp>
      <p:sp>
        <p:nvSpPr>
          <p:cNvPr id="347" name="[0,1,2,3,4]"/>
          <p:cNvSpPr txBox="1"/>
          <p:nvPr/>
        </p:nvSpPr>
        <p:spPr>
          <a:xfrm>
            <a:off x="5974412" y="4876800"/>
            <a:ext cx="212630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[0,1,2,3,4]</a:t>
            </a:r>
          </a:p>
        </p:txBody>
      </p:sp>
      <p:sp>
        <p:nvSpPr>
          <p:cNvPr id="348" name="range(2,5)"/>
          <p:cNvSpPr txBox="1"/>
          <p:nvPr/>
        </p:nvSpPr>
        <p:spPr>
          <a:xfrm>
            <a:off x="2233125" y="6395296"/>
            <a:ext cx="194339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range(2,5)</a:t>
            </a:r>
          </a:p>
        </p:txBody>
      </p:sp>
      <p:sp>
        <p:nvSpPr>
          <p:cNvPr id="349" name="[2,3,4]"/>
          <p:cNvSpPr txBox="1"/>
          <p:nvPr/>
        </p:nvSpPr>
        <p:spPr>
          <a:xfrm>
            <a:off x="5974412" y="6395296"/>
            <a:ext cx="139466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[2,3,4]</a:t>
            </a:r>
          </a:p>
        </p:txBody>
      </p:sp>
      <p:sp>
        <p:nvSpPr>
          <p:cNvPr id="350" name="range(2,10,3)"/>
          <p:cNvSpPr txBox="1"/>
          <p:nvPr/>
        </p:nvSpPr>
        <p:spPr>
          <a:xfrm>
            <a:off x="2233125" y="8097574"/>
            <a:ext cx="249212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range(2,10,3)</a:t>
            </a:r>
          </a:p>
        </p:txBody>
      </p:sp>
      <p:sp>
        <p:nvSpPr>
          <p:cNvPr id="351" name="[2,5,8]"/>
          <p:cNvSpPr txBox="1"/>
          <p:nvPr/>
        </p:nvSpPr>
        <p:spPr>
          <a:xfrm>
            <a:off x="5974412" y="8097574"/>
            <a:ext cx="139466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[2,5,8]</a:t>
            </a:r>
          </a:p>
        </p:txBody>
      </p:sp>
      <p:sp>
        <p:nvSpPr>
          <p:cNvPr id="352" name="range(10,1,-3)"/>
          <p:cNvSpPr txBox="1"/>
          <p:nvPr/>
        </p:nvSpPr>
        <p:spPr>
          <a:xfrm>
            <a:off x="2233125" y="8655050"/>
            <a:ext cx="267503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range(10,1,-3)</a:t>
            </a:r>
          </a:p>
        </p:txBody>
      </p:sp>
      <p:sp>
        <p:nvSpPr>
          <p:cNvPr id="353" name="[10,7,4]"/>
          <p:cNvSpPr txBox="1"/>
          <p:nvPr/>
        </p:nvSpPr>
        <p:spPr>
          <a:xfrm>
            <a:off x="5974412" y="8655050"/>
            <a:ext cx="157757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[10,7,4]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356" name="Exampl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Examples:</a:t>
            </a:r>
          </a:p>
          <a:p>
            <a:pPr lvl="1"/>
            <a:r>
              <a:t>Calculate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lim>
                </m:limUpp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99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</a:p>
          <a:p>
            <a:pPr lvl="1"/>
            <a:r>
              <a:t>Use an accumulator to get the sum</a:t>
            </a:r>
          </a:p>
        </p:txBody>
      </p:sp>
      <p:sp>
        <p:nvSpPr>
          <p:cNvPr id="357" name="def sum_of_squares(limit : int) -&gt; int:…"/>
          <p:cNvSpPr txBox="1"/>
          <p:nvPr/>
        </p:nvSpPr>
        <p:spPr>
          <a:xfrm>
            <a:off x="1379849" y="6371049"/>
            <a:ext cx="7247782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sum_of_squares(limit : int) -&gt; int:</a:t>
            </a:r>
          </a:p>
          <a:p>
            <a:pPr>
              <a:defRPr sz="2400"/>
            </a:pPr>
            <a:r>
              <a:t>    accu = 0</a:t>
            </a:r>
          </a:p>
          <a:p>
            <a:pPr>
              <a:defRPr sz="2400"/>
            </a:pPr>
            <a:r>
              <a:t>    for i in range(1, limit+1):</a:t>
            </a:r>
          </a:p>
          <a:p>
            <a:pPr>
              <a:defRPr sz="2400"/>
            </a:pPr>
            <a:r>
              <a:t>        accu += i*i</a:t>
            </a:r>
          </a:p>
          <a:p>
            <a:pPr>
              <a:defRPr sz="2400"/>
            </a:pPr>
            <a:r>
              <a:t>    return accu</a:t>
            </a:r>
          </a:p>
        </p:txBody>
      </p:sp>
      <p:sp>
        <p:nvSpPr>
          <p:cNvPr id="358" name="Notice that the sum includes 100"/>
          <p:cNvSpPr/>
          <p:nvPr/>
        </p:nvSpPr>
        <p:spPr>
          <a:xfrm>
            <a:off x="7520024" y="6644099"/>
            <a:ext cx="4532314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4" y="0"/>
                </a:moveTo>
                <a:cubicBezTo>
                  <a:pt x="10277" y="0"/>
                  <a:pt x="10142" y="484"/>
                  <a:pt x="10142" y="1080"/>
                </a:cubicBezTo>
                <a:lnTo>
                  <a:pt x="10142" y="8674"/>
                </a:lnTo>
                <a:lnTo>
                  <a:pt x="0" y="10834"/>
                </a:lnTo>
                <a:lnTo>
                  <a:pt x="10142" y="12994"/>
                </a:lnTo>
                <a:lnTo>
                  <a:pt x="10142" y="20520"/>
                </a:lnTo>
                <a:cubicBezTo>
                  <a:pt x="10142" y="21116"/>
                  <a:pt x="10277" y="21600"/>
                  <a:pt x="10444" y="21600"/>
                </a:cubicBezTo>
                <a:lnTo>
                  <a:pt x="21297" y="21600"/>
                </a:lnTo>
                <a:cubicBezTo>
                  <a:pt x="21465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65" y="0"/>
                  <a:pt x="21297" y="0"/>
                </a:cubicBezTo>
                <a:lnTo>
                  <a:pt x="1044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Notice that the sum includes 100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</a:t>
            </a:r>
          </a:p>
        </p:txBody>
      </p:sp>
      <p:sp>
        <p:nvSpPr>
          <p:cNvPr id="154" name="Using Pyth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Python:</a:t>
            </a:r>
          </a:p>
          <a:p>
            <a:pPr lvl="1"/>
            <a:r>
              <a:t>We are going to use IDLE</a:t>
            </a:r>
          </a:p>
          <a:p>
            <a:pPr lvl="2"/>
            <a:r>
              <a:t>Can create and safe scripts</a:t>
            </a:r>
          </a:p>
          <a:p>
            <a:pPr lvl="2"/>
            <a:r>
              <a:t>Can interact directly in the 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361" name="Example: Count-dow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Count-down</a:t>
            </a:r>
          </a:p>
        </p:txBody>
      </p:sp>
      <p:sp>
        <p:nvSpPr>
          <p:cNvPr id="362" name="for i in range(10, -1, -1):…"/>
          <p:cNvSpPr txBox="1"/>
          <p:nvPr/>
        </p:nvSpPr>
        <p:spPr>
          <a:xfrm>
            <a:off x="3975968" y="3603569"/>
            <a:ext cx="505286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for i in range(10, -1, -1):</a:t>
            </a:r>
          </a:p>
          <a:p>
            <a:pPr>
              <a:defRPr sz="2400"/>
            </a:pPr>
            <a:r>
              <a:t>	print(i)</a:t>
            </a:r>
          </a:p>
        </p:txBody>
      </p:sp>
      <p:sp>
        <p:nvSpPr>
          <p:cNvPr id="363" name="10…"/>
          <p:cNvSpPr txBox="1"/>
          <p:nvPr/>
        </p:nvSpPr>
        <p:spPr>
          <a:xfrm>
            <a:off x="3975968" y="4876800"/>
            <a:ext cx="480120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10</a:t>
            </a:r>
          </a:p>
          <a:p>
            <a:pPr>
              <a:defRPr sz="2400"/>
            </a:pPr>
            <a:r>
              <a:t>9</a:t>
            </a:r>
          </a:p>
          <a:p>
            <a:pPr>
              <a:defRPr sz="2400"/>
            </a:pPr>
            <a:r>
              <a:t>8</a:t>
            </a:r>
          </a:p>
          <a:p>
            <a:pPr>
              <a:defRPr sz="2400"/>
            </a:pPr>
            <a:r>
              <a:t>7</a:t>
            </a:r>
          </a:p>
          <a:p>
            <a:pPr>
              <a:defRPr sz="2400"/>
            </a:pPr>
            <a:r>
              <a:t>6</a:t>
            </a:r>
          </a:p>
          <a:p>
            <a:pPr>
              <a:defRPr sz="2400"/>
            </a:pPr>
            <a:r>
              <a:t>5</a:t>
            </a:r>
          </a:p>
          <a:p>
            <a:pPr>
              <a:defRPr sz="2400"/>
            </a:pPr>
            <a:r>
              <a:t>4</a:t>
            </a:r>
          </a:p>
          <a:p>
            <a:pPr>
              <a:defRPr sz="2400"/>
            </a:pPr>
            <a:r>
              <a:t>3</a:t>
            </a:r>
          </a:p>
          <a:p>
            <a:pPr>
              <a:defRPr sz="2400"/>
            </a:pPr>
            <a:r>
              <a:t>2</a:t>
            </a:r>
          </a:p>
          <a:p>
            <a:pPr>
              <a:defRPr sz="2400"/>
            </a:pPr>
            <a:r>
              <a:t>1</a:t>
            </a:r>
          </a:p>
          <a:p>
            <a:pPr>
              <a:defRPr sz="2400"/>
            </a:pPr>
            <a:r>
              <a:t>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366" name="Calculating the factoria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Calculating the factorial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</a:t>
            </a:r>
          </a:p>
        </p:txBody>
      </p:sp>
      <p:sp>
        <p:nvSpPr>
          <p:cNvPr id="367" name="accu = 1…"/>
          <p:cNvSpPr txBox="1"/>
          <p:nvPr/>
        </p:nvSpPr>
        <p:spPr>
          <a:xfrm>
            <a:off x="3975968" y="6004280"/>
            <a:ext cx="5052864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2400"/>
            </a:pPr>
            <a:r>
              <a:t>   accu = 1</a:t>
            </a:r>
          </a:p>
          <a:p>
            <a:pPr>
              <a:defRPr sz="2400"/>
            </a:pPr>
            <a:r>
              <a:t>    for i in range(1, n+1):</a:t>
            </a:r>
          </a:p>
          <a:p>
            <a:pPr>
              <a:defRPr sz="2400"/>
            </a:pPr>
            <a:r>
              <a:t>        accu *= i</a:t>
            </a:r>
          </a:p>
          <a:p>
            <a:pPr>
              <a:defRPr sz="2400"/>
            </a:pPr>
            <a:r>
              <a:t>    return accu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alculating Su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Calculating Sums</a:t>
            </a:r>
          </a:p>
        </p:txBody>
      </p:sp>
      <p:sp>
        <p:nvSpPr>
          <p:cNvPr id="370" name="For loops are handy to calculate mathematical su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loops are handy to calculate mathematical sums</a:t>
            </a:r>
          </a:p>
          <a:p>
            <a:pPr lvl="1"/>
            <a:r>
              <a:t>Geometric series:</a:t>
            </a:r>
          </a:p>
          <a:p>
            <a:pPr lvl="1"/>
            <a:r>
              <a:t>Calculate</a:t>
            </a:r>
          </a:p>
          <a:p>
            <a:pPr lvl="2"/>
            <a:r>
              <a:t>Determine iterator needs to run from 0 to 10 (inclusive)</a:t>
            </a:r>
          </a:p>
          <a:p>
            <a:pPr lvl="3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i in range(11):</a:t>
            </a:r>
          </a:p>
          <a:p>
            <a:pPr lvl="2"/>
            <a:r>
              <a:t>Need to accumulate fractions in a sum</a:t>
            </a:r>
          </a:p>
          <a:p>
            <a:pPr lvl="3"/>
            <a:r>
              <a:t>Just don’t call it “sum”, because “sum” has another meaning</a:t>
            </a:r>
          </a:p>
        </p:txBody>
      </p:sp>
      <p:sp>
        <p:nvSpPr>
          <p:cNvPr id="371" name="Equation"/>
          <p:cNvSpPr txBox="1"/>
          <p:nvPr/>
        </p:nvSpPr>
        <p:spPr>
          <a:xfrm>
            <a:off x="3884506" y="4039952"/>
            <a:ext cx="5624196" cy="8122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den>
                  </m:f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den>
                  </m:f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den>
                  </m:f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den>
                  </m:f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xmlns:a="http://schemas.openxmlformats.org/drawingml/2006/main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den>
                  </m:f>
                </m:oMath>
              </m:oMathPara>
            </a14:m>
            <a:endParaRPr sz="3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alculating Su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Calculating Sums</a:t>
            </a:r>
          </a:p>
        </p:txBody>
      </p:sp>
      <p:grpSp>
        <p:nvGrpSpPr>
          <p:cNvPr id="376" name="Screen Shot 2018-07-12 at 4.11.04 PM.png"/>
          <p:cNvGrpSpPr/>
          <p:nvPr/>
        </p:nvGrpSpPr>
        <p:grpSpPr>
          <a:xfrm>
            <a:off x="1767813" y="2352278"/>
            <a:ext cx="10160856" cy="5201444"/>
            <a:chOff x="0" y="0"/>
            <a:chExt cx="10160854" cy="5201443"/>
          </a:xfrm>
        </p:grpSpPr>
        <p:pic>
          <p:nvPicPr>
            <p:cNvPr id="375" name="Screen Shot 2018-07-12 at 4.11.04 PM.png" descr="Screen Shot 2018-07-12 at 4.11.04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27000" y="88900"/>
              <a:ext cx="9906855" cy="48712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4" name="Screen Shot 2018-07-12 at 4.11.04 PM.png" descr="Screen Shot 2018-07-12 at 4.11.04 P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60855" cy="52014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alculating Su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Calculating Sums</a:t>
            </a:r>
          </a:p>
        </p:txBody>
      </p:sp>
      <p:sp>
        <p:nvSpPr>
          <p:cNvPr id="379" name="Admittedly, we could have used Mathematics instea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Admittedly, we could have used Mathematics instead</a:t>
            </a:r>
          </a:p>
          <a:p>
            <a:pPr lvl="1"/>
            <a:r>
              <a:t>The sum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1.1111111111</a:t>
            </a:r>
            <a:r>
              <a:t> in binary.  </a:t>
            </a:r>
          </a:p>
          <a:p>
            <a:pPr lvl="1"/>
            <a:r>
              <a:t>Add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1/2**10</a:t>
            </a:r>
            <a:r>
              <a:t> or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0.0000000001 </a:t>
            </a:r>
            <a:r>
              <a:t>in binary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t>and we get 2. </a:t>
            </a:r>
          </a:p>
          <a:p>
            <a:pPr lvl="1"/>
            <a:r>
              <a:t>Thus, the sum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2 - 1/2**10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Drawing Pi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Drawing Pictures</a:t>
            </a:r>
          </a:p>
        </p:txBody>
      </p:sp>
      <p:sp>
        <p:nvSpPr>
          <p:cNvPr id="382" name="We can use the index in a for loop in order to draw contours…"/>
          <p:cNvSpPr txBox="1"/>
          <p:nvPr>
            <p:ph type="body" sz="half" idx="1"/>
          </p:nvPr>
        </p:nvSpPr>
        <p:spPr>
          <a:xfrm>
            <a:off x="952500" y="2590800"/>
            <a:ext cx="50165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We can use the index in a for loop in order to draw contours</a:t>
            </a:r>
          </a:p>
          <a:p>
            <a:pPr lvl="1"/>
            <a:r>
              <a:t>The trick is to use string repetition instead of drawing each line separately. </a:t>
            </a:r>
          </a:p>
        </p:txBody>
      </p:sp>
      <p:pic>
        <p:nvPicPr>
          <p:cNvPr id="383" name="Screen Shot 2018-07-13 at 4.07.54 PM.png" descr="Screen Shot 2018-07-13 at 4.07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9048" y="2298802"/>
            <a:ext cx="5471463" cy="6870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Drawing Pictures"/>
          <p:cNvSpPr txBox="1"/>
          <p:nvPr>
            <p:ph type="title"/>
          </p:nvPr>
        </p:nvSpPr>
        <p:spPr>
          <a:xfrm>
            <a:off x="342900" y="254000"/>
            <a:ext cx="565666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Drawing Pictures</a:t>
            </a:r>
          </a:p>
        </p:txBody>
      </p:sp>
      <p:pic>
        <p:nvPicPr>
          <p:cNvPr id="386" name="Screen Shot 2018-07-13 at 4.14.09 PM.png" descr="Screen Shot 2018-07-13 at 4.14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1051" y="30814"/>
            <a:ext cx="5344650" cy="9691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While 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While Loops</a:t>
            </a:r>
          </a:p>
        </p:txBody>
      </p:sp>
      <p:sp>
        <p:nvSpPr>
          <p:cNvPr id="389" name="Form of the while loop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Form of the while loop:</a:t>
            </a:r>
          </a:p>
          <a:p>
            <a:pPr/>
          </a:p>
          <a:p>
            <a:pPr/>
          </a:p>
          <a:p>
            <a:pPr/>
          </a:p>
          <a:p>
            <a:pPr lvl="1"/>
            <a:r>
              <a:t>Keyword is while</a:t>
            </a:r>
          </a:p>
          <a:p>
            <a:pPr lvl="1"/>
            <a:r>
              <a:t>Condition needs to evaluate to either True or False</a:t>
            </a:r>
          </a:p>
          <a:p>
            <a:pPr lvl="2"/>
            <a:r>
              <a:t>Condition is a </a:t>
            </a:r>
            <a:r>
              <a:rPr u="sng"/>
              <a:t>boolean</a:t>
            </a:r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562350"/>
            <a:ext cx="5257800" cy="168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While Loop Cond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While Loop Conditions</a:t>
            </a:r>
          </a:p>
        </p:txBody>
      </p:sp>
      <p:sp>
        <p:nvSpPr>
          <p:cNvPr id="393" name="Statement block is executed as long as condition is valid.…"/>
          <p:cNvSpPr txBox="1"/>
          <p:nvPr>
            <p:ph type="body" sz="half" idx="1"/>
          </p:nvPr>
        </p:nvSpPr>
        <p:spPr>
          <a:xfrm>
            <a:off x="952500" y="2590800"/>
            <a:ext cx="11099800" cy="4007148"/>
          </a:xfrm>
          <a:prstGeom prst="rect">
            <a:avLst/>
          </a:prstGeom>
        </p:spPr>
        <p:txBody>
          <a:bodyPr anchor="t"/>
          <a:lstStyle/>
          <a:p>
            <a:pPr/>
            <a:r>
              <a:t>Statement block is executed as long as condition is valid. </a:t>
            </a:r>
          </a:p>
          <a:p>
            <a:pPr lvl="1"/>
            <a:r>
              <a:t>Allows the possibility of infinite loops</a:t>
            </a:r>
          </a:p>
        </p:txBody>
      </p:sp>
      <p:pic>
        <p:nvPicPr>
          <p:cNvPr id="3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4200" y="7270750"/>
            <a:ext cx="5257800" cy="168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7" name="Apple Inc.…"/>
          <p:cNvGrpSpPr/>
          <p:nvPr/>
        </p:nvGrpSpPr>
        <p:grpSpPr>
          <a:xfrm>
            <a:off x="7994953" y="4108362"/>
            <a:ext cx="4699078" cy="2756076"/>
            <a:chOff x="0" y="0"/>
            <a:chExt cx="4699076" cy="2756074"/>
          </a:xfrm>
        </p:grpSpPr>
        <p:sp>
          <p:nvSpPr>
            <p:cNvPr id="396" name="Apple Inc.…"/>
            <p:cNvSpPr txBox="1"/>
            <p:nvPr/>
          </p:nvSpPr>
          <p:spPr>
            <a:xfrm>
              <a:off x="215899" y="139700"/>
              <a:ext cx="4267278" cy="219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Apple Inc. </a:t>
              </a:r>
            </a:p>
            <a:p>
              <a:pPr>
                <a:defRPr sz="34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One Infinite Loop</a:t>
              </a:r>
            </a:p>
            <a:p>
              <a:pPr>
                <a:defRPr sz="34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Cupertino, CA 95014</a:t>
              </a:r>
            </a:p>
            <a:p>
              <a:pPr>
                <a:defRPr sz="34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(408) 606-5775</a:t>
              </a:r>
            </a:p>
          </p:txBody>
        </p:sp>
        <p:pic>
          <p:nvPicPr>
            <p:cNvPr id="395" name="Apple Inc.… Apple Inc. One Infinite LoopCupertino, CA 95014(408) 606-5775" descr="Apple Inc.… Apple Inc. One Infinite LoopCupertino, CA 95014(408) 606-5775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699078" cy="27560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An Infinite Loo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Infinite Loop</a:t>
            </a:r>
          </a:p>
        </p:txBody>
      </p:sp>
      <p:sp>
        <p:nvSpPr>
          <p:cNvPr id="400" name="while True:…"/>
          <p:cNvSpPr txBox="1"/>
          <p:nvPr>
            <p:ph type="body" sz="quarter" idx="1"/>
          </p:nvPr>
        </p:nvSpPr>
        <p:spPr>
          <a:xfrm>
            <a:off x="952500" y="2590800"/>
            <a:ext cx="11099800" cy="168652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0" indent="4445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</a:lstStyle>
          <a:p>
            <a:pPr/>
            <a:r>
              <a:t>while True:</a:t>
            </a:r>
          </a:p>
          <a:p>
            <a:pPr lvl="1"/>
            <a:r>
              <a:t>print(“Hello World”)</a:t>
            </a:r>
          </a:p>
        </p:txBody>
      </p:sp>
      <p:sp>
        <p:nvSpPr>
          <p:cNvPr id="401" name="If this happens to you, you might have to kill Idle process."/>
          <p:cNvSpPr txBox="1"/>
          <p:nvPr/>
        </p:nvSpPr>
        <p:spPr>
          <a:xfrm>
            <a:off x="2280310" y="4462120"/>
            <a:ext cx="84441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If this happens to you, you might have to kill Idle process.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ython 3 Mod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3 Modules</a:t>
            </a:r>
          </a:p>
        </p:txBody>
      </p:sp>
      <p:sp>
        <p:nvSpPr>
          <p:cNvPr id="157" name="Python comes with many pre-installed modu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comes with many pre-installed modules</a:t>
            </a:r>
          </a:p>
          <a:p>
            <a:pPr/>
            <a:r>
              <a:t>We need later to install some modules</a:t>
            </a:r>
          </a:p>
          <a:p>
            <a:pPr lvl="1"/>
            <a:r>
              <a:t>Use Pip</a:t>
            </a:r>
          </a:p>
          <a:p>
            <a:pPr lvl="2"/>
            <a:r>
              <a:t>MacOS / Linus</a:t>
            </a:r>
          </a:p>
          <a:p>
            <a:pPr lvl="3"/>
            <a:r>
              <a:t>In a shell:</a:t>
            </a:r>
          </a:p>
          <a:p>
            <a:pPr lvl="3"/>
          </a:p>
          <a:p>
            <a:pPr lvl="2"/>
            <a:r>
              <a:t>Windows:</a:t>
            </a:r>
          </a:p>
          <a:p>
            <a:pPr lvl="3"/>
            <a:r>
              <a:t>In a command window </a:t>
            </a:r>
          </a:p>
        </p:txBody>
      </p:sp>
      <p:sp>
        <p:nvSpPr>
          <p:cNvPr id="158" name="thomasschwarz@Peter-Canisius Module1 % python3.9 -m pip install matplotlib"/>
          <p:cNvSpPr txBox="1"/>
          <p:nvPr/>
        </p:nvSpPr>
        <p:spPr>
          <a:xfrm>
            <a:off x="1422126" y="6347547"/>
            <a:ext cx="108297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900"/>
            </a:lvl1pPr>
          </a:lstStyle>
          <a:p>
            <a:pPr/>
            <a:r>
              <a:t>thomasschwarz@Peter-Canisius Module1 % python3.9 -m pip install matplotlib</a:t>
            </a:r>
          </a:p>
        </p:txBody>
      </p:sp>
      <p:sp>
        <p:nvSpPr>
          <p:cNvPr id="159" name="py -3.9 -m pip install matplotlib"/>
          <p:cNvSpPr txBox="1"/>
          <p:nvPr/>
        </p:nvSpPr>
        <p:spPr>
          <a:xfrm>
            <a:off x="1422126" y="8826500"/>
            <a:ext cx="740782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py -3.9 -m pip install matplotlib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While Loops can emulate for 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While Loops can emulate for loops</a:t>
            </a:r>
          </a:p>
        </p:txBody>
      </p:sp>
      <p:sp>
        <p:nvSpPr>
          <p:cNvPr id="404" name="Find an equivalent while loop for the following for-l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 an equivalent while loop for the following for-loop</a:t>
            </a:r>
          </a:p>
          <a:p>
            <a:pPr lvl="1"/>
            <a:r>
              <a:t>(which calculates         ) </a:t>
            </a:r>
          </a:p>
        </p:txBody>
      </p:sp>
      <p:sp>
        <p:nvSpPr>
          <p:cNvPr id="405" name="Equation"/>
          <p:cNvSpPr txBox="1"/>
          <p:nvPr/>
        </p:nvSpPr>
        <p:spPr>
          <a:xfrm>
            <a:off x="5111699" y="3122279"/>
            <a:ext cx="785403" cy="9562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nary>
                    <m:naryPr>
                      <m:ctrlP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1"/>
                      <m:subHide m:val="off"/>
                      <m:supHide m:val="off"/>
                    </m:naryPr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  <m:e>
                      <m:f>
                        <m:fPr>
                          <m:ctrlP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</m:e>
                  </m:nary>
                </m:oMath>
              </m:oMathPara>
            </a14:m>
            <a:endParaRPr sz="2800"/>
          </a:p>
        </p:txBody>
      </p:sp>
      <p:sp>
        <p:nvSpPr>
          <p:cNvPr id="406" name="n = int(input(&quot;Enter n: &quot;))…"/>
          <p:cNvSpPr txBox="1"/>
          <p:nvPr/>
        </p:nvSpPr>
        <p:spPr>
          <a:xfrm>
            <a:off x="2984500" y="4366717"/>
            <a:ext cx="8688196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500"/>
            </a:pPr>
            <a:r>
              <a:t>n = int(input("Enter n: "))</a:t>
            </a:r>
          </a:p>
          <a:p>
            <a:pPr>
              <a:defRPr sz="2500"/>
            </a:pPr>
            <a:r>
              <a:t>suma = 0</a:t>
            </a:r>
          </a:p>
          <a:p>
            <a:pPr>
              <a:defRPr sz="2500"/>
            </a:pPr>
            <a:r>
              <a:t>for i in range(1,n+1):</a:t>
            </a:r>
          </a:p>
          <a:p>
            <a:pPr>
              <a:defRPr sz="2500"/>
            </a:pPr>
            <a:r>
              <a:t>    suma += 1/i</a:t>
            </a:r>
          </a:p>
          <a:p>
            <a:pPr>
              <a:defRPr sz="2500"/>
            </a:pPr>
            <a:r>
              <a:t>print("The", n, "th harmonic number is", sum)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While loops can emulate for 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While loops can emulate for loops</a:t>
            </a:r>
          </a:p>
        </p:txBody>
      </p:sp>
      <p:sp>
        <p:nvSpPr>
          <p:cNvPr id="409" name="Solution:  the loop-variable i has to start out as 1 and then needs to be incremented for every loop iter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Solution:  the loop-variable </a:t>
            </a:r>
            <a:r>
              <a:rPr i="1"/>
              <a:t>i</a:t>
            </a:r>
            <a:r>
              <a:t> has to start out as 1 and then needs to be incremented for every loop iteration</a:t>
            </a:r>
          </a:p>
          <a:p>
            <a:pPr/>
            <a:r>
              <a:t>We stop the loop when </a:t>
            </a:r>
            <a:r>
              <a:rPr i="1"/>
              <a:t>i</a:t>
            </a:r>
            <a:r>
              <a:t> reaches </a:t>
            </a:r>
            <a:r>
              <a:rPr i="1"/>
              <a:t>n</a:t>
            </a:r>
            <a:r>
              <a:t>+1, i.e. we continue as long as </a:t>
            </a:r>
            <a:r>
              <a:rPr i="1"/>
              <a:t>i &lt;= n.</a:t>
            </a:r>
          </a:p>
        </p:txBody>
      </p:sp>
      <p:sp>
        <p:nvSpPr>
          <p:cNvPr id="410" name="n = int(input(&quot;Enter n: &quot;))…"/>
          <p:cNvSpPr txBox="1"/>
          <p:nvPr/>
        </p:nvSpPr>
        <p:spPr>
          <a:xfrm>
            <a:off x="2946400" y="5433670"/>
            <a:ext cx="8345240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400"/>
            </a:pPr>
            <a:r>
              <a:t>n = int(input("Enter n: "))</a:t>
            </a:r>
          </a:p>
          <a:p>
            <a:pPr>
              <a:defRPr sz="2400"/>
            </a:pPr>
            <a:r>
              <a:t>sum = 0</a:t>
            </a:r>
          </a:p>
          <a:p>
            <a:pPr>
              <a:defRPr b="1" sz="2400">
                <a:solidFill>
                  <a:srgbClr val="009051"/>
                </a:solidFill>
              </a:defRPr>
            </a:pPr>
            <a:r>
              <a:t>i = 1</a:t>
            </a:r>
          </a:p>
          <a:p>
            <a:pPr>
              <a:defRPr sz="2400"/>
            </a:pPr>
            <a:r>
              <a:t>while </a:t>
            </a:r>
            <a:r>
              <a:rPr b="1">
                <a:solidFill>
                  <a:srgbClr val="4F8F00"/>
                </a:solidFill>
              </a:rPr>
              <a:t>i&lt;= n</a:t>
            </a:r>
            <a:r>
              <a:t>:</a:t>
            </a:r>
          </a:p>
          <a:p>
            <a:pPr>
              <a:defRPr sz="2400"/>
            </a:pPr>
            <a:r>
              <a:t>    sum += 1/i</a:t>
            </a:r>
          </a:p>
          <a:p>
            <a:pPr>
              <a:defRPr sz="2400"/>
            </a:pPr>
            <a:r>
              <a:t>    </a:t>
            </a:r>
            <a:r>
              <a:rPr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i += 1</a:t>
            </a:r>
            <a:endParaRPr>
              <a:solidFill>
                <a:schemeClr val="accent3">
                  <a:hueOff val="914337"/>
                  <a:satOff val="31515"/>
                  <a:lumOff val="-30790"/>
                </a:schemeClr>
              </a:solidFill>
            </a:endParaRPr>
          </a:p>
          <a:p>
            <a:pPr>
              <a:defRPr sz="2400"/>
            </a:pPr>
            <a:r>
              <a:t>print("The", n, "th harmonic number is", sum)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Harmonic Numb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Harmonic Numbers</a:t>
            </a:r>
          </a:p>
        </p:txBody>
      </p:sp>
      <p:sp>
        <p:nvSpPr>
          <p:cNvPr id="413" name="The nth harmonic number is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5000"/>
              </a:spcBef>
            </a:pPr>
            <a:r>
              <a:t>The </a:t>
            </a:r>
            <a:r>
              <a:rPr i="1"/>
              <a:t>n</a:t>
            </a:r>
            <a:r>
              <a:t>th harmonic number is</a:t>
            </a:r>
          </a:p>
          <a:p>
            <a:pPr lvl="1"/>
            <a:r>
              <a:t>It is known that this series diverges.</a:t>
            </a:r>
          </a:p>
          <a:p>
            <a:pPr/>
            <a:r>
              <a:t>Given a positive number </a:t>
            </a:r>
            <a:r>
              <a:rPr i="1"/>
              <a:t>x</a:t>
            </a:r>
            <a:r>
              <a:t>,</a:t>
            </a:r>
            <a:r>
              <a:rPr i="1"/>
              <a:t> </a:t>
            </a:r>
            <a:r>
              <a:t>we want to determine </a:t>
            </a:r>
            <a:r>
              <a:rPr i="1"/>
              <a:t>n</a:t>
            </a:r>
            <a:r>
              <a:t> such that the </a:t>
            </a:r>
            <a:r>
              <a:rPr i="1"/>
              <a:t>n</a:t>
            </a:r>
            <a:r>
              <a:t>th harmonic number is just above x </a:t>
            </a:r>
          </a:p>
          <a:p>
            <a:pPr/>
          </a:p>
          <a:p>
            <a:pPr/>
          </a:p>
          <a:p>
            <a:pPr/>
            <a:r>
              <a:t>Solution:  add      while you have not reached </a:t>
            </a:r>
            <a:r>
              <a:rPr i="1"/>
              <a:t>x</a:t>
            </a:r>
          </a:p>
        </p:txBody>
      </p:sp>
      <p:sp>
        <p:nvSpPr>
          <p:cNvPr id="414" name="Equation"/>
          <p:cNvSpPr txBox="1"/>
          <p:nvPr/>
        </p:nvSpPr>
        <p:spPr>
          <a:xfrm>
            <a:off x="7232598" y="2305678"/>
            <a:ext cx="2266998" cy="143436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</m:den>
                  </m:f>
                </m:oMath>
              </m:oMathPara>
            </a14:m>
            <a:endParaRPr sz="4200"/>
          </a:p>
        </p:txBody>
      </p:sp>
      <p:sp>
        <p:nvSpPr>
          <p:cNvPr id="415" name="Equation"/>
          <p:cNvSpPr txBox="1"/>
          <p:nvPr/>
        </p:nvSpPr>
        <p:spPr>
          <a:xfrm>
            <a:off x="5130956" y="5818477"/>
            <a:ext cx="3555455" cy="5065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200"/>
          </a:p>
        </p:txBody>
      </p:sp>
      <p:sp>
        <p:nvSpPr>
          <p:cNvPr id="416" name="Equation"/>
          <p:cNvSpPr txBox="1"/>
          <p:nvPr/>
        </p:nvSpPr>
        <p:spPr>
          <a:xfrm>
            <a:off x="4211320" y="7153568"/>
            <a:ext cx="266701" cy="8191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ν</m:t>
                      </m:r>
                    </m:den>
                  </m:f>
                </m:oMath>
              </m:oMathPara>
            </a14:m>
            <a:endParaRPr sz="3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Harmonic Numb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Harmonic Numbers</a:t>
            </a:r>
          </a:p>
        </p:txBody>
      </p:sp>
      <p:sp>
        <p:nvSpPr>
          <p:cNvPr id="419" name="When we stop, we need to undo the last increment of nu, but not for sum."/>
          <p:cNvSpPr txBox="1"/>
          <p:nvPr>
            <p:ph type="body" sz="half" idx="1"/>
          </p:nvPr>
        </p:nvSpPr>
        <p:spPr>
          <a:xfrm>
            <a:off x="952500" y="6262538"/>
            <a:ext cx="11099800" cy="2614762"/>
          </a:xfrm>
          <a:prstGeom prst="rect">
            <a:avLst/>
          </a:prstGeom>
        </p:spPr>
        <p:txBody>
          <a:bodyPr anchor="t"/>
          <a:lstStyle/>
          <a:p>
            <a:pPr/>
            <a:r>
              <a:t>When we stop, we need to undo the last increment of nu, but not for sum.</a:t>
            </a:r>
          </a:p>
        </p:txBody>
      </p:sp>
      <p:sp>
        <p:nvSpPr>
          <p:cNvPr id="420" name="x = float(input(&quot;Enter x: &quot;))…"/>
          <p:cNvSpPr txBox="1"/>
          <p:nvPr/>
        </p:nvSpPr>
        <p:spPr>
          <a:xfrm>
            <a:off x="1676400" y="2597150"/>
            <a:ext cx="9259789" cy="284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400"/>
            </a:pPr>
            <a:r>
              <a:t>x = float(input("Enter x: "))</a:t>
            </a:r>
          </a:p>
          <a:p>
            <a:pPr>
              <a:defRPr sz="2400"/>
            </a:pPr>
            <a:r>
              <a:t>nu = 1</a:t>
            </a:r>
          </a:p>
          <a:p>
            <a:pPr>
              <a:defRPr sz="2400"/>
            </a:pPr>
            <a:r>
              <a:t>sum = 0</a:t>
            </a:r>
          </a:p>
          <a:p>
            <a:pPr>
              <a:defRPr sz="2400"/>
            </a:pPr>
            <a:r>
              <a:t>while sum &lt;= x:</a:t>
            </a:r>
          </a:p>
          <a:p>
            <a:pPr>
              <a:defRPr sz="2400"/>
            </a:pPr>
            <a:r>
              <a:t>    sum += 1/nu</a:t>
            </a:r>
          </a:p>
          <a:p>
            <a:pPr>
              <a:defRPr sz="2400"/>
            </a:pPr>
            <a:r>
              <a:t>    nu += 1</a:t>
            </a:r>
          </a:p>
          <a:p>
            <a:pPr>
              <a:defRPr sz="2400"/>
            </a:pPr>
            <a:r>
              <a:t>print("The number you are looking for is ", nu-1, </a:t>
            </a:r>
          </a:p>
          <a:p>
            <a:pPr>
              <a:defRPr sz="2400"/>
            </a:pPr>
            <a:r>
              <a:t>      "and incidentally, h_n =“, sum)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Breaking out of a while loo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Breaking out of a while loop</a:t>
            </a:r>
          </a:p>
        </p:txBody>
      </p:sp>
      <p:sp>
        <p:nvSpPr>
          <p:cNvPr id="423" name="You break out of a while loop, if the condition in the while loop is Fal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You break out of a while loop, if the condition in the while loop is False</a:t>
            </a:r>
          </a:p>
          <a:p>
            <a:pPr/>
            <a:r>
              <a:t>Or by using a statement</a:t>
            </a:r>
          </a:p>
          <a:p>
            <a:pPr lvl="1"/>
            <a:r>
              <a:rPr>
                <a:latin typeface="Courier New"/>
                <a:ea typeface="Courier New"/>
                <a:cs typeface="Courier New"/>
                <a:sym typeface="Courier New"/>
              </a:rPr>
              <a:t>break </a:t>
            </a:r>
            <a:r>
              <a:t> breaks out of the current loop</a:t>
            </a:r>
          </a:p>
          <a:p>
            <a:pPr lvl="1"/>
            <a:r>
              <a:t>Can be used in for loops as well</a:t>
            </a:r>
          </a:p>
          <a:p>
            <a:pPr/>
            <a:r>
              <a:t>A related statement is the continue statement</a:t>
            </a:r>
          </a:p>
          <a:p>
            <a:pPr lvl="1"/>
            <a:r>
              <a:rPr>
                <a:latin typeface="Courier New"/>
                <a:ea typeface="Courier New"/>
                <a:cs typeface="Courier New"/>
                <a:sym typeface="Courier New"/>
              </a:rPr>
              <a:t>continue</a:t>
            </a:r>
            <a:r>
              <a:t>  breaks out of the current iteration of the loop and goes to the next</a:t>
            </a:r>
          </a:p>
          <a:p>
            <a:pPr/>
            <a:r>
              <a:t>We’ll learn them in the course of the classes.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426" name="Find a number that fulfills the following congruen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 a number that fulfills the following congruences</a:t>
            </a:r>
          </a:p>
          <a:p>
            <a:pPr lvl="1"/>
          </a:p>
          <a:p>
            <a:pPr lvl="1"/>
          </a:p>
          <a:p>
            <a:pPr lvl="1"/>
            <a:r>
              <a:t>This is Sun-Tsu’s problem and the Chinese Remaindering Theorem in Mathematics helps with solving these problems. </a:t>
            </a:r>
          </a:p>
        </p:txBody>
      </p:sp>
      <p:sp>
        <p:nvSpPr>
          <p:cNvPr id="427" name="Equation"/>
          <p:cNvSpPr txBox="1"/>
          <p:nvPr/>
        </p:nvSpPr>
        <p:spPr>
          <a:xfrm>
            <a:off x="5184614" y="3564483"/>
            <a:ext cx="1873572" cy="26243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≡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mod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400"/>
          </a:p>
        </p:txBody>
      </p:sp>
      <p:sp>
        <p:nvSpPr>
          <p:cNvPr id="428" name="Equation"/>
          <p:cNvSpPr txBox="1"/>
          <p:nvPr/>
        </p:nvSpPr>
        <p:spPr>
          <a:xfrm>
            <a:off x="5184360" y="4008221"/>
            <a:ext cx="1874081" cy="2639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≡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mod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400"/>
          </a:p>
        </p:txBody>
      </p:sp>
      <p:sp>
        <p:nvSpPr>
          <p:cNvPr id="429" name="Equation"/>
          <p:cNvSpPr txBox="1"/>
          <p:nvPr/>
        </p:nvSpPr>
        <p:spPr>
          <a:xfrm>
            <a:off x="5184614" y="4449978"/>
            <a:ext cx="1873572" cy="26243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≡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mod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432" name="We try out all numbers between 1 and…"/>
          <p:cNvSpPr txBox="1"/>
          <p:nvPr>
            <p:ph type="body" sz="half" idx="1"/>
          </p:nvPr>
        </p:nvSpPr>
        <p:spPr>
          <a:xfrm>
            <a:off x="952500" y="2590800"/>
            <a:ext cx="11099800" cy="2816722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We try out all numbers between 1 and 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We check each number whether they fulfill the congruences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If we find one, we print it out and break out of the while loop.</a:t>
            </a:r>
          </a:p>
        </p:txBody>
      </p:sp>
      <p:sp>
        <p:nvSpPr>
          <p:cNvPr id="433" name="Equation"/>
          <p:cNvSpPr txBox="1"/>
          <p:nvPr/>
        </p:nvSpPr>
        <p:spPr>
          <a:xfrm>
            <a:off x="8039929" y="2700022"/>
            <a:ext cx="1590373" cy="31737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</m:oMath>
              </m:oMathPara>
            </a14:m>
            <a:endParaRPr sz="3500"/>
          </a:p>
        </p:txBody>
      </p:sp>
      <p:sp>
        <p:nvSpPr>
          <p:cNvPr id="434" name="x = 1…"/>
          <p:cNvSpPr txBox="1"/>
          <p:nvPr/>
        </p:nvSpPr>
        <p:spPr>
          <a:xfrm>
            <a:off x="3074119" y="5585321"/>
            <a:ext cx="834524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x = 1</a:t>
            </a:r>
          </a:p>
          <a:p>
            <a:pPr>
              <a:defRPr sz="3000"/>
            </a:pPr>
            <a:r>
              <a:t>while x &lt; 3*5*7:</a:t>
            </a:r>
          </a:p>
          <a:p>
            <a:pPr>
              <a:defRPr sz="3000"/>
            </a:pPr>
            <a:r>
              <a:t>    if x%3==2 and x%5==3 and x%7==2:</a:t>
            </a:r>
          </a:p>
          <a:p>
            <a:pPr>
              <a:defRPr sz="3000"/>
            </a:pPr>
            <a:r>
              <a:t>        print(x)</a:t>
            </a:r>
          </a:p>
          <a:p>
            <a:pPr>
              <a:defRPr sz="3000"/>
            </a:pPr>
            <a:r>
              <a:t>        break</a:t>
            </a:r>
          </a:p>
          <a:p>
            <a:pPr>
              <a:defRPr sz="3000"/>
            </a:pPr>
            <a:r>
              <a:t>    x +=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While 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br/>
            <a:r>
              <a:t>While Loops</a:t>
            </a:r>
          </a:p>
        </p:txBody>
      </p:sp>
      <p:sp>
        <p:nvSpPr>
          <p:cNvPr id="437" name="break:  stop the execution of the l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break:  stop the execution of the loop</a:t>
            </a:r>
          </a:p>
          <a:p>
            <a:pPr/>
            <a:r>
              <a:t>continue: stop the execution of the current iteration and go back to the evaluation of the loop condition</a:t>
            </a:r>
          </a:p>
          <a:p>
            <a:pPr/>
            <a:r>
              <a:t>(Stupid) Example:  Print out all even numbers from 1 to 100</a:t>
            </a:r>
          </a:p>
        </p:txBody>
      </p:sp>
      <p:sp>
        <p:nvSpPr>
          <p:cNvPr id="438" name="for i in range(1, 101):…"/>
          <p:cNvSpPr txBox="1"/>
          <p:nvPr/>
        </p:nvSpPr>
        <p:spPr>
          <a:xfrm>
            <a:off x="4341787" y="6188061"/>
            <a:ext cx="4321226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for i in range(1, 101):</a:t>
            </a:r>
          </a:p>
          <a:p>
            <a:pPr>
              <a:defRPr sz="2400"/>
            </a:pPr>
            <a:r>
              <a:t>	if i%2==1:</a:t>
            </a:r>
          </a:p>
          <a:p>
            <a:pPr>
              <a:defRPr sz="2400"/>
            </a:pPr>
            <a:r>
              <a:t>		continue</a:t>
            </a:r>
          </a:p>
          <a:p>
            <a:pPr>
              <a:defRPr sz="2400"/>
            </a:pPr>
            <a:r>
              <a:t>	print(i)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While 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br/>
            <a:r>
              <a:t>While Loops</a:t>
            </a:r>
          </a:p>
        </p:txBody>
      </p:sp>
      <p:sp>
        <p:nvSpPr>
          <p:cNvPr id="441" name="A frequent patter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frequent pattern:</a:t>
            </a:r>
          </a:p>
          <a:p>
            <a:pPr lvl="1"/>
            <a:r>
              <a:t>Have an infinite while loop</a:t>
            </a:r>
          </a:p>
          <a:p>
            <a:pPr lvl="1"/>
            <a:r>
              <a:t>Break out if a certain condition is true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While 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br/>
            <a:r>
              <a:t>While Loops</a:t>
            </a:r>
          </a:p>
        </p:txBody>
      </p:sp>
      <p:sp>
        <p:nvSpPr>
          <p:cNvPr id="444" name="Else clause  (an example that Python is not perfec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Else clause  (an example that Python is not perfect)</a:t>
            </a:r>
          </a:p>
          <a:p>
            <a:pPr lvl="1"/>
            <a:r>
              <a:t>Executed if a break is </a:t>
            </a:r>
            <a:r>
              <a:rPr u="sng"/>
              <a:t>not</a:t>
            </a:r>
            <a:r>
              <a:t> taken</a:t>
            </a:r>
          </a:p>
        </p:txBody>
      </p:sp>
      <p:pic>
        <p:nvPicPr>
          <p:cNvPr id="4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900" y="4658942"/>
            <a:ext cx="3952358" cy="2802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62" name="Universal, accessible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Universal, accessible language</a:t>
            </a:r>
          </a:p>
          <a:p>
            <a:pPr lvl="1">
              <a:spcBef>
                <a:spcPts val="2000"/>
              </a:spcBef>
            </a:pPr>
            <a:r>
              <a:t>Clear and simple syntax</a:t>
            </a:r>
          </a:p>
          <a:p>
            <a:pPr lvl="2">
              <a:spcBef>
                <a:spcPts val="2000"/>
              </a:spcBef>
            </a:pPr>
            <a:r>
              <a:t>Python philosophy:  The frequent should be easy</a:t>
            </a:r>
          </a:p>
          <a:p>
            <a:pPr lvl="2">
              <a:spcBef>
                <a:spcPts val="2000"/>
              </a:spcBef>
            </a:pPr>
            <a:r>
              <a:t>Made for reading</a:t>
            </a:r>
          </a:p>
          <a:p>
            <a:pPr lvl="2">
              <a:spcBef>
                <a:spcPts val="2000"/>
              </a:spcBef>
            </a:pPr>
            <a:r>
              <a:t>Used for fast prototyping</a:t>
            </a:r>
          </a:p>
          <a:p>
            <a:pPr lvl="1"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  <a:r>
              <a:t>Excellent support community</a:t>
            </a:r>
          </a:p>
          <a:p>
            <a:pPr lvl="1">
              <a:spcBef>
                <a:spcPts val="2000"/>
              </a:spcBef>
            </a:pPr>
            <a:r>
              <a:t>Help for beginners and experts is easily available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While 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br/>
            <a:r>
              <a:t>While Loops</a:t>
            </a:r>
          </a:p>
        </p:txBody>
      </p:sp>
      <p:sp>
        <p:nvSpPr>
          <p:cNvPr id="448" name="Else clause 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Else clause 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Notice: 'else' belongs to the inner for, not the if statement</a:t>
            </a:r>
          </a:p>
        </p:txBody>
      </p:sp>
      <p:sp>
        <p:nvSpPr>
          <p:cNvPr id="449" name="for n in [2,3,4,5,6,7,8,20,21,22,23,24]:…"/>
          <p:cNvSpPr txBox="1"/>
          <p:nvPr/>
        </p:nvSpPr>
        <p:spPr>
          <a:xfrm>
            <a:off x="1261703" y="3625849"/>
            <a:ext cx="8162331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for n in [2,3,4,5,6,7,8,20,21,22,23,24]:</a:t>
            </a:r>
          </a:p>
          <a:p>
            <a:pPr>
              <a:defRPr sz="2400"/>
            </a:pPr>
            <a:r>
              <a:t>        for p in range(2, n):</a:t>
            </a:r>
          </a:p>
          <a:p>
            <a:pPr>
              <a:defRPr sz="2400"/>
            </a:pPr>
            <a:r>
              <a:t>            if p*(n//p) == n:  # p devides n</a:t>
            </a:r>
          </a:p>
          <a:p>
            <a:pPr>
              <a:defRPr sz="2400"/>
            </a:pPr>
            <a:r>
              <a:t>                print(n,'=', p, '*', n//p)</a:t>
            </a:r>
          </a:p>
          <a:p>
            <a:pPr>
              <a:defRPr sz="2400"/>
            </a:pPr>
            <a:r>
              <a:t>                break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print(n, 'is prime')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452" name="Use finer and finer sums in order to calculat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finer and finer sums in order to calculate </a:t>
            </a:r>
            <a14:m>
              <m:oMath>
                <m:sSub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∫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bSup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den>
                </m:f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55" name="We divide the interval [0,1] into N subintervals of size 1/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:r>
              <a:t>We divide the interval [0,1] into N subintervals of size 1/N</a:t>
            </a:r>
          </a:p>
          <a:p>
            <a:pPr marL="395604" indent="-395604" defTabSz="519937">
              <a:spcBef>
                <a:spcPts val="1900"/>
              </a:spcBef>
              <a:defRPr sz="2848"/>
            </a:pPr>
            <a:r>
              <a:t>The minimum of the function in the subinterval </a:t>
            </a:r>
            <a14:m>
              <m:oMath>
                <m:d>
                  <m:dPr>
                    <m:ctrl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begChr m:val="["/>
                    <m:endChr m:val="]"/>
                  </m:dPr>
                  <m:e>
                    <m:f>
                      <m:fPr>
                        <m:ctrlP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num>
                      <m:den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e>
                </m:d>
              </m:oMath>
            </a14:m>
            <a:r>
              <a:t> is </a:t>
            </a:r>
            <a14:m>
              <m:oMath>
                <m:f>
                  <m:fPr>
                    <m:ctrlP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num>
                  <m:den>
                    <m:sSup>
                      <m:e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den>
                </m:f>
              </m:oMath>
            </a14:m>
          </a:p>
          <a:p>
            <a:pPr marL="395604" indent="-395604" defTabSz="519937">
              <a:spcBef>
                <a:spcPts val="1900"/>
              </a:spcBef>
              <a:defRPr sz="2848"/>
            </a:pPr>
            <a:r>
              <a:t>We multiply this with the length of the subinterval </a:t>
            </a:r>
            <a14:m>
              <m:oMath>
                <m:f>
                  <m:fPr>
                    <m:ctrlP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den>
                </m:f>
              </m:oMath>
            </a14:m>
            <a:r>
              <a:t> and add up to get 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limLow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f>
                    <m:fPr>
                      <m:ctrlP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num>
                    <m:den>
                      <m:sSup>
                        <m:e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xmlns:a="http://schemas.openxmlformats.org/drawingml/2006/main" sz="3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den>
                  </m:f>
                  <m:f>
                    <m:fPr>
                      <m:ctrlP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</m:oMath>
              </m:oMathPara>
            </a14:m>
          </a:p>
          <a:p>
            <a:pPr marL="395604" indent="-395604" defTabSz="519937">
              <a:spcBef>
                <a:spcPts val="1900"/>
              </a:spcBef>
              <a:defRPr sz="2848"/>
            </a:pPr>
            <a:r>
              <a:t>as a lower estimate for the integral.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58" name="N = 10000000…"/>
          <p:cNvSpPr txBox="1"/>
          <p:nvPr/>
        </p:nvSpPr>
        <p:spPr>
          <a:xfrm>
            <a:off x="4124582" y="3359149"/>
            <a:ext cx="4755636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 = 10000000</a:t>
            </a:r>
          </a:p>
          <a:p>
            <a:pPr/>
          </a:p>
          <a:p>
            <a:pPr/>
            <a:r>
              <a:t>suma = 0</a:t>
            </a:r>
          </a:p>
          <a:p>
            <a:pPr/>
            <a:r>
              <a:t>for i in range(N):</a:t>
            </a:r>
          </a:p>
          <a:p>
            <a:pPr/>
            <a:r>
              <a:t>    suma += i**3/N**4</a:t>
            </a:r>
          </a:p>
          <a:p>
            <a:pPr/>
          </a:p>
          <a:p>
            <a:pPr/>
            <a:r>
              <a:t>print(suma)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hy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Python</a:t>
            </a:r>
          </a:p>
        </p:txBody>
      </p:sp>
      <p:sp>
        <p:nvSpPr>
          <p:cNvPr id="165" name="Universal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42264" indent="-342264" defTabSz="449833">
              <a:spcBef>
                <a:spcPts val="1500"/>
              </a:spcBef>
              <a:defRPr sz="2464"/>
            </a:pPr>
            <a:r>
              <a:t>Universal Language</a:t>
            </a:r>
          </a:p>
          <a:p>
            <a:pPr lvl="1" marL="684529" indent="-342264" defTabSz="449833">
              <a:spcBef>
                <a:spcPts val="1500"/>
              </a:spcBef>
              <a:defRPr sz="2464"/>
            </a:pPr>
            <a:r>
              <a:t>Serves many different constituencies</a:t>
            </a:r>
          </a:p>
          <a:p>
            <a:pPr lvl="2" marL="1026794" indent="-342264" defTabSz="449833">
              <a:spcBef>
                <a:spcPts val="1500"/>
              </a:spcBef>
              <a:defRPr sz="2464"/>
            </a:pPr>
            <a:r>
              <a:t>Examples:</a:t>
            </a:r>
          </a:p>
          <a:p>
            <a:pPr lvl="3" marL="1369059" indent="-342264" defTabSz="449833">
              <a:spcBef>
                <a:spcPts val="1500"/>
              </a:spcBef>
              <a:defRPr sz="2464"/>
            </a:pPr>
            <a:r>
              <a:t>Gaming: AI engine is usually in Python</a:t>
            </a:r>
          </a:p>
          <a:p>
            <a:pPr lvl="3" marL="1369059" indent="-342264" defTabSz="449833">
              <a:spcBef>
                <a:spcPts val="1500"/>
              </a:spcBef>
              <a:defRPr sz="2464"/>
            </a:pPr>
            <a:r>
              <a:t>String processing: Basis for digital humanities and data wrangling</a:t>
            </a:r>
          </a:p>
          <a:p>
            <a:pPr lvl="3" marL="1369059" indent="-342264" defTabSz="449833">
              <a:spcBef>
                <a:spcPts val="1500"/>
              </a:spcBef>
              <a:defRPr sz="2464"/>
            </a:pPr>
            <a:r>
              <a:t>Many extension modules</a:t>
            </a:r>
          </a:p>
          <a:p>
            <a:pPr lvl="4" marL="1711325" indent="-342264" defTabSz="449833">
              <a:spcBef>
                <a:spcPts val="1500"/>
              </a:spcBef>
              <a:defRPr sz="2464"/>
            </a:pPr>
            <a:r>
              <a:t>With scypy or numpy, fast programs for scientific programming</a:t>
            </a:r>
          </a:p>
          <a:p>
            <a:pPr lvl="4" marL="1711325" indent="-342264" defTabSz="449833">
              <a:spcBef>
                <a:spcPts val="1500"/>
              </a:spcBef>
              <a:defRPr sz="2464"/>
            </a:pPr>
            <a:r>
              <a:t>Use pyplot for good quality graphics</a:t>
            </a:r>
          </a:p>
          <a:p>
            <a:pPr lvl="4" marL="1711325" indent="-342264" defTabSz="449833">
              <a:spcBef>
                <a:spcPts val="1500"/>
              </a:spcBef>
              <a:defRPr sz="2464"/>
            </a:pPr>
            <a:r>
              <a:t>…</a:t>
            </a:r>
          </a:p>
          <a:p>
            <a:pPr lvl="3" marL="1369059" indent="-342264" defTabSz="449833">
              <a:spcBef>
                <a:spcPts val="1500"/>
              </a:spcBef>
              <a:defRPr sz="2464"/>
            </a:pPr>
            <a:r>
              <a:t>Notebooks based on Python (Jupyter) integrate presentation, data, and programs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