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ar and Logistic Regress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and Logistic Regression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Unbiased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Unbiased ? </a:t>
            </a:r>
          </a:p>
        </p:txBody>
      </p:sp>
      <p:sp>
        <p:nvSpPr>
          <p:cNvPr id="148" name="Normally distributed variable with mean   and st. dev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Normally distributed variable with mean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  <a:r>
              <a:t> and st. dev.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</a:p>
          <a:p>
            <a:pPr lvl="2"/>
            <a:r>
              <a:t>Take sample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2"/>
            <a:r>
              <a:t>Calculate </a:t>
            </a:r>
            <a14:m>
              <m:oMath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</a:p>
          <a:p>
            <a:pPr/>
            <a:r>
              <a:t>Turns out: expected value for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is less than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</a:p>
          <a:p>
            <a:pPr/>
            <a:r>
              <a:t>Call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the </a:t>
            </a:r>
            <a:r>
              <a:rPr i="1"/>
              <a:t>degree of freedom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478" name="Scikit-learn uses a different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Scikit-learn uses a different algorithm</a:t>
            </a:r>
          </a:p>
          <a:p>
            <a:pPr lvl="1"/>
            <a:r>
              <a:t>Confusion matrix on the whole set is </a:t>
            </a:r>
          </a:p>
        </p:txBody>
      </p:sp>
      <p:sp>
        <p:nvSpPr>
          <p:cNvPr id="479" name="[[3087   14]…"/>
          <p:cNvSpPr txBox="1"/>
          <p:nvPr/>
        </p:nvSpPr>
        <p:spPr>
          <a:xfrm>
            <a:off x="5987975" y="4394200"/>
            <a:ext cx="308658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[[3087   14]</a:t>
            </a:r>
          </a:p>
          <a:p>
            <a:pPr/>
            <a:r>
              <a:t> [ 535   22]]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482" name="Can also divide the set in training and test set"/>
          <p:cNvSpPr txBox="1"/>
          <p:nvPr>
            <p:ph type="body" idx="1"/>
          </p:nvPr>
        </p:nvSpPr>
        <p:spPr>
          <a:xfrm>
            <a:off x="952500" y="27559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Can also divide the set in training and test set</a:t>
            </a:r>
          </a:p>
        </p:txBody>
      </p:sp>
      <p:sp>
        <p:nvSpPr>
          <p:cNvPr id="483" name="X_train, X_test, y_train, y_test =…"/>
          <p:cNvSpPr txBox="1"/>
          <p:nvPr/>
        </p:nvSpPr>
        <p:spPr>
          <a:xfrm>
            <a:off x="452636" y="4044949"/>
            <a:ext cx="12552165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X_train, X_test, y_train, y_test = </a:t>
            </a:r>
          </a:p>
          <a:p>
            <a:pPr>
              <a:defRPr sz="3200"/>
            </a:pPr>
            <a:r>
              <a:t>   train_test_split(df[cols], </a:t>
            </a:r>
          </a:p>
          <a:p>
            <a:pPr>
              <a:defRPr sz="3200"/>
            </a:pPr>
            <a:r>
              <a:t>                    df.TenYearCHD,</a:t>
            </a:r>
          </a:p>
          <a:p>
            <a:pPr>
              <a:defRPr sz="3200"/>
            </a:pPr>
            <a:r>
              <a:t>                    test_size=0.3,</a:t>
            </a:r>
          </a:p>
          <a:p>
            <a:pPr>
              <a:defRPr sz="3200"/>
            </a:pPr>
            <a:r>
              <a:t>                    random_state=0)</a:t>
            </a:r>
          </a:p>
          <a:p>
            <a:pPr>
              <a:defRPr sz="3200"/>
            </a:pPr>
            <a:r>
              <a:t>logreg.fit(X_train, y_train)</a:t>
            </a:r>
          </a:p>
          <a:p>
            <a:pPr>
              <a:defRPr sz="3200"/>
            </a:pPr>
            <a:r>
              <a:t>y_pred = logreg.predict(X_test) </a:t>
            </a:r>
          </a:p>
          <a:p>
            <a:pPr>
              <a:defRPr sz="3200"/>
            </a:pPr>
            <a:r>
              <a:t>confusion_matrix = confusion_matrix(y_test, y_pred)</a:t>
            </a:r>
          </a:p>
          <a:p>
            <a:pPr>
              <a:defRPr sz="3200"/>
            </a:pPr>
            <a:r>
              <a:t>print(confusion_matrix)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486" name="Confusion matrix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Confusion matrix</a:t>
            </a:r>
          </a:p>
        </p:txBody>
      </p:sp>
      <p:sp>
        <p:nvSpPr>
          <p:cNvPr id="487" name="[[915   1]…"/>
          <p:cNvSpPr txBox="1"/>
          <p:nvPr/>
        </p:nvSpPr>
        <p:spPr>
          <a:xfrm>
            <a:off x="2127175" y="3302000"/>
            <a:ext cx="262931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[[915   1]</a:t>
            </a:r>
          </a:p>
          <a:p>
            <a:pPr/>
            <a:r>
              <a:t> [176   6]]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Measuring Su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Success</a:t>
            </a:r>
          </a:p>
        </p:txBody>
      </p:sp>
      <p:sp>
        <p:nvSpPr>
          <p:cNvPr id="490" name="precision    recall  f1-score   support…"/>
          <p:cNvSpPr txBox="1"/>
          <p:nvPr/>
        </p:nvSpPr>
        <p:spPr>
          <a:xfrm>
            <a:off x="386364" y="2603500"/>
            <a:ext cx="12232073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  precision    recall  f1-score   support</a:t>
            </a:r>
          </a:p>
          <a:p>
            <a:pPr/>
          </a:p>
          <a:p>
            <a:pPr/>
            <a:r>
              <a:t>           0       0.84      1.00      0.91       916</a:t>
            </a:r>
          </a:p>
          <a:p>
            <a:pPr/>
            <a:r>
              <a:t>           1       0.86      0.03      0.06       182</a:t>
            </a:r>
          </a:p>
          <a:p>
            <a:pPr/>
          </a:p>
          <a:p>
            <a:pPr/>
            <a:r>
              <a:t>    accuracy                           0.84      1098</a:t>
            </a:r>
          </a:p>
          <a:p>
            <a:pPr/>
            <a:r>
              <a:t>   macro avg       0.85      0.52      0.49      1098</a:t>
            </a:r>
          </a:p>
          <a:p>
            <a:pPr/>
            <a:r>
              <a:t>weighted avg       0.84      0.84      0.77      1098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Measuring Su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Success</a:t>
            </a:r>
          </a:p>
        </p:txBody>
      </p:sp>
      <p:sp>
        <p:nvSpPr>
          <p:cNvPr id="493" name="How can we measure accurac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can we measure accuracy?</a:t>
            </a:r>
          </a:p>
          <a:p>
            <a:pPr lvl="1"/>
            <a:r>
              <a:t>accuracy = (fp+fn)/(tp+tn+fp+fn)</a:t>
            </a:r>
          </a:p>
          <a:p>
            <a:pPr lvl="2"/>
            <a:r>
              <a:t>Unfortunately, because of skewed data sets, often very high</a:t>
            </a:r>
          </a:p>
          <a:p>
            <a:pPr lvl="1"/>
            <a:r>
              <a:t>precision = tp/(tp+fp)</a:t>
            </a:r>
          </a:p>
          <a:p>
            <a:pPr lvl="1"/>
            <a:r>
              <a:t>recall = tp/(tp+fn)</a:t>
            </a:r>
          </a:p>
          <a:p>
            <a:pPr lvl="1"/>
            <a:r>
              <a:t>F measure = harmonic mean of precision and recall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robit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Probit Regression</a:t>
            </a:r>
          </a:p>
        </p:txBody>
      </p:sp>
      <p:sp>
        <p:nvSpPr>
          <p:cNvPr id="496" name="Instead of using the logistic function  , can also use the cumulative distribution function of the normal distrib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Instead of using the logistic function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, can also use the cumulative distribution function of the normal distribution</a:t>
            </a:r>
          </a:p>
          <a:p>
            <a:pPr lvl="2" marL="0" indent="88900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erf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ad>
                        <m:radPr>
                          <m:ctrlP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rad>
                    </m:den>
                  </m:f>
                  <m:sSub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sup>
                  </m:sSubSup>
                  <m:r>
                    <m:rPr>
                      <m:sty m:val="p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exp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  <a:r>
              <a:t>Predictor is then</a:t>
            </a:r>
          </a:p>
          <a:p>
            <a:pPr lvl="6" marL="0" indent="0" algn="ctr">
              <a:buSzTx/>
              <a:buNone/>
              <a:defRPr sz="3700"/>
            </a:pPr>
            <a14:m>
              <m:oMathPara>
                <m:oMathParaPr>
                  <m:jc m:val="center"/>
                </m:oMathParaPr>
                <m:oMath>
                  <m:f>
                    <m:fPr>
                      <m:ctrl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d>
                    <m:dPr>
                      <m:ctrl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erf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robit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Probit Regression</a:t>
            </a:r>
          </a:p>
        </p:txBody>
      </p:sp>
      <p:pic>
        <p:nvPicPr>
          <p:cNvPr id="499" name="probit.pdf" descr="probi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196" y="2708324"/>
            <a:ext cx="12134408" cy="6238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robit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Probit Regression</a:t>
            </a:r>
          </a:p>
        </p:txBody>
      </p:sp>
      <p:sp>
        <p:nvSpPr>
          <p:cNvPr id="502" name="Calculations with probit are more involv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Calculations with probit are more involved</a:t>
            </a:r>
          </a:p>
          <a:p>
            <a:pPr lvl="1"/>
            <a:r>
              <a:t>Statsmodels implements it</a:t>
            </a:r>
          </a:p>
          <a:p>
            <a:pPr lvl="2"/>
            <a:r>
              <a:t> </a:t>
            </a:r>
          </a:p>
          <a:p>
            <a:pPr lvl="1"/>
            <a:r>
              <a:t>Fit the probit model</a:t>
            </a:r>
          </a:p>
        </p:txBody>
      </p:sp>
      <p:sp>
        <p:nvSpPr>
          <p:cNvPr id="503" name="from statsmodels.discrete.discrete_model import Probit"/>
          <p:cNvSpPr txBox="1"/>
          <p:nvPr/>
        </p:nvSpPr>
        <p:spPr>
          <a:xfrm>
            <a:off x="2241475" y="4216399"/>
            <a:ext cx="104029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from statsmodels.discrete.discrete_model import Probit</a:t>
            </a:r>
          </a:p>
        </p:txBody>
      </p:sp>
      <p:sp>
        <p:nvSpPr>
          <p:cNvPr id="504" name="probit_model=Probit(df.TenYearCHD,df[cols])…"/>
          <p:cNvSpPr txBox="1"/>
          <p:nvPr/>
        </p:nvSpPr>
        <p:spPr>
          <a:xfrm>
            <a:off x="1529550" y="5695950"/>
            <a:ext cx="9945700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probit_model=Probit(df.TenYearCHD,df[cols])</a:t>
            </a:r>
          </a:p>
          <a:p>
            <a:pPr/>
            <a:r>
              <a:t>result=probit_model.fit()</a:t>
            </a:r>
          </a:p>
          <a:p>
            <a:pPr/>
          </a:p>
          <a:p>
            <a:pPr/>
            <a:r>
              <a:t>print(result.summary())</a:t>
            </a:r>
          </a:p>
          <a:p>
            <a:pPr/>
            <a:r>
              <a:t>print(result.pred_table())</a:t>
            </a:r>
          </a:p>
          <a:p>
            <a:pPr/>
            <a:r>
              <a:t>for i in range(20):</a:t>
            </a:r>
          </a:p>
          <a:p>
            <a:pPr/>
            <a:r>
              <a:t>	print(df.TenYearCHD.iloc[i], result.predict(df[cols]).iloc[i])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robit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Probit Regression</a:t>
            </a:r>
          </a:p>
        </p:txBody>
      </p:sp>
      <p:sp>
        <p:nvSpPr>
          <p:cNvPr id="507" name="Confusion matrix is n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Confusion matrix is now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More false positives but less false negatives</a:t>
            </a:r>
          </a:p>
        </p:txBody>
      </p:sp>
      <p:sp>
        <p:nvSpPr>
          <p:cNvPr id="508" name="[[3085.   16.]…"/>
          <p:cNvSpPr txBox="1"/>
          <p:nvPr/>
        </p:nvSpPr>
        <p:spPr>
          <a:xfrm>
            <a:off x="2774875" y="3524250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[[3085.   16.]</a:t>
            </a:r>
          </a:p>
          <a:p>
            <a:pPr/>
            <a:r>
              <a:t> [ 547.   10.]]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511" name="Want to predict one of several categories based on feature vec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Want to predict one of several categories based on feature vector</a:t>
            </a:r>
          </a:p>
          <a:p>
            <a:pPr/>
            <a:r>
              <a:t>Use the softmax function </a:t>
            </a:r>
            <a14:m>
              <m:oMath>
                <m:r>
                  <m:rPr>
                    <m:nor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softmax</m:t>
                </m:r>
                <m:d>
                  <m:d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e>
                </m:d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p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trlP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chr m:val="∑"/>
                            <m:limLoc m:val="subSup"/>
                            <m:grow m:val="1"/>
                            <m:subHide m:val="off"/>
                            <m:supHide m:val="off"/>
                          </m:naryPr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  <m:e>
                            <m:sSup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sSub>
                                  <m:e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p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trlP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chr m:val="∑"/>
                            <m:limLoc m:val="subSup"/>
                            <m:grow m:val="1"/>
                            <m:subHide m:val="off"/>
                            <m:supHide m:val="off"/>
                          </m:naryPr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  <m:e>
                            <m:sSup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sSub>
                                  <m:e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p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trlP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chr m:val="∑"/>
                            <m:limLoc m:val="subSup"/>
                            <m:grow m:val="1"/>
                            <m:subHide m:val="off"/>
                            <m:supHide m:val="off"/>
                          </m:naryPr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  <m:e>
                            <m:sSup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sSub>
                                  <m:e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e>
                </m:d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ore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Forecasting </a:t>
            </a:r>
          </a:p>
        </p:txBody>
      </p:sp>
      <p:sp>
        <p:nvSpPr>
          <p:cNvPr id="151" name="Mean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Mean model</a:t>
            </a:r>
          </a:p>
          <a:p>
            <a:pPr lvl="1"/>
            <a:r>
              <a:t>We have a sample</a:t>
            </a:r>
          </a:p>
          <a:p>
            <a:pPr lvl="2"/>
            <a:r>
              <a:t>We predict the value of the next population member to be the sample mean</a:t>
            </a:r>
          </a:p>
          <a:p>
            <a:pPr lvl="1"/>
            <a:r>
              <a:t>What is the risk?</a:t>
            </a:r>
          </a:p>
          <a:p>
            <a:pPr lvl="2"/>
            <a:r>
              <a:t>Measure the risk by the standard deviation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514" name="Learning is still possible, but more complicat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Learning is still possible, but more complicated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517" name="model1 = LogisticRegression(random_state=0,…"/>
          <p:cNvSpPr txBox="1"/>
          <p:nvPr/>
        </p:nvSpPr>
        <p:spPr>
          <a:xfrm>
            <a:off x="629499" y="3568700"/>
            <a:ext cx="1220920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model1 = LogisticRegression(random_state=</a:t>
            </a:r>
            <a:r>
              <a:rPr>
                <a:solidFill>
                  <a:srgbClr val="116644"/>
                </a:solidFill>
              </a:rPr>
              <a:t>0</a:t>
            </a:r>
            <a:r>
              <a:t>, </a:t>
            </a:r>
          </a:p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                            multi_class=</a:t>
            </a:r>
            <a:r>
              <a:rPr>
                <a:solidFill>
                  <a:srgbClr val="11AA11"/>
                </a:solidFill>
              </a:rPr>
              <a:t>'multinomial'</a:t>
            </a:r>
            <a:r>
              <a:t>, </a:t>
            </a:r>
          </a:p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                            penalty=</a:t>
            </a:r>
            <a:r>
              <a:rPr>
                <a:solidFill>
                  <a:srgbClr val="11AA11"/>
                </a:solidFill>
              </a:rPr>
              <a:t>'none'</a:t>
            </a:r>
            <a:r>
              <a:t>, </a:t>
            </a:r>
          </a:p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                            solver=</a:t>
            </a:r>
            <a:r>
              <a:rPr>
                <a:solidFill>
                  <a:srgbClr val="11AA11"/>
                </a:solidFill>
              </a:rPr>
              <a:t>'newton-cg'</a:t>
            </a:r>
            <a:r>
              <a:t>).fit(X_train, y_train)</a:t>
            </a:r>
          </a:p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preds = model1.predict(X_test)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20" name="Spine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Spine data</a:t>
            </a:r>
          </a:p>
          <a:p>
            <a:pPr/>
          </a:p>
          <a:p>
            <a:pPr/>
          </a:p>
          <a:p>
            <a:pPr/>
          </a:p>
          <a:p>
            <a:pPr/>
            <a:r>
              <a:t>Use explanations to give column names</a:t>
            </a:r>
          </a:p>
          <a:p>
            <a:pPr/>
            <a:r>
              <a:t>Remove last column</a:t>
            </a:r>
          </a:p>
        </p:txBody>
      </p:sp>
      <p:sp>
        <p:nvSpPr>
          <p:cNvPr id="521" name="Col1 Col2 Col3 Col4 Col5 Col6 Col7 Col8 Col9 Col10 Col11 Col12 Class_att…"/>
          <p:cNvSpPr txBox="1"/>
          <p:nvPr/>
        </p:nvSpPr>
        <p:spPr>
          <a:xfrm>
            <a:off x="0" y="4140071"/>
            <a:ext cx="12838176" cy="1473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Col1	Col2	Col3	Col4	Col5	Col6	Col7	Col8	Col9	Col10	Col11	Col12	Class_att</a:t>
            </a:r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63.0278175	</a:t>
            </a:r>
            <a:r>
              <a:rPr b="0"/>
              <a:t>22.55258597	39.60911701	40.47523153	98.67291675	-0.254399986	0.744503464	12.5661	14.5386	15.30468	-28.658501	43.5123	Abnormal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39.05695098	</a:t>
            </a:r>
            <a:r>
              <a:rPr b="0"/>
              <a:t>10.06099147	25.01537822	28.99595951	114.4054254	4.564258645	0.415185678	12.8874	17.5323	16.78486	-25.530607	16.1102	Abnormal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68.83202098	</a:t>
            </a:r>
            <a:r>
              <a:rPr b="0"/>
              <a:t>22.21848205	50.09219357	46.61353893	105.9851355	-3.530317314	0.474889164	26.8343	17.4861	16.65897	-29.031888	19.2221	Abnormal	Prediction is done by using binary classification.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69.29700807	</a:t>
            </a:r>
            <a:r>
              <a:rPr b="0"/>
              <a:t>24.65287791	44.31123813	44.64413017	101.8684951	11.21152344	0.369345264	23.5603	12.7074	11.42447	-30.470246	18.8329	Abnormal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49.71285934	</a:t>
            </a:r>
            <a:r>
              <a:rPr b="0"/>
              <a:t>9.652074879	28.317406	40.06078446	108.1687249	7.918500615	0.543360472	35.494	15.9546	8.87237	-16.378376	24.9171	Abnormal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40.25019968	</a:t>
            </a:r>
            <a:r>
              <a:rPr b="0"/>
              <a:t>13.92190658	25.1249496	26.32829311	130.3278713	2.230651729	0.789992856	29.323	12.0036	10.40462	-1.512209	9.6548	Abnormal	Attribute1  = pelvic_incidence  (numeric)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24" name="back_data = pd.read_csv(&quot;spine.csv&quot;)…"/>
          <p:cNvSpPr txBox="1"/>
          <p:nvPr/>
        </p:nvSpPr>
        <p:spPr>
          <a:xfrm>
            <a:off x="1143000" y="2882900"/>
            <a:ext cx="1025055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back_data = pd.read_csv("spine.csv")</a:t>
            </a:r>
          </a:p>
          <a:p>
            <a:pPr>
              <a:defRPr sz="1900"/>
            </a:pPr>
            <a:r>
              <a:t>del back_data['Unnamed: 13']</a:t>
            </a:r>
          </a:p>
          <a:p>
            <a:pPr>
              <a:defRPr sz="1900"/>
            </a:pPr>
            <a:r>
              <a:t>back_data.columns = ['pelvic_incidence','pelvic tilt',</a:t>
            </a:r>
          </a:p>
          <a:p>
            <a:pPr>
              <a:defRPr sz="1900"/>
            </a:pPr>
            <a:r>
              <a:t>                     'lumbar_lordosis_angle','sacral_slope',</a:t>
            </a:r>
          </a:p>
          <a:p>
            <a:pPr>
              <a:defRPr sz="1900"/>
            </a:pPr>
            <a:r>
              <a:t>                     'pelvic_radius','degree_spondylolisthesis',</a:t>
            </a:r>
          </a:p>
          <a:p>
            <a:pPr>
              <a:defRPr sz="1900"/>
            </a:pPr>
            <a:r>
              <a:t>                     'pelvic_slope','Direct_tilt','thoracic_slope',</a:t>
            </a:r>
          </a:p>
          <a:p>
            <a:pPr>
              <a:defRPr sz="1900"/>
            </a:pPr>
            <a:r>
              <a:t>                     ‘cervical_tilt','sacrum_angle','scoliosis_slope',</a:t>
            </a:r>
          </a:p>
          <a:p>
            <a:pPr>
              <a:defRPr sz="1900"/>
            </a:pPr>
            <a:r>
              <a:t>                      ‘Status']</a:t>
            </a:r>
          </a:p>
          <a:p>
            <a:pPr>
              <a:defRPr sz="1900"/>
            </a:pPr>
            <a:r>
              <a:t>print(back_data.Status.describe())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27" name="Can also change the values of Status Column to 0 or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change the values of Status Column to 0 or 1</a:t>
            </a:r>
          </a:p>
        </p:txBody>
      </p:sp>
      <p:sp>
        <p:nvSpPr>
          <p:cNvPr id="528" name="back_data.loc[back_data.Status=='Abnormal','Status'] = 1…"/>
          <p:cNvSpPr txBox="1"/>
          <p:nvPr/>
        </p:nvSpPr>
        <p:spPr>
          <a:xfrm>
            <a:off x="952500" y="4362450"/>
            <a:ext cx="11010843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t>back_data.loc[back_data.Status=='Abnormal','Status'] = 1</a:t>
            </a:r>
          </a:p>
          <a:p>
            <a:pPr>
              <a:defRPr sz="2500"/>
            </a:pPr>
            <a:r>
              <a:t>back_data.loc[back_data.Status=='Normal','Status'] = 0</a:t>
            </a:r>
          </a:p>
          <a:p>
            <a:pPr>
              <a:defRPr sz="2500"/>
            </a:pPr>
            <a:r>
              <a:t>X = back_data.iloc[:, :12]</a:t>
            </a:r>
          </a:p>
          <a:p>
            <a:pPr>
              <a:defRPr sz="2500"/>
            </a:pPr>
            <a:r>
              <a:t>y = back_data.iloc[:, 12]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31" name="First tas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 task:</a:t>
            </a:r>
          </a:p>
          <a:p>
            <a:pPr lvl="1"/>
            <a:r>
              <a:t>Are any of the columns strongly correlated?</a:t>
            </a:r>
          </a:p>
          <a:p>
            <a:pPr lvl="2"/>
            <a:r>
              <a:t>Otherwise, model would have difficulties</a:t>
            </a:r>
          </a:p>
          <a:p>
            <a:pPr lvl="2"/>
            <a:r>
              <a:t>Create a seaborn heatmap of the correlation</a:t>
            </a:r>
          </a:p>
        </p:txBody>
      </p:sp>
      <p:sp>
        <p:nvSpPr>
          <p:cNvPr id="532" name="corr_back = back_data.corr()…"/>
          <p:cNvSpPr txBox="1"/>
          <p:nvPr/>
        </p:nvSpPr>
        <p:spPr>
          <a:xfrm>
            <a:off x="1186594" y="5905499"/>
            <a:ext cx="1063161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corr_back = back_data.corr()</a:t>
            </a:r>
          </a:p>
          <a:p>
            <a:pPr/>
            <a:r>
              <a:t>sns.heatmap(corr_back, center=0, square=True, linewidths=.5)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pic>
        <p:nvPicPr>
          <p:cNvPr id="53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0533" y="3384550"/>
            <a:ext cx="6880616" cy="516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38" name="We now see whether the values differ between normal and abnormal spin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now see whether the values differ between normal and abnormal spines:</a:t>
            </a:r>
          </a:p>
        </p:txBody>
      </p:sp>
      <p:sp>
        <p:nvSpPr>
          <p:cNvPr id="539" name="for x in back_data.columns[:-1]:…"/>
          <p:cNvSpPr txBox="1"/>
          <p:nvPr/>
        </p:nvSpPr>
        <p:spPr>
          <a:xfrm>
            <a:off x="952500" y="4533899"/>
            <a:ext cx="1190172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x in back_data.columns[:-1]:</a:t>
            </a:r>
          </a:p>
          <a:p>
            <a:pPr/>
            <a:r>
              <a:t>	print(x, back_data.groupby(‘Status').mean()[x])</a:t>
            </a:r>
          </a:p>
          <a:p>
            <a:pPr/>
            <a:r>
              <a:t>for x in back_data.columns[:-1]:</a:t>
            </a:r>
          </a:p>
          <a:p>
            <a:pPr/>
            <a:r>
              <a:t>	print(x, back_data.groupby(‘Status').median()[x])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42" name="Can also use a box plot to see the differenc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use a box plot to see the difference</a:t>
            </a:r>
          </a:p>
        </p:txBody>
      </p:sp>
      <p:sp>
        <p:nvSpPr>
          <p:cNvPr id="543" name="fig, axes = plt.subplots(3, 4, figsize = (15,15))…"/>
          <p:cNvSpPr txBox="1"/>
          <p:nvPr/>
        </p:nvSpPr>
        <p:spPr>
          <a:xfrm>
            <a:off x="952500" y="3835400"/>
            <a:ext cx="11012674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fig, axes = plt.subplots(3, 4, figsize = (15,15))</a:t>
            </a:r>
          </a:p>
          <a:p>
            <a:pPr>
              <a:defRPr sz="2600"/>
            </a:pPr>
            <a:r>
              <a:t>axes = axes.flatten()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for i in range(0,len(back_data.columns)-1):</a:t>
            </a:r>
          </a:p>
          <a:p>
            <a:pPr>
              <a:defRPr sz="2600"/>
            </a:pPr>
            <a:r>
              <a:t>    sns.boxplot(x="Status", y=back_data.iloc[:,i], </a:t>
            </a:r>
          </a:p>
          <a:p>
            <a:pPr>
              <a:defRPr sz="2600"/>
            </a:pPr>
            <a:r>
              <a:t>                data=back_data, orient='v', ax=axes[i])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plt.tight_layout()</a:t>
            </a:r>
          </a:p>
          <a:p>
            <a:pPr>
              <a:defRPr sz="2600"/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pic>
        <p:nvPicPr>
          <p:cNvPr id="546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9506" y="2413000"/>
            <a:ext cx="9075688" cy="6786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ore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Forecasting</a:t>
            </a:r>
          </a:p>
        </p:txBody>
      </p:sp>
      <p:sp>
        <p:nvSpPr>
          <p:cNvPr id="154" name="Normally distributed variable with mean   and st. dev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Normally distributed variable with mean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  <a:r>
              <a:t> and st. dev.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</a:p>
          <a:p>
            <a:pPr lvl="2"/>
            <a:r>
              <a:t>Take sample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1"/>
            <a:r>
              <a:t>What is the expected squared difference of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  <a:r>
              <a:t>: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 </a:t>
            </a:r>
            <a:r>
              <a:rPr i="1"/>
              <a:t>"Standard error of the mean"</a:t>
            </a:r>
            <a:endParaRPr i="1"/>
          </a:p>
          <a:p>
            <a:pPr lvl="3"/>
            <a:r>
              <a:rPr i="1"/>
              <a:t>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num>
                  <m:den>
                    <m:rad>
                      <m:rad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</m:den>
                </m:f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49" name="Need to create training set and test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create training set and test set</a:t>
            </a:r>
          </a:p>
          <a:p>
            <a:pPr/>
            <a:r>
              <a:t>Need to scale:</a:t>
            </a:r>
          </a:p>
          <a:p>
            <a:pPr lvl="1"/>
            <a:r>
              <a:t>Mean is set to 0</a:t>
            </a:r>
          </a:p>
          <a:p>
            <a:pPr lvl="1"/>
            <a:r>
              <a:t>StDev is set to 1</a:t>
            </a:r>
          </a:p>
          <a:p>
            <a:pPr lvl="1"/>
            <a:r>
              <a:t>Can be done with </a:t>
            </a:r>
          </a:p>
          <a:p>
            <a:pPr lvl="2"/>
            <a:r>
              <a:t>sklearn.preprocessing.StandardScaler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52" name="def data_preprocess(X,y):…"/>
          <p:cNvSpPr txBox="1"/>
          <p:nvPr/>
        </p:nvSpPr>
        <p:spPr>
          <a:xfrm>
            <a:off x="157726" y="2197100"/>
            <a:ext cx="12917985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data_preprocess(X,y):</a:t>
            </a:r>
          </a:p>
          <a:p>
            <a:pPr/>
            <a:r>
              <a:t>    X_train, X_test, y_train, </a:t>
            </a:r>
          </a:p>
          <a:p>
            <a:pPr/>
            <a:r>
              <a:t>        y_test = train_test_split(X, y.values.ravel(),  </a:t>
            </a:r>
          </a:p>
          <a:p>
            <a:pPr/>
            <a:r>
              <a:t>        test_size=0.3, </a:t>
            </a:r>
          </a:p>
          <a:p>
            <a:pPr/>
            <a:r>
              <a:t>        random_state=0)</a:t>
            </a:r>
          </a:p>
          <a:p>
            <a:pPr/>
            <a:r>
              <a:t>    from sklearn.preprocessing import StandardScaler</a:t>
            </a:r>
          </a:p>
          <a:p>
            <a:pPr/>
            <a:r>
              <a:t>    scaler = StandardScaler(copy=True, </a:t>
            </a:r>
          </a:p>
          <a:p>
            <a:pPr/>
            <a:r>
              <a:t>                            with_mean=True, </a:t>
            </a:r>
          </a:p>
          <a:p>
            <a:pPr/>
            <a:r>
              <a:t>                            with_std=True)</a:t>
            </a:r>
          </a:p>
          <a:p>
            <a:pPr/>
          </a:p>
          <a:p>
            <a:pPr/>
            <a:r>
              <a:t>    scaler.fit(X_train)</a:t>
            </a:r>
          </a:p>
          <a:p>
            <a:pPr/>
          </a:p>
          <a:p>
            <a:pPr/>
            <a:r>
              <a:t>    train_scaled = scaler.transform(X_train)</a:t>
            </a:r>
          </a:p>
          <a:p>
            <a:pPr/>
            <a:r>
              <a:t>    test_scaled = scaler.transform(X_test)</a:t>
            </a:r>
          </a:p>
          <a:p>
            <a:pPr/>
            <a:r>
              <a:t>    return(train_scaled, test_scaled, y_train, y_test)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55" name="We use the logistic regression model from sklea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use the logistic regression model from sklearn</a:t>
            </a:r>
          </a:p>
          <a:p>
            <a:pPr/>
          </a:p>
          <a:p>
            <a:pPr/>
            <a:r>
              <a:t> </a:t>
            </a:r>
          </a:p>
        </p:txBody>
      </p:sp>
      <p:sp>
        <p:nvSpPr>
          <p:cNvPr id="556" name="from sklearn.linear_model import LogisticRegression"/>
          <p:cNvSpPr txBox="1"/>
          <p:nvPr/>
        </p:nvSpPr>
        <p:spPr>
          <a:xfrm>
            <a:off x="838125" y="3327400"/>
            <a:ext cx="117747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sklearn.linear_model import LogisticRegression</a:t>
            </a:r>
          </a:p>
        </p:txBody>
      </p:sp>
      <p:sp>
        <p:nvSpPr>
          <p:cNvPr id="557" name="X_train_scaled, X_test_scaled, y_train, y_test = data_preprocess(X,y)…"/>
          <p:cNvSpPr txBox="1"/>
          <p:nvPr/>
        </p:nvSpPr>
        <p:spPr>
          <a:xfrm>
            <a:off x="609487" y="5346699"/>
            <a:ext cx="12003436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X_train_scaled, X_test_scaled, y_train, y_test = data_preprocess(X,y)</a:t>
            </a:r>
          </a:p>
          <a:p>
            <a:pPr/>
            <a:r>
              <a:t>logreg = LogisticRegression().fit(X_train_scaled,   y_train)</a:t>
            </a:r>
          </a:p>
          <a:p>
            <a:pPr/>
          </a:p>
          <a:p>
            <a:pPr/>
            <a:r>
              <a:t>logreg_result = logistic_regression(X_train_scaled, y_train)</a:t>
            </a:r>
          </a:p>
          <a:p>
            <a:pPr/>
            <a:r>
              <a:t>    logreg = LogisticRegression().fit(x, y)</a:t>
            </a:r>
          </a:p>
          <a:p>
            <a:pPr/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60" name="We can now read the result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now read the results:</a:t>
            </a:r>
          </a:p>
        </p:txBody>
      </p:sp>
      <p:sp>
        <p:nvSpPr>
          <p:cNvPr id="561" name="logreg_result.score(X_train_scaled,y_train)…"/>
          <p:cNvSpPr txBox="1"/>
          <p:nvPr/>
        </p:nvSpPr>
        <p:spPr>
          <a:xfrm>
            <a:off x="304725" y="4559299"/>
            <a:ext cx="994570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logreg_result.score(X_train_scaled,y_train)</a:t>
            </a:r>
          </a:p>
          <a:p>
            <a:pPr/>
            <a:r>
              <a:t>Training set score: 0.876</a:t>
            </a:r>
          </a:p>
          <a:p>
            <a:pPr/>
            <a:r>
              <a:t>logreg_result.score(X_test_scaled,y_test)</a:t>
            </a:r>
          </a:p>
          <a:p>
            <a:pPr/>
            <a:r>
              <a:t>Test set score: 0.817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64" name="To see what influence variables have, we use statsmodel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see what influence variables have, we use statsmodels</a:t>
            </a:r>
          </a:p>
        </p:txBody>
      </p:sp>
      <p:sp>
        <p:nvSpPr>
          <p:cNvPr id="565" name="X_train_scaled, X_test_scaled, y_train, y_test = data_preprocess(X,y)…"/>
          <p:cNvSpPr txBox="1"/>
          <p:nvPr/>
        </p:nvSpPr>
        <p:spPr>
          <a:xfrm>
            <a:off x="544091" y="4965700"/>
            <a:ext cx="11317524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X_train_scaled, X_test_scaled, y_train, y_test = data_preprocess(X,y)</a:t>
            </a:r>
          </a:p>
          <a:p>
            <a:pPr/>
          </a:p>
          <a:p>
            <a:pPr/>
            <a:r>
              <a:t>logit_model = sm.Logit(y_train, X_train_scaled)</a:t>
            </a:r>
          </a:p>
          <a:p>
            <a:pPr/>
            <a:r>
              <a:t>result = logit_model.fit()</a:t>
            </a:r>
          </a:p>
          <a:p>
            <a:pPr/>
            <a:r>
              <a:t>print(result.summary2())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68" name="Results: Logit…"/>
          <p:cNvSpPr txBox="1"/>
          <p:nvPr/>
        </p:nvSpPr>
        <p:spPr>
          <a:xfrm>
            <a:off x="1346125" y="1930399"/>
            <a:ext cx="10105747" cy="736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                           Results: Logit</a:t>
            </a:r>
          </a:p>
          <a:p>
            <a:pPr>
              <a:defRPr sz="1900"/>
            </a:pPr>
            <a:r>
              <a:t>=====================================================================</a:t>
            </a:r>
          </a:p>
          <a:p>
            <a:pPr>
              <a:defRPr sz="1900"/>
            </a:pPr>
            <a:r>
              <a:t>Model:                Logit             Pseudo R-squared:  0.248     </a:t>
            </a:r>
          </a:p>
          <a:p>
            <a:pPr>
              <a:defRPr sz="1900"/>
            </a:pPr>
            <a:r>
              <a:t>Dependent Variable:   y                 AIC:               229.3058  </a:t>
            </a:r>
          </a:p>
          <a:p>
            <a:pPr>
              <a:defRPr sz="1900"/>
            </a:pPr>
            <a:r>
              <a:t>Date:                 2020-11-19 18:19  BIC:               269.8646  </a:t>
            </a:r>
          </a:p>
          <a:p>
            <a:pPr>
              <a:defRPr sz="1900"/>
            </a:pPr>
            <a:r>
              <a:t>No. Observations:     217               Log-Likelihood:    -102.65   </a:t>
            </a:r>
          </a:p>
          <a:p>
            <a:pPr>
              <a:defRPr sz="1900"/>
            </a:pPr>
            <a:r>
              <a:t>Df Model:             11                LL-Null:           -136.45   </a:t>
            </a:r>
          </a:p>
          <a:p>
            <a:pPr>
              <a:defRPr sz="1900"/>
            </a:pPr>
            <a:r>
              <a:t>Df Residuals:         205               LLR p-value:       3.4943e-10</a:t>
            </a:r>
          </a:p>
          <a:p>
            <a:pPr>
              <a:defRPr sz="1900"/>
            </a:pPr>
            <a:r>
              <a:t>Converged:            0.0000            Scale:             1.0000    </a:t>
            </a:r>
          </a:p>
          <a:p>
            <a:pPr>
              <a:defRPr sz="1900"/>
            </a:pPr>
            <a:r>
              <a:t>No. Iterations:       35.0000                                        </a:t>
            </a:r>
          </a:p>
          <a:p>
            <a:pPr>
              <a:defRPr sz="1900"/>
            </a:pPr>
            <a:r>
              <a:t>---------------------------------------------------------------------</a:t>
            </a:r>
          </a:p>
          <a:p>
            <a:pPr>
              <a:defRPr sz="1900"/>
            </a:pPr>
            <a:r>
              <a:t>     Coef.     Std.Err.      z    P&gt;|z|      [0.025         0.975]   </a:t>
            </a:r>
          </a:p>
          <a:p>
            <a:pPr>
              <a:defRPr sz="1900"/>
            </a:pPr>
            <a:r>
              <a:t>---------------------------------------------------------------------</a:t>
            </a:r>
          </a:p>
          <a:p>
            <a:pPr>
              <a:defRPr sz="1900"/>
            </a:pPr>
            <a:r>
              <a:t>x1   0.0814 11580039.8359  0.0000 1.0000 -22696460.9366 22696461.0993</a:t>
            </a:r>
          </a:p>
          <a:p>
            <a:pPr>
              <a:defRPr sz="1900"/>
            </a:pPr>
            <a:r>
              <a:t>x2   0.0765  6600560.9760  0.0000 1.0000 -12936861.7142 12936861.8673</a:t>
            </a:r>
          </a:p>
          <a:p>
            <a:pPr>
              <a:defRPr sz="1900"/>
            </a:pPr>
            <a:r>
              <a:t>x3  -0.2797        0.3142 -0.8904 0.3733        -0.8955        0.3361</a:t>
            </a:r>
          </a:p>
          <a:p>
            <a:pPr>
              <a:defRPr sz="1900"/>
            </a:pPr>
            <a:r>
              <a:t>x4  -0.5412  9111339.5243 -0.0000 1.0000 -17857897.8597 17857896.7773</a:t>
            </a:r>
          </a:p>
          <a:p>
            <a:pPr>
              <a:defRPr sz="1900"/>
            </a:pPr>
            <a:r>
              <a:t>x5  -1.1234        0.2351 -4.7773 0.0000        -1.5842       -0.6625</a:t>
            </a:r>
          </a:p>
          <a:p>
            <a:pPr>
              <a:defRPr sz="1900"/>
            </a:pPr>
            <a:r>
              <a:t>x6   2.3250        0.4401  5.2832 0.0000         1.4625        3.1875</a:t>
            </a:r>
          </a:p>
          <a:p>
            <a:pPr>
              <a:defRPr sz="1900"/>
            </a:pPr>
            <a:r>
              <a:t>x7   0.1711        0.1790  0.9561 0.3390        -0.1797        0.5220</a:t>
            </a:r>
          </a:p>
          <a:p>
            <a:pPr>
              <a:defRPr sz="1900"/>
            </a:pPr>
            <a:r>
              <a:t>x8  -0.2115        0.1770 -1.1950 0.2321        -0.5583        0.1354</a:t>
            </a:r>
          </a:p>
          <a:p>
            <a:pPr>
              <a:defRPr sz="1900"/>
            </a:pPr>
            <a:r>
              <a:t>x9   0.0724        0.1738  0.4166 0.6770        -0.2683        0.4131</a:t>
            </a:r>
          </a:p>
          <a:p>
            <a:pPr>
              <a:defRPr sz="1900"/>
            </a:pPr>
            <a:r>
              <a:t>x10  0.2003        0.1772  1.1301 0.2584        -0.1471        0.5476</a:t>
            </a:r>
          </a:p>
          <a:p>
            <a:pPr>
              <a:defRPr sz="1900"/>
            </a:pPr>
            <a:r>
              <a:t>x11 -0.1042        0.1804 -0.5778 0.5634        -0.4578        0.2493</a:t>
            </a:r>
          </a:p>
          <a:p>
            <a:pPr>
              <a:defRPr sz="1900"/>
            </a:pPr>
            <a:r>
              <a:t>x12 -0.2749        0.1764 -1.5579 0.1193        -0.6207        0.0709</a:t>
            </a:r>
          </a:p>
          <a:p>
            <a:pPr>
              <a:defRPr sz="1900"/>
            </a:pPr>
            <a:r>
              <a:t>=====================================================================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71" name="There was  no convergence, meaning that there was some high correlation between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was  no convergence, meaning that there was some high correlation between variables</a:t>
            </a:r>
          </a:p>
          <a:p>
            <a:pPr/>
            <a:r>
              <a:t>Pelvic Incidence column is sum of Pelvic Tilt and Sacral Slope</a:t>
            </a:r>
          </a:p>
          <a:p>
            <a:pPr/>
            <a:r>
              <a:t>Let’s remove these</a:t>
            </a:r>
          </a:p>
          <a:p>
            <a:pPr/>
          </a:p>
          <a:p>
            <a:pPr/>
          </a:p>
          <a:p>
            <a:pPr/>
          </a:p>
          <a:p>
            <a:pPr/>
            <a:r>
              <a:t>And run again</a:t>
            </a:r>
          </a:p>
        </p:txBody>
      </p:sp>
      <p:sp>
        <p:nvSpPr>
          <p:cNvPr id="572" name="cols_to_include = [cols for cols in X.columns…"/>
          <p:cNvSpPr txBox="1"/>
          <p:nvPr/>
        </p:nvSpPr>
        <p:spPr>
          <a:xfrm>
            <a:off x="952500" y="5740400"/>
            <a:ext cx="1254033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cols_to_include = [cols for cols in X.columns </a:t>
            </a:r>
          </a:p>
          <a:p>
            <a:pPr/>
            <a:r>
              <a:t>                   if cols not in </a:t>
            </a:r>
          </a:p>
          <a:p>
            <a:pPr/>
            <a:r>
              <a:t>      ['pelvic_incidence', 'pelvic tilt','sacral_slope']]</a:t>
            </a:r>
          </a:p>
          <a:p>
            <a:pPr/>
            <a:r>
              <a:t>X = back_data[cols_to_include]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75" name="Optimization terminated successfully.…"/>
          <p:cNvSpPr txBox="1"/>
          <p:nvPr/>
        </p:nvSpPr>
        <p:spPr>
          <a:xfrm>
            <a:off x="838200" y="1892300"/>
            <a:ext cx="10479187" cy="76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Optimization terminated successfully.</a:t>
            </a:r>
          </a:p>
          <a:p>
            <a:pPr>
              <a:defRPr sz="2000"/>
            </a:pPr>
            <a:r>
              <a:t>         Current function value: 0.481933</a:t>
            </a:r>
          </a:p>
          <a:p>
            <a:pPr>
              <a:defRPr sz="2000"/>
            </a:pPr>
            <a:r>
              <a:t>         Iterations 7</a:t>
            </a:r>
          </a:p>
          <a:p>
            <a:pPr>
              <a:defRPr sz="2000"/>
            </a:pPr>
            <a:r>
              <a:t>                         Results: Logit</a:t>
            </a:r>
          </a:p>
          <a:p>
            <a:pPr>
              <a:defRPr sz="2000"/>
            </a:pPr>
            <a:r>
              <a:t>=================================================================</a:t>
            </a:r>
          </a:p>
          <a:p>
            <a:pPr>
              <a:defRPr sz="2000"/>
            </a:pPr>
            <a:r>
              <a:t>Model:              Logit            Pseudo R-squared: 0.234     </a:t>
            </a:r>
          </a:p>
          <a:p>
            <a:pPr>
              <a:defRPr sz="2000"/>
            </a:pPr>
            <a:r>
              <a:t>Dependent Variable: y                AIC:              227.1591  </a:t>
            </a:r>
          </a:p>
          <a:p>
            <a:pPr>
              <a:defRPr sz="2000"/>
            </a:pPr>
            <a:r>
              <a:t>Date:               2020-11-19 18:23 BIC:              257.5781  </a:t>
            </a:r>
          </a:p>
          <a:p>
            <a:pPr>
              <a:defRPr sz="2000"/>
            </a:pPr>
            <a:r>
              <a:t>No. Observations:   217              Log-Likelihood:   -104.58   </a:t>
            </a:r>
          </a:p>
          <a:p>
            <a:pPr>
              <a:defRPr sz="2000"/>
            </a:pPr>
            <a:r>
              <a:t>Df Model:           8                LL-Null:          -136.45   </a:t>
            </a:r>
          </a:p>
          <a:p>
            <a:pPr>
              <a:defRPr sz="2000"/>
            </a:pPr>
            <a:r>
              <a:t>Df Residuals:       208              LLR p-value:      8.5613e-11</a:t>
            </a:r>
          </a:p>
          <a:p>
            <a:pPr>
              <a:defRPr sz="2000"/>
            </a:pPr>
            <a:r>
              <a:t>Converged:          1.0000           Scale:            1.0000    </a:t>
            </a:r>
          </a:p>
          <a:p>
            <a:pPr>
              <a:defRPr sz="2000"/>
            </a:pPr>
            <a:r>
              <a:t>No. Iterations:     7.0000                                       </a:t>
            </a:r>
          </a:p>
          <a:p>
            <a:pPr>
              <a:defRPr sz="2000"/>
            </a:pPr>
            <a:r>
              <a:t>--------------------------------------------------------------------</a:t>
            </a:r>
          </a:p>
          <a:p>
            <a:pPr>
              <a:defRPr sz="2000"/>
            </a:pPr>
            <a:r>
              <a:t>       Coef.     Std.Err.       z       P&gt;|z|      [0.025     0.975]</a:t>
            </a:r>
          </a:p>
          <a:p>
            <a:pPr>
              <a:defRPr sz="2000"/>
            </a:pPr>
            <a:r>
              <a:t>--------------------------------------------------------------------</a:t>
            </a:r>
          </a:p>
          <a:p>
            <a:pPr>
              <a:defRPr sz="2000"/>
            </a:pPr>
            <a:r>
              <a:t>x1    -0.5434      0.2568    -2.1158    </a:t>
            </a:r>
            <a:r>
              <a:rPr b="1"/>
              <a:t>0.0344</a:t>
            </a:r>
            <a:r>
              <a:t>    -1.0468    -0.0400</a:t>
            </a:r>
          </a:p>
          <a:p>
            <a:pPr>
              <a:defRPr sz="2000"/>
            </a:pPr>
            <a:r>
              <a:t>x2    -0.9642      0.2080    -4.6364    </a:t>
            </a:r>
            <a:r>
              <a:rPr b="1"/>
              <a:t>0.0000</a:t>
            </a:r>
            <a:r>
              <a:t>    -1.3719    -0.5566</a:t>
            </a:r>
          </a:p>
          <a:p>
            <a:pPr>
              <a:defRPr sz="2000"/>
            </a:pPr>
            <a:r>
              <a:t>x3     2.2963      0.4142     5.5443    </a:t>
            </a:r>
            <a:r>
              <a:rPr b="1"/>
              <a:t>0.0000</a:t>
            </a:r>
            <a:r>
              <a:t>     1.4846     3.1081</a:t>
            </a:r>
          </a:p>
          <a:p>
            <a:pPr>
              <a:defRPr sz="2000"/>
            </a:pPr>
            <a:r>
              <a:t>x4     0.1499      0.1771     0.8464    0.3974    -0.1972     0.4971</a:t>
            </a:r>
          </a:p>
          <a:p>
            <a:pPr>
              <a:defRPr sz="2000"/>
            </a:pPr>
            <a:r>
              <a:t>x5    -0.2442      0.1738    -1.4047    0.1601    -0.5849     0.0965</a:t>
            </a:r>
          </a:p>
          <a:p>
            <a:pPr>
              <a:defRPr sz="2000"/>
            </a:pPr>
            <a:r>
              <a:t>x6     0.0640      0.1732     0.3694    0.7118    -0.2754     0.4034</a:t>
            </a:r>
          </a:p>
          <a:p>
            <a:pPr>
              <a:defRPr sz="2000"/>
            </a:pPr>
            <a:r>
              <a:t>x7     0.2068      0.1747     1.1841    0.2364    -0.1355     0.5491</a:t>
            </a:r>
          </a:p>
          <a:p>
            <a:pPr>
              <a:defRPr sz="2000"/>
            </a:pPr>
            <a:r>
              <a:t>x8    -0.1183      0.1777    -0.6660    0.5054    -0.4666     0.2299</a:t>
            </a:r>
          </a:p>
          <a:p>
            <a:pPr>
              <a:defRPr sz="2000"/>
            </a:pPr>
            <a:r>
              <a:t>x9    -0.2872      0.1736    -1.6547    0.0980    -0.6274     0.0530</a:t>
            </a:r>
          </a:p>
          <a:p>
            <a:pPr>
              <a:defRPr sz="2000"/>
            </a:pPr>
            <a:r>
              <a:t>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78" name="We concentrate on those variables with a low P-valu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concentrate on those variables with a low P-value:</a:t>
            </a:r>
          </a:p>
        </p:txBody>
      </p:sp>
      <p:sp>
        <p:nvSpPr>
          <p:cNvPr id="579" name="--------------------------------------------------------------------…"/>
          <p:cNvSpPr txBox="1"/>
          <p:nvPr/>
        </p:nvSpPr>
        <p:spPr>
          <a:xfrm>
            <a:off x="1573112" y="3473450"/>
            <a:ext cx="10479188" cy="38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--------------------------------------------------------------------</a:t>
            </a:r>
          </a:p>
          <a:p>
            <a:pPr>
              <a:defRPr sz="2000"/>
            </a:pPr>
            <a:r>
              <a:t>       Coef.     Std.Err.       z       P&gt;|z|      [0.025     0.975]</a:t>
            </a:r>
          </a:p>
          <a:p>
            <a:pPr>
              <a:defRPr sz="2000"/>
            </a:pPr>
            <a:r>
              <a:t>--------------------------------------------------------------------</a:t>
            </a:r>
          </a:p>
          <a:p>
            <a:pPr>
              <a:defRPr sz="2000"/>
            </a:pPr>
            <a:r>
              <a:t>x1    -0.5434      0.2568    -2.1158    </a:t>
            </a:r>
            <a:r>
              <a:rPr b="1"/>
              <a:t>0.0344</a:t>
            </a:r>
            <a:r>
              <a:t>    -1.0468    -0.0400</a:t>
            </a:r>
          </a:p>
          <a:p>
            <a:pPr>
              <a:defRPr sz="2000"/>
            </a:pPr>
            <a:r>
              <a:t>x2    -0.9642      0.2080    -4.6364    </a:t>
            </a:r>
            <a:r>
              <a:rPr b="1"/>
              <a:t>0.0000</a:t>
            </a:r>
            <a:r>
              <a:t>    -1.3719    -0.5566</a:t>
            </a:r>
          </a:p>
          <a:p>
            <a:pPr>
              <a:defRPr sz="2000"/>
            </a:pPr>
            <a:r>
              <a:t>x3     2.2963      0.4142     5.5443    </a:t>
            </a:r>
            <a:r>
              <a:rPr b="1"/>
              <a:t>0.0000</a:t>
            </a:r>
            <a:r>
              <a:t>     1.4846     3.1081</a:t>
            </a:r>
          </a:p>
          <a:p>
            <a:pPr>
              <a:defRPr sz="2000"/>
            </a:pPr>
            <a:r>
              <a:t>x4     0.1499      0.1771     0.8464    0.3974    -0.1972     0.4971</a:t>
            </a:r>
          </a:p>
          <a:p>
            <a:pPr>
              <a:defRPr sz="2000"/>
            </a:pPr>
            <a:r>
              <a:t>x5    -0.2442      0.1738    -1.4047    0.1601    -0.5849     0.0965</a:t>
            </a:r>
          </a:p>
          <a:p>
            <a:pPr>
              <a:defRPr sz="2000"/>
            </a:pPr>
            <a:r>
              <a:t>x6     0.0640      0.1732     0.3694    0.7118    -0.2754     0.4034</a:t>
            </a:r>
          </a:p>
          <a:p>
            <a:pPr>
              <a:defRPr sz="2000"/>
            </a:pPr>
            <a:r>
              <a:t>x7     0.2068      0.1747     1.1841    0.2364    -0.1355     0.5491</a:t>
            </a:r>
          </a:p>
          <a:p>
            <a:pPr>
              <a:defRPr sz="2000"/>
            </a:pPr>
            <a:r>
              <a:t>x8    -0.1183      0.1777    -0.6660    0.5054    -0.4666     0.2299</a:t>
            </a:r>
          </a:p>
          <a:p>
            <a:pPr>
              <a:defRPr sz="2000"/>
            </a:pPr>
            <a:r>
              <a:t>x9    -0.2872      0.1736    -1.6547    0.0980    -0.6274     0.0530</a:t>
            </a:r>
          </a:p>
          <a:p>
            <a:pPr>
              <a:defRPr sz="2000"/>
            </a:pPr>
            <a:r>
              <a:t>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82" name="X_trim_1 = X.loc[:,['lumbar_lordosis_angle’,…"/>
          <p:cNvSpPr txBox="1"/>
          <p:nvPr/>
        </p:nvSpPr>
        <p:spPr>
          <a:xfrm>
            <a:off x="952500" y="4032249"/>
            <a:ext cx="8703438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X_trim_1 = X.loc[:,['lumbar_lordosis_angle’,</a:t>
            </a:r>
          </a:p>
          <a:p>
            <a:pPr>
              <a:defRPr sz="2300"/>
            </a:pPr>
            <a:r>
              <a:t>                    'pelvic_radius',</a:t>
            </a:r>
          </a:p>
          <a:p>
            <a:pPr>
              <a:defRPr sz="2300"/>
            </a:pPr>
            <a:r>
              <a:t>                    'degree_spondylolisthesis']]</a:t>
            </a:r>
          </a:p>
          <a:p>
            <a:pPr>
              <a:defRPr sz="2300"/>
            </a:pPr>
          </a:p>
          <a:p>
            <a:pPr>
              <a:defRPr sz="2300"/>
            </a:pPr>
            <a:r>
              <a:t>X_train_scaled, X_test_scaled, y_train, y_test = data_preprocess(X_trim_1,y)</a:t>
            </a:r>
          </a:p>
          <a:p>
            <a:pPr>
              <a:defRPr sz="2300"/>
            </a:pPr>
            <a:r>
              <a:t>logit_model = sm.Logit(y_train, X_train_scaled)</a:t>
            </a:r>
          </a:p>
          <a:p>
            <a:pPr>
              <a:defRPr sz="2300"/>
            </a:pPr>
            <a:r>
              <a:t>result = logit_model.fit()</a:t>
            </a:r>
          </a:p>
          <a:p>
            <a:pPr>
              <a:defRPr sz="2300"/>
            </a:pPr>
            <a:r>
              <a:t>print(result.summary2())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ore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Forecasting</a:t>
            </a:r>
          </a:p>
        </p:txBody>
      </p:sp>
      <p:sp>
        <p:nvSpPr>
          <p:cNvPr id="157" name="Forecasting Error of :…"/>
          <p:cNvSpPr txBox="1"/>
          <p:nvPr>
            <p:ph type="body" idx="1"/>
          </p:nvPr>
        </p:nvSpPr>
        <p:spPr>
          <a:xfrm>
            <a:off x="952500" y="2590800"/>
            <a:ext cx="11099800" cy="5306002"/>
          </a:xfrm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Forecasting Error of :       </a:t>
            </a:r>
            <a14:m>
              <m:oMath>
                <m:sSub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←</m:t>
                </m:r>
                <m:f>
                  <m:fPr>
                    <m:ctrl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 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Two sources of error: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We estimate the standard deviation wrongly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14:m>
              <m:oMath>
                <m:sSub>
                  <m:e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on average one standard deviation away from the mean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Expected error</a:t>
            </a:r>
          </a:p>
          <a:p>
            <a:pPr lvl="1" marL="0" indent="0" defTabSz="467359">
              <a:spcBef>
                <a:spcPts val="1700"/>
              </a:spcBef>
              <a:buSzTx/>
              <a:buNone/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sSup>
                        <m:e>
                          <m: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ad>
                            <m:radPr>
                              <m:ctrlPr>
                                <a:rPr xmlns:a="http://schemas.openxmlformats.org/drawingml/2006/main" sz="3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degHide m:val="on"/>
                            </m:radPr>
                            <m:deg/>
                            <m:e>
                              <m:r>
                                <a:rPr xmlns:a="http://schemas.openxmlformats.org/drawingml/2006/main" sz="3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sSup>
                        <m:e>
                          <m: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rad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ad>
                    <m:radPr>
                      <m:ctrl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e>
                  </m:rad>
                </m:oMath>
              </m:oMathPara>
            </a14:m>
            <a:endParaRPr sz="3200"/>
          </a:p>
        </p:txBody>
      </p:sp>
      <p:sp>
        <p:nvSpPr>
          <p:cNvPr id="158" name="model…"/>
          <p:cNvSpPr txBox="1"/>
          <p:nvPr/>
        </p:nvSpPr>
        <p:spPr>
          <a:xfrm>
            <a:off x="2798036" y="7896801"/>
            <a:ext cx="1279018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model 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error</a:t>
            </a:r>
          </a:p>
        </p:txBody>
      </p:sp>
      <p:sp>
        <p:nvSpPr>
          <p:cNvPr id="159" name="parameter…"/>
          <p:cNvSpPr txBox="1"/>
          <p:nvPr/>
        </p:nvSpPr>
        <p:spPr>
          <a:xfrm>
            <a:off x="4224051" y="7896801"/>
            <a:ext cx="1963294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parameter 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error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85" name="=====================================…"/>
          <p:cNvSpPr txBox="1"/>
          <p:nvPr/>
        </p:nvSpPr>
        <p:spPr>
          <a:xfrm>
            <a:off x="952500" y="2355850"/>
            <a:ext cx="11515676" cy="676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=====================================</a:t>
            </a:r>
          </a:p>
          <a:p>
            <a:pPr>
              <a:defRPr sz="2200"/>
            </a:pPr>
            <a:r>
              <a:t>Optimization terminated successfully.</a:t>
            </a:r>
          </a:p>
          <a:p>
            <a:pPr>
              <a:defRPr sz="2200"/>
            </a:pPr>
            <a:r>
              <a:t>         Current function value: 0.498420</a:t>
            </a:r>
          </a:p>
          <a:p>
            <a:pPr>
              <a:defRPr sz="2200"/>
            </a:pPr>
            <a:r>
              <a:t>         Iterations 7</a:t>
            </a:r>
          </a:p>
          <a:p>
            <a:pPr>
              <a:defRPr sz="2200"/>
            </a:pPr>
            <a:r>
              <a:t>                         Results: Logit</a:t>
            </a:r>
          </a:p>
          <a:p>
            <a:pPr>
              <a:defRPr sz="2200"/>
            </a:pPr>
            <a:r>
              <a:t>=================================================================</a:t>
            </a:r>
          </a:p>
          <a:p>
            <a:pPr>
              <a:defRPr sz="2200"/>
            </a:pPr>
            <a:r>
              <a:t>Model:              Logit            Pseudo R-squared: 0.207     </a:t>
            </a:r>
          </a:p>
          <a:p>
            <a:pPr>
              <a:defRPr sz="2200"/>
            </a:pPr>
            <a:r>
              <a:t>Dependent Variable: y                AIC:              222.3145  </a:t>
            </a:r>
          </a:p>
          <a:p>
            <a:pPr>
              <a:defRPr sz="2200"/>
            </a:pPr>
            <a:r>
              <a:t>Date:               2020-11-19 18:30 BIC:              232.4542  </a:t>
            </a:r>
          </a:p>
          <a:p>
            <a:pPr>
              <a:defRPr sz="2200"/>
            </a:pPr>
            <a:r>
              <a:t>No. Observations:   217              Log-Likelihood:   -108.16   </a:t>
            </a:r>
          </a:p>
          <a:p>
            <a:pPr>
              <a:defRPr sz="2200"/>
            </a:pPr>
            <a:r>
              <a:t>Df Model:           2                LL-Null:          -136.45   </a:t>
            </a:r>
          </a:p>
          <a:p>
            <a:pPr>
              <a:defRPr sz="2200"/>
            </a:pPr>
            <a:r>
              <a:t>Df Residuals:       214              LLR p-value:      5.1622e-13</a:t>
            </a:r>
          </a:p>
          <a:p>
            <a:pPr>
              <a:defRPr sz="2200"/>
            </a:pPr>
            <a:r>
              <a:t>Converged:          1.0000           Scale:            1.0000    </a:t>
            </a:r>
          </a:p>
          <a:p>
            <a:pPr>
              <a:defRPr sz="2200"/>
            </a:pPr>
            <a:r>
              <a:t>No. Iterations:     7.0000                                       </a:t>
            </a:r>
          </a:p>
          <a:p>
            <a:pPr>
              <a:defRPr sz="2200"/>
            </a:pPr>
            <a:r>
              <a:t>--------------------------------------------------------------------</a:t>
            </a:r>
          </a:p>
          <a:p>
            <a:pPr>
              <a:defRPr sz="2200"/>
            </a:pPr>
            <a:r>
              <a:t>       Coef.     Std.Err.       z       P&gt;|z|      [0.025     0.975]</a:t>
            </a:r>
          </a:p>
          <a:p>
            <a:pPr>
              <a:defRPr sz="2200"/>
            </a:pPr>
            <a:r>
              <a:t>--------------------------------------------------------------------</a:t>
            </a:r>
          </a:p>
          <a:p>
            <a:pPr>
              <a:defRPr sz="2200"/>
            </a:pPr>
            <a:r>
              <a:t>x1    -0.4688      0.2426    -1.9325    0.0533    -0.9443     0.0067</a:t>
            </a:r>
          </a:p>
          <a:p>
            <a:pPr>
              <a:defRPr sz="2200"/>
            </a:pPr>
            <a:r>
              <a:t>x2    -0.9188      0.2037    -4.5100    0.0000    -1.3181    -0.5195</a:t>
            </a:r>
          </a:p>
          <a:p>
            <a:pPr>
              <a:defRPr sz="2200"/>
            </a:pPr>
            <a:r>
              <a:t>x3     2.1897      0.3937     5.5626    0.0000     1.4182     2.9613</a:t>
            </a:r>
          </a:p>
          <a:p>
            <a:pPr>
              <a:defRPr sz="2200"/>
            </a:pPr>
            <a:r>
              <a:t>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588" name="Some improvement in scor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 improvement in scores:</a:t>
            </a:r>
          </a:p>
        </p:txBody>
      </p:sp>
      <p:sp>
        <p:nvSpPr>
          <p:cNvPr id="589" name="Training set score: 0.857…"/>
          <p:cNvSpPr txBox="1"/>
          <p:nvPr/>
        </p:nvSpPr>
        <p:spPr>
          <a:xfrm>
            <a:off x="3905175" y="3543300"/>
            <a:ext cx="583023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Training set score: 0.857</a:t>
            </a:r>
          </a:p>
          <a:p>
            <a:pPr/>
            <a:r>
              <a:t>Test set score: 0.774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orecas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Forecasting</a:t>
            </a:r>
          </a:p>
        </p:txBody>
      </p:sp>
      <p:sp>
        <p:nvSpPr>
          <p:cNvPr id="162" name="There is still a model ri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is still a </a:t>
            </a:r>
            <a:r>
              <a:rPr i="1"/>
              <a:t>model risk</a:t>
            </a:r>
          </a:p>
          <a:p>
            <a:pPr lvl="1"/>
            <a:r>
              <a:t>We just might not have the right model</a:t>
            </a:r>
          </a:p>
          <a:p>
            <a:pPr lvl="2"/>
            <a:r>
              <a:t>The underlying distribution is not normal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nfidence Interv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Confidence Intervals</a:t>
            </a:r>
          </a:p>
        </p:txBody>
      </p:sp>
      <p:sp>
        <p:nvSpPr>
          <p:cNvPr id="165" name="Assume that the model is corre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that the model is correct</a:t>
            </a:r>
          </a:p>
          <a:p>
            <a:pPr lvl="1"/>
            <a:r>
              <a:t>Simulate the model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run</a:t>
            </a:r>
            <a:r>
              <a:t> times </a:t>
            </a:r>
          </a:p>
          <a:p>
            <a:pPr lvl="1"/>
            <a:r>
              <a:t>The </a:t>
            </a:r>
            <a:r>
              <a:rPr i="1"/>
              <a:t>x</a:t>
            </a:r>
            <a:r>
              <a:t>-confidence interval then </a:t>
            </a:r>
          </a:p>
          <a:p>
            <a:pPr lvl="2"/>
            <a:r>
              <a:t>contains </a:t>
            </a:r>
            <a:r>
              <a:rPr i="1"/>
              <a:t>x%</a:t>
            </a:r>
            <a:r>
              <a:t> of the runs contain the true value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onfidence Interv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Confidence Intervals</a:t>
            </a:r>
          </a:p>
        </p:txBody>
      </p:sp>
      <p:sp>
        <p:nvSpPr>
          <p:cNvPr id="168" name="Confidence intervals usually are  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Confidence intervals usually are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±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standard error of forecast</m:t>
                </m:r>
              </m:oMath>
            </a14:m>
            <a:r>
              <a:t>)</a:t>
            </a:r>
          </a:p>
          <a:p>
            <a:pPr/>
            <a:r>
              <a:t>Contained in t-tables and depend on sample 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71" name="Create a simulation that gives you a single figure of mer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simulation that gives you a single figure of merit</a:t>
            </a:r>
          </a:p>
          <a:p>
            <a:pPr/>
            <a:r>
              <a:t>Create a batch of 50 simulations and get the average</a:t>
            </a:r>
          </a:p>
          <a:p>
            <a:pPr/>
            <a:r>
              <a:t>Repeat this 30 times</a:t>
            </a:r>
          </a:p>
          <a:p>
            <a:pPr lvl="1"/>
            <a:r>
              <a:t>Because each of the 30 values is an average, it is more closely normally distributed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74" name="Valu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Values:</a:t>
            </a:r>
          </a:p>
        </p:txBody>
      </p:sp>
      <p:sp>
        <p:nvSpPr>
          <p:cNvPr id="175" name="x = np.array([46.38324392, 48.32716522, 42.80399487,…"/>
          <p:cNvSpPr txBox="1"/>
          <p:nvPr/>
        </p:nvSpPr>
        <p:spPr>
          <a:xfrm>
            <a:off x="741490" y="3896249"/>
            <a:ext cx="12003436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np.array([46.38324392, 48.32716522, 42.80399487,</a:t>
            </a:r>
          </a:p>
          <a:p>
            <a:pPr/>
            <a:r>
              <a:t>    45.81826266, 43.23515335, 43.6001169 , </a:t>
            </a:r>
          </a:p>
          <a:p>
            <a:pPr/>
            <a:r>
              <a:t>    47.49314264, 49.08597766, 42.95018079, </a:t>
            </a:r>
          </a:p>
          <a:p>
            <a:pPr/>
            <a:r>
              <a:t>    45.25707317, 45.43143526, 44.20980892, </a:t>
            </a:r>
          </a:p>
          <a:p>
            <a:pPr/>
            <a:r>
              <a:t>    44.86189782, 38.33234082, 44.17152394,</a:t>
            </a:r>
          </a:p>
          <a:p>
            <a:pPr/>
            <a:r>
              <a:t>    44.636054  , 46.95339903, 43.35623343, </a:t>
            </a:r>
          </a:p>
          <a:p>
            <a:pPr/>
            <a:r>
              <a:t>    44.08015344, 43.14105973, 46.28812561, </a:t>
            </a:r>
          </a:p>
          <a:p>
            <a:pPr/>
            <a:r>
              <a:t>    46.01398139, 46.25844065, 41.6666845 , </a:t>
            </a:r>
          </a:p>
          <a:p>
            <a:pPr/>
            <a:r>
              <a:t>    45.42620433, 47.35499856, 42.46798488, </a:t>
            </a:r>
          </a:p>
          <a:p>
            <a:pPr/>
            <a:r>
              <a:t>    45.21081934, 43.64197297, 43.68351126])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78" name="Calculate sample mean and sample std devi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sample mean and sample std deviation</a:t>
            </a:r>
          </a:p>
          <a:p>
            <a:pPr/>
          </a:p>
          <a:p>
            <a:pPr/>
          </a:p>
          <a:p>
            <a:pPr/>
          </a:p>
          <a:p>
            <a:pPr/>
            <a:r>
              <a:t>Get confidence interval at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0.01</m:t>
                </m:r>
              </m:oMath>
            </a14:m>
            <a:r>
              <a:t> using stats.t.interval</a:t>
            </a:r>
          </a:p>
        </p:txBody>
      </p:sp>
      <p:sp>
        <p:nvSpPr>
          <p:cNvPr id="179" name="loc = np.mean(x)"/>
          <p:cNvSpPr txBox="1"/>
          <p:nvPr/>
        </p:nvSpPr>
        <p:spPr>
          <a:xfrm>
            <a:off x="1986824" y="3577008"/>
            <a:ext cx="377249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loc = np.mean(x)</a:t>
            </a:r>
          </a:p>
        </p:txBody>
      </p:sp>
      <p:sp>
        <p:nvSpPr>
          <p:cNvPr id="180" name="scale=np.std(x, ddof=1)/np.sqrt(len(x))"/>
          <p:cNvSpPr txBox="1"/>
          <p:nvPr/>
        </p:nvSpPr>
        <p:spPr>
          <a:xfrm>
            <a:off x="1986824" y="4343400"/>
            <a:ext cx="903115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scale=np.std(x, ddof=1)/np.sqrt(len(x))</a:t>
            </a:r>
          </a:p>
        </p:txBody>
      </p:sp>
      <p:sp>
        <p:nvSpPr>
          <p:cNvPr id="181" name="print(stats.t.interval(1-0.01,…"/>
          <p:cNvSpPr txBox="1"/>
          <p:nvPr/>
        </p:nvSpPr>
        <p:spPr>
          <a:xfrm>
            <a:off x="952500" y="6460897"/>
            <a:ext cx="10402975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print(stats.t.interval(1-0.01, </a:t>
            </a:r>
          </a:p>
          <a:p>
            <a:pPr/>
            <a:r>
              <a:t>                       len(x)-1, </a:t>
            </a:r>
          </a:p>
          <a:p>
            <a:pPr/>
            <a:r>
              <a:t>                       loc = np.mean(x), </a:t>
            </a:r>
          </a:p>
          <a:p>
            <a:pPr/>
            <a:r>
              <a:t>                       scale=np.std(x, </a:t>
            </a:r>
          </a:p>
          <a:p>
            <a:pPr/>
            <a:r>
              <a:t>                    ddof=1)/np.sqrt(len(x))))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sp>
        <p:nvSpPr>
          <p:cNvPr id="123" name="Sir Francis Galton : 16 Feb 1822 — Jan 17 191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Sir Francis Galton : 16 Feb 1822 — Jan 17 1911</a:t>
            </a:r>
          </a:p>
          <a:p>
            <a:pPr lvl="1"/>
            <a:r>
              <a:t>Cousin of Charles Darwin</a:t>
            </a:r>
          </a:p>
          <a:p>
            <a:pPr lvl="2"/>
            <a:r>
              <a:t>Discovered "Regression towards Mediocrity": </a:t>
            </a:r>
          </a:p>
          <a:p>
            <a:pPr lvl="3"/>
            <a:r>
              <a:t>Individuals with exceptional measurable traits have more normal progreny</a:t>
            </a:r>
          </a:p>
          <a:p>
            <a:pPr lvl="2"/>
            <a:r>
              <a:t>If parent's trait is at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 from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  <a:r>
              <a:t>, then progeny has traits at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ρ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 from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</a:p>
          <a:p>
            <a:pPr lvl="3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ρ</m:t>
                </m:r>
              </m:oMath>
            </a14:m>
            <a:r>
              <a:t> is the </a:t>
            </a:r>
            <a:r>
              <a:rPr i="1"/>
              <a:t>coefficient of correlation </a:t>
            </a:r>
            <a:r>
              <a:t>between trait of parent and of progeny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su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</a:t>
            </a:r>
          </a:p>
        </p:txBody>
      </p:sp>
      <p:sp>
        <p:nvSpPr>
          <p:cNvPr id="184" name="(38.75273429019668, 50.723328447136645)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(38.75273429019668, 50.723328447136645))</a:t>
            </a:r>
          </a:p>
          <a:p>
            <a:pPr/>
            <a:r>
              <a:t>(True value was 45)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tudent t-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t-</a:t>
            </a:r>
            <a:r>
              <a:t>distribution</a:t>
            </a:r>
          </a:p>
        </p:txBody>
      </p:sp>
      <p:sp>
        <p:nvSpPr>
          <p:cNvPr id="187" name="Gossett (writing as &quot;Student&quot;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Gossett (writing as "Student")</a:t>
            </a:r>
          </a:p>
          <a:p>
            <a:pPr lvl="2"/>
            <a:r>
              <a:t>Distribution of </a:t>
            </a:r>
          </a:p>
          <a:p>
            <a:pPr lvl="1" marL="0" indent="444500">
              <a:buSzTx/>
              <a:buNone/>
            </a:pPr>
            <a:r>
              <a:t>                            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f>
                      <m:f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lin"/>
                      </m:fPr>
                      <m:nu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ad>
                          <m:rad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degHide m:val="on"/>
                          </m:radPr>
                          <m:deg/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den>
                </m:f>
              </m:oMath>
            </a14:m>
          </a:p>
          <a:p>
            <a:pPr lvl="1" marL="1333500">
              <a:buClr>
                <a:srgbClr val="000000"/>
              </a:buClr>
            </a:pPr>
            <a:r>
              <a:t>With increasing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comes close to normal distribution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107" y="1404161"/>
            <a:ext cx="11132586" cy="834943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tudent-t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Student-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t> distribution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93" name="T-test for testing whether two means of two populations are different or n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T-test for testing whether two means of two populations are different or not</a:t>
            </a:r>
          </a:p>
          <a:p>
            <a:pPr lvl="1"/>
            <a:r>
              <a:t>  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num>
                  <m:den>
                    <m:rad>
                      <m:rad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f>
                          <m:f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bar"/>
                          </m:fPr>
                          <m:num>
                            <m:sSubSup>
                              <m:e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  <m:sup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e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</m:den>
                        </m:f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bar"/>
                          </m:fPr>
                          <m:num>
                            <m:sSubSup>
                              <m:e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  <m:sup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e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</m:den>
                        </m:f>
                      </m:e>
                    </m:rad>
                  </m:den>
                </m:f>
              </m:oMath>
            </a14:m>
            <a:r>
              <a:t>  with sample st. dev.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</m:oMath>
            </a14:m>
          </a:p>
          <a:p>
            <a:pPr lvl="1"/>
            <a:r>
              <a:t>Distributed according to degrees of freedom: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96" name="Blood pressure measurements for patients given a drug and a placeb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Blood pressure measurements for patients given a drug and a placebo</a:t>
            </a:r>
          </a:p>
          <a:p>
            <a:pPr/>
          </a:p>
          <a:p>
            <a:pPr/>
          </a:p>
          <a:p>
            <a:pPr/>
          </a:p>
          <a:p>
            <a:pPr/>
            <a:r>
              <a:t>Use scipy.stats.ttest_ind</a:t>
            </a:r>
          </a:p>
          <a:p>
            <a:pPr lvl="1"/>
            <a:r>
              <a:t>Notice: there are many variants of t-tests:</a:t>
            </a:r>
          </a:p>
        </p:txBody>
      </p:sp>
      <p:sp>
        <p:nvSpPr>
          <p:cNvPr id="197" name="drug = [100, 110, 122, 109, 108, 111, 118, 105, 115, 119, 106]…"/>
          <p:cNvSpPr txBox="1"/>
          <p:nvPr/>
        </p:nvSpPr>
        <p:spPr>
          <a:xfrm>
            <a:off x="1424124" y="3905249"/>
            <a:ext cx="1015655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drug = [100, 110, 122, 109, 108, 111, 118, 105, 115, 119, 106]</a:t>
            </a:r>
          </a:p>
          <a:p>
            <a:pPr/>
            <a:r>
              <a:t>placebo = [129, 125, 136, 129, 135, 134, 140, 128]</a:t>
            </a:r>
          </a:p>
        </p:txBody>
      </p:sp>
      <p:sp>
        <p:nvSpPr>
          <p:cNvPr id="198" name="print(stats.ttest_ind(drug, placebo, equal_var=False))"/>
          <p:cNvSpPr txBox="1"/>
          <p:nvPr/>
        </p:nvSpPr>
        <p:spPr>
          <a:xfrm>
            <a:off x="544091" y="7871428"/>
            <a:ext cx="1246071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print(stats.ttest_ind(drug, placebo, equal_var=False))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01" name="Result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 is </a:t>
            </a:r>
          </a:p>
          <a:p>
            <a:pPr/>
          </a:p>
          <a:p>
            <a:pPr/>
          </a:p>
          <a:p>
            <a:pPr/>
          </a:p>
          <a:p>
            <a:pPr/>
            <a:r>
              <a:t>Since the p-value is so small</a:t>
            </a:r>
          </a:p>
          <a:p>
            <a:pPr lvl="1"/>
            <a:r>
              <a:t>Conclude that the null hypothesis: "means are equal" is wrong</a:t>
            </a:r>
          </a:p>
        </p:txBody>
      </p:sp>
      <p:sp>
        <p:nvSpPr>
          <p:cNvPr id="202" name="Ttest_indResult(statistic=-7.761660781121691, pvalue=5.591331997397221e-07)"/>
          <p:cNvSpPr txBox="1"/>
          <p:nvPr/>
        </p:nvSpPr>
        <p:spPr>
          <a:xfrm>
            <a:off x="1186594" y="3705472"/>
            <a:ext cx="1063161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Ttest_indResult(statistic=-7.761660781121691, pvalue=5.591331997397221e-07)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Figure_1.png" descr="Figure_1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9635" r="0" b="9635"/>
          <a:stretch>
            <a:fillRect/>
          </a:stretch>
        </p:blipFill>
        <p:spPr>
          <a:xfrm>
            <a:off x="1625600" y="673100"/>
            <a:ext cx="9753600" cy="5905500"/>
          </a:xfrm>
          <a:prstGeom prst="rect">
            <a:avLst/>
          </a:prstGeom>
        </p:spPr>
      </p:pic>
      <p:sp>
        <p:nvSpPr>
          <p:cNvPr id="205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sp>
        <p:nvSpPr>
          <p:cNvPr id="206" name="Thomas Schwarz, SJ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09" name="Linear regression uses straight lines for predi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Linear regression uses straight lines for prediction</a:t>
            </a:r>
          </a:p>
          <a:p>
            <a:pPr lvl="1"/>
            <a:r>
              <a:t>Model: </a:t>
            </a:r>
          </a:p>
          <a:p>
            <a:pPr lvl="2"/>
            <a:r>
              <a:t>"Causal variable"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, "observed variable"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</a:p>
          <a:p>
            <a:pPr lvl="2"/>
            <a:r>
              <a:t>Connection is linear (with or without a constant)</a:t>
            </a:r>
          </a:p>
          <a:p>
            <a:pPr lvl="2"/>
            <a:r>
              <a:t>There is an additive "error" component</a:t>
            </a:r>
          </a:p>
          <a:p>
            <a:pPr lvl="3"/>
            <a:r>
              <a:t>Subsuming "unknown" causes</a:t>
            </a:r>
          </a:p>
          <a:p>
            <a:pPr lvl="3"/>
            <a:r>
              <a:t>With expected value of 0</a:t>
            </a:r>
          </a:p>
          <a:p>
            <a:pPr lvl="3"/>
            <a:r>
              <a:t>Usually assumed to be normally distributed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12" name="Model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2pPr marL="0" indent="444500">
              <a:buSzTx/>
              <a:buNone/>
            </a:lvl2pPr>
          </a:lstStyle>
          <a:p>
            <a:pPr/>
            <a:r>
              <a:t>Model: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ϵ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15" name="Assu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42264" indent="-342264" defTabSz="449833">
              <a:spcBef>
                <a:spcPts val="1600"/>
              </a:spcBef>
              <a:defRPr sz="2464"/>
            </a:pPr>
            <a:r>
              <a:t>Assume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</a:p>
          <a:p>
            <a:pPr lvl="1" marL="0" indent="342264" defTabSz="449833">
              <a:spcBef>
                <a:spcPts val="1600"/>
              </a:spcBef>
              <a:buSzTx/>
              <a:buNone/>
              <a:defRPr sz="2464"/>
            </a:pPr>
            <a:r>
              <a:t>Minimize </a:t>
            </a:r>
            <a14:m>
              <m:oMath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d>
                  <m:dPr>
                    <m:ctrlP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e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2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e>
                </m:d>
                <m:sSup>
                  <m:e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</a:p>
          <a:p>
            <a:pPr lvl="1" marL="0" indent="342264" defTabSz="449833">
              <a:spcBef>
                <a:spcPts val="1600"/>
              </a:spcBef>
              <a:buSzTx/>
              <a:buNone/>
              <a:defRPr sz="2464"/>
            </a:pPr>
            <a:r>
              <a:t>Take the derivative with respect to </a:t>
            </a:r>
            <a14:m>
              <m:oMath>
                <m:sSub>
                  <m:e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</m:oMath>
            </a14:m>
            <a:r>
              <a:t> and set it to zero:</a:t>
            </a:r>
          </a:p>
          <a:p>
            <a:pPr lvl="1" marL="0" indent="342264" defTabSz="449833">
              <a:spcBef>
                <a:spcPts val="1600"/>
              </a:spcBef>
              <a:buSzTx/>
              <a:buNone/>
              <a:defRPr sz="2464"/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den>
                  </m:f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 marL="0" indent="342264" defTabSz="449833">
              <a:spcBef>
                <a:spcPts val="1600"/>
              </a:spcBef>
              <a:buSzTx/>
              <a:buNone/>
              <a:defRPr sz="2464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limUpp>
                    <m:e>
                      <m:limLow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</a:p>
          <a:p>
            <a:pPr lvl="1" marL="0" indent="342264" defTabSz="449833">
              <a:spcBef>
                <a:spcPts val="1600"/>
              </a:spcBef>
              <a:buSzTx/>
              <a:buNone/>
              <a:defRPr sz="2464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bar>
                    <m:barPr>
                      <m:ctrlP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</m:ba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bar>
                    <m:barPr>
                      <m:ctrlP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</m:ba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sp>
        <p:nvSpPr>
          <p:cNvPr id="12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906" y="2413000"/>
            <a:ext cx="9926988" cy="7141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18" name="Assu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Assume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</a:p>
          <a:p>
            <a:pPr lvl="1" marL="0" indent="382270" defTabSz="502412">
              <a:spcBef>
                <a:spcPts val="1800"/>
              </a:spcBef>
              <a:buSzTx/>
              <a:buNone/>
              <a:defRPr sz="2752"/>
            </a:pPr>
            <a:r>
              <a:t>Minimize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d>
                  <m:d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e>
                </m:d>
                <m:sSup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</a:p>
          <a:p>
            <a:pPr lvl="1" marL="0" indent="382270" defTabSz="502412">
              <a:spcBef>
                <a:spcPts val="1800"/>
              </a:spcBef>
              <a:buSzTx/>
              <a:buNone/>
              <a:defRPr sz="2752"/>
            </a:pPr>
            <a:r>
              <a:t>Take the derivative with respect to </a:t>
            </a:r>
            <a14:m>
              <m:oMath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and set it to zero:</a:t>
            </a:r>
          </a:p>
          <a:p>
            <a:pPr lvl="1" marL="0" indent="382270" defTabSz="502412">
              <a:spcBef>
                <a:spcPts val="1800"/>
              </a:spcBef>
              <a:buSzTx/>
              <a:buNone/>
              <a:defRPr sz="2752"/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den>
                  </m:f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 marL="0" indent="382270" defTabSz="502412">
              <a:spcBef>
                <a:spcPts val="1800"/>
              </a:spcBef>
              <a:buSzTx/>
              <a:buNone/>
              <a:defRPr sz="275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⇒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Sup>
                    <m:e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3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21" name="From previous, we kn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578358">
              <a:spcBef>
                <a:spcPts val="2100"/>
              </a:spcBef>
              <a:buSzTx/>
              <a:buNone/>
              <a:defRPr sz="3168"/>
            </a:pPr>
            <a:r>
              <a:t>From previous, we know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bar>
                  <m:barPr>
                    <m:ctrl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</m:ba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bar>
                  <m:barPr>
                    <m:ctrl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</m:bar>
              </m:oMath>
            </a14:m>
          </a:p>
          <a:p>
            <a:pPr marL="0" indent="0" defTabSz="578358">
              <a:spcBef>
                <a:spcPts val="2100"/>
              </a:spcBef>
              <a:buSzTx/>
              <a:buNone/>
              <a:defRPr sz="3168"/>
            </a:pPr>
            <a:r>
              <a:t>Our formula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sSub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becomes</a:t>
            </a:r>
          </a:p>
          <a:p>
            <a:pPr marL="0" indent="0" defTabSz="578358">
              <a:spcBef>
                <a:spcPts val="2100"/>
              </a:spcBef>
              <a:buSzTx/>
              <a:buNone/>
              <a:defRPr sz="3168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ba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bar>
                        <m:bar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ba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e>
                  </m:d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marL="0" indent="0" defTabSz="578358">
              <a:spcBef>
                <a:spcPts val="2100"/>
              </a:spcBef>
              <a:buSzTx/>
              <a:buNone/>
              <a:defRPr sz="3168"/>
            </a:pPr>
          </a:p>
          <a:p>
            <a:pPr marL="0" indent="0" defTabSz="578358">
              <a:spcBef>
                <a:spcPts val="2100"/>
              </a:spcBef>
              <a:buSzTx/>
              <a:buNone/>
              <a:defRPr sz="3168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bar>
                        <m:bar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ba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e>
                  </m:d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bar>
                        <m:bar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ba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e>
                  </m:d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24" name="This finally gives us a solution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finally gives us a solution:</a:t>
            </a:r>
          </a:p>
          <a:p>
            <a:pPr marL="0" indent="0">
              <a:buSzTx/>
              <a:buNone/>
            </a:pPr>
            <a:r>
              <a:t>                  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Sup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bar>
                      <m:bar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pos m:val="top"/>
                      </m:barPr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ba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bSup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bar>
                      <m:bar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pos m:val="top"/>
                      </m:barPr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ba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</a:p>
          <a:p>
            <a:pPr marL="0" indent="0">
              <a:buSzTx/>
              <a:buNone/>
            </a:pPr>
            <a:r>
              <a:t>                          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bar>
                  <m:bar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</m:ba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bar>
                  <m:bar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</m:ba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27" name="Measuring fi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Measuring fit:</a:t>
            </a:r>
          </a:p>
          <a:p>
            <a:pPr lvl="1" marL="0" indent="444500">
              <a:buSzTx/>
              <a:buNone/>
            </a:pPr>
            <a:r>
              <a:t>Calculate the sum of squares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tot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bar>
                  <m:bar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</m:bar>
                <m:sSu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</a:p>
          <a:p>
            <a:pPr lvl="1" marL="0" indent="444500">
              <a:buSzTx/>
              <a:buNone/>
            </a:pPr>
            <a:r>
              <a:rPr i="1"/>
              <a:t>Residual sum of squares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res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sSu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 i="1"/>
          </a:p>
          <a:p>
            <a:pPr lvl="1" marL="0" indent="444500">
              <a:buSzTx/>
              <a:buNone/>
            </a:pPr>
            <a:r>
              <a:rPr i="1"/>
              <a:t>Coefficient of determination </a:t>
            </a:r>
            <a14:m>
              <m:oMath>
                <m:sSup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res</m:t>
                        </m:r>
                      </m:sub>
                    </m:sSub>
                  </m:num>
                  <m:den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e>
                        <m: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xmlns:a="http://schemas.openxmlformats.org/drawingml/2006/mai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den>
                </m:f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30" name="can be used as a goodness of f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can be used as a goodness of fit</a:t>
            </a:r>
          </a:p>
          <a:p>
            <a:pPr lvl="1"/>
            <a:r>
              <a:t>Value of 1: perfect fit</a:t>
            </a:r>
          </a:p>
          <a:p>
            <a:pPr lvl="1"/>
            <a:r>
              <a:t>Value of 0: no fit</a:t>
            </a:r>
          </a:p>
          <a:p>
            <a:pPr lvl="1"/>
            <a:r>
              <a:t>Negative values:  wrong model was chosen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33" name="Look at residual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Look at residuals:</a:t>
            </a:r>
          </a:p>
          <a:p>
            <a:pPr lvl="2"/>
            <a:r>
              <a:t>Determine statistics on the residuals</a:t>
            </a:r>
          </a:p>
          <a:p>
            <a:pPr lvl="2"/>
            <a:r>
              <a:t>Question: do they look normally distributed?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 </a:t>
            </a:r>
          </a:p>
        </p:txBody>
      </p:sp>
      <p:sp>
        <p:nvSpPr>
          <p:cNvPr id="236" name="Example 1:  brain sizes versus IQ…"/>
          <p:cNvSpPr txBox="1"/>
          <p:nvPr>
            <p:ph type="body" idx="1"/>
          </p:nvPr>
        </p:nvSpPr>
        <p:spPr>
          <a:xfrm>
            <a:off x="952500" y="2590800"/>
            <a:ext cx="825158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 1:  brain sizes versus IQ</a:t>
            </a:r>
          </a:p>
          <a:p>
            <a:pPr lvl="1"/>
            <a:r>
              <a:t>A number of female students were given an IQ test</a:t>
            </a:r>
          </a:p>
          <a:p>
            <a:pPr lvl="1"/>
            <a:r>
              <a:t>They were also given an MRI to measure the size of their brain</a:t>
            </a:r>
          </a:p>
          <a:p>
            <a:pPr/>
            <a:r>
              <a:t>Is there a relationship between brains size and IQ?</a:t>
            </a:r>
          </a:p>
        </p:txBody>
      </p:sp>
      <p:sp>
        <p:nvSpPr>
          <p:cNvPr id="237" name="VerbalIQ Brain Size…"/>
          <p:cNvSpPr txBox="1"/>
          <p:nvPr/>
        </p:nvSpPr>
        <p:spPr>
          <a:xfrm>
            <a:off x="9508556" y="2590800"/>
            <a:ext cx="3467362" cy="623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100"/>
            </a:pPr>
            <a:r>
              <a:t>VerbalIQ	Brain Size</a:t>
            </a:r>
          </a:p>
          <a:p>
            <a:pPr>
              <a:defRPr sz="2100"/>
            </a:pPr>
            <a:r>
              <a:t>132	     816.932</a:t>
            </a:r>
          </a:p>
          <a:p>
            <a:pPr>
              <a:defRPr sz="2100"/>
            </a:pPr>
            <a:r>
              <a:t>132	     951.545</a:t>
            </a:r>
          </a:p>
          <a:p>
            <a:pPr>
              <a:defRPr sz="2100"/>
            </a:pPr>
            <a:r>
              <a:t>90	     928.799</a:t>
            </a:r>
          </a:p>
          <a:p>
            <a:pPr>
              <a:defRPr sz="2100"/>
            </a:pPr>
            <a:r>
              <a:t>136	     991.305</a:t>
            </a:r>
          </a:p>
          <a:p>
            <a:pPr>
              <a:defRPr sz="2100"/>
            </a:pPr>
            <a:r>
              <a:t>90	     854.258</a:t>
            </a:r>
          </a:p>
          <a:p>
            <a:pPr>
              <a:defRPr sz="2100"/>
            </a:pPr>
            <a:r>
              <a:t>129	     833.868</a:t>
            </a:r>
          </a:p>
          <a:p>
            <a:pPr>
              <a:defRPr sz="2100"/>
            </a:pPr>
            <a:r>
              <a:t>120	     856.472</a:t>
            </a:r>
          </a:p>
          <a:p>
            <a:pPr>
              <a:defRPr sz="2100"/>
            </a:pPr>
            <a:r>
              <a:t>100	     878.897</a:t>
            </a:r>
          </a:p>
          <a:p>
            <a:pPr>
              <a:defRPr sz="2100"/>
            </a:pPr>
            <a:r>
              <a:t>71	     865.363</a:t>
            </a:r>
          </a:p>
          <a:p>
            <a:pPr>
              <a:defRPr sz="2100"/>
            </a:pPr>
            <a:r>
              <a:t>132	     852.244</a:t>
            </a:r>
          </a:p>
          <a:p>
            <a:pPr>
              <a:defRPr sz="2100"/>
            </a:pPr>
            <a:r>
              <a:t>112	     808.02</a:t>
            </a:r>
          </a:p>
          <a:p>
            <a:pPr>
              <a:defRPr sz="2100"/>
            </a:pPr>
            <a:r>
              <a:t>129	     790.619</a:t>
            </a:r>
          </a:p>
          <a:p>
            <a:pPr>
              <a:defRPr sz="2100"/>
            </a:pPr>
            <a:r>
              <a:t>86	     831.772</a:t>
            </a:r>
          </a:p>
          <a:p>
            <a:pPr>
              <a:defRPr sz="2100"/>
            </a:pPr>
            <a:r>
              <a:t>90	     798.612</a:t>
            </a:r>
          </a:p>
          <a:p>
            <a:pPr>
              <a:defRPr sz="2100"/>
            </a:pPr>
            <a:r>
              <a:t>83	     793.549</a:t>
            </a:r>
          </a:p>
          <a:p>
            <a:pPr>
              <a:defRPr sz="2100"/>
            </a:pPr>
            <a:r>
              <a:t>126	     866.662</a:t>
            </a:r>
          </a:p>
          <a:p>
            <a:pPr>
              <a:defRPr sz="2100"/>
            </a:pPr>
            <a:r>
              <a:t>126	     857.782</a:t>
            </a:r>
          </a:p>
          <a:p>
            <a:pPr>
              <a:defRPr sz="2100"/>
            </a:pPr>
            <a:r>
              <a:t>90	     834.344</a:t>
            </a:r>
          </a:p>
          <a:p>
            <a:pPr>
              <a:defRPr sz="2100"/>
            </a:pPr>
            <a:r>
              <a:t>129	     948.066</a:t>
            </a:r>
          </a:p>
          <a:p>
            <a:pPr>
              <a:defRPr sz="2100"/>
            </a:pPr>
            <a:r>
              <a:t>86	     893.983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40" name="First package: stats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First package: statsmodels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Linear Regression can use different models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Standard: Ordinary least squares  OLS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Exogenous variables: variable determined outside the model (an independent variable)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Endogenous variables:  variable determined from other variables according to the model (dependent variable)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model is sm.OLS(endogenous_data, exogenous_data)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result is model.fit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43" name="Can use statsmodel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statsmodels</a:t>
            </a:r>
          </a:p>
        </p:txBody>
      </p:sp>
      <p:sp>
        <p:nvSpPr>
          <p:cNvPr id="244" name="import statsmodels.api as sm…"/>
          <p:cNvSpPr txBox="1"/>
          <p:nvPr/>
        </p:nvSpPr>
        <p:spPr>
          <a:xfrm>
            <a:off x="1186594" y="3524249"/>
            <a:ext cx="10631612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statsmodels.api as sm</a:t>
            </a:r>
          </a:p>
          <a:p>
            <a:pPr/>
          </a:p>
          <a:p>
            <a:pPr/>
            <a:r>
              <a:t>df = pd.read_csv('brain-size.txt', sep = '\t')</a:t>
            </a:r>
          </a:p>
          <a:p>
            <a:pPr/>
            <a:r>
              <a:t>Y = df['VerbalIQ']</a:t>
            </a:r>
          </a:p>
          <a:p>
            <a:pPr/>
            <a:r>
              <a:t>X = df['Brain Size']</a:t>
            </a:r>
          </a:p>
          <a:p>
            <a:pPr/>
            <a:r>
              <a:t>X = sm.add_constant(X)</a:t>
            </a:r>
          </a:p>
          <a:p>
            <a:pPr/>
          </a:p>
          <a:p>
            <a:pPr/>
            <a:r>
              <a:t>model = sm.OLS(Y,X).fit()</a:t>
            </a:r>
          </a:p>
          <a:p>
            <a:pPr/>
            <a:r>
              <a:t>predictions = model.predict(X)</a:t>
            </a:r>
          </a:p>
          <a:p>
            <a:pPr/>
            <a:r>
              <a:t>print(model.summary())</a:t>
            </a:r>
          </a:p>
        </p:txBody>
      </p:sp>
      <p:sp>
        <p:nvSpPr>
          <p:cNvPr id="245" name="Add's a column of ones"/>
          <p:cNvSpPr/>
          <p:nvPr/>
        </p:nvSpPr>
        <p:spPr>
          <a:xfrm>
            <a:off x="6506827" y="5489550"/>
            <a:ext cx="5311379" cy="797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2" y="0"/>
                </a:moveTo>
                <a:cubicBezTo>
                  <a:pt x="1689" y="0"/>
                  <a:pt x="1574" y="770"/>
                  <a:pt x="1574" y="1719"/>
                </a:cubicBezTo>
                <a:lnTo>
                  <a:pt x="1574" y="8404"/>
                </a:lnTo>
                <a:lnTo>
                  <a:pt x="0" y="11832"/>
                </a:lnTo>
                <a:lnTo>
                  <a:pt x="1574" y="15270"/>
                </a:lnTo>
                <a:lnTo>
                  <a:pt x="1574" y="19881"/>
                </a:lnTo>
                <a:cubicBezTo>
                  <a:pt x="1574" y="20830"/>
                  <a:pt x="1689" y="21600"/>
                  <a:pt x="1832" y="21600"/>
                </a:cubicBezTo>
                <a:lnTo>
                  <a:pt x="21342" y="21600"/>
                </a:lnTo>
                <a:cubicBezTo>
                  <a:pt x="21484" y="21600"/>
                  <a:pt x="21600" y="20830"/>
                  <a:pt x="21600" y="19881"/>
                </a:cubicBezTo>
                <a:lnTo>
                  <a:pt x="21600" y="1719"/>
                </a:lnTo>
                <a:cubicBezTo>
                  <a:pt x="21600" y="770"/>
                  <a:pt x="21484" y="0"/>
                  <a:pt x="21342" y="0"/>
                </a:cubicBezTo>
                <a:lnTo>
                  <a:pt x="183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Add's a column of 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48" name="Gives a very detailed feed-bac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Gives a very detailed feed-back</a:t>
            </a:r>
          </a:p>
        </p:txBody>
      </p:sp>
      <p:sp>
        <p:nvSpPr>
          <p:cNvPr id="249" name="OLS Regression Results…"/>
          <p:cNvSpPr txBox="1"/>
          <p:nvPr/>
        </p:nvSpPr>
        <p:spPr>
          <a:xfrm>
            <a:off x="500682" y="3225800"/>
            <a:ext cx="12003436" cy="652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                            OLS Regression Results                            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Dep. Variable:               VerbalIQ   R-squared:                       0.065</a:t>
            </a:r>
          </a:p>
          <a:p>
            <a:pPr>
              <a:defRPr sz="2000"/>
            </a:pPr>
            <a:r>
              <a:t>Model:                            OLS   Adj. R-squared:                  0.013</a:t>
            </a:r>
          </a:p>
          <a:p>
            <a:pPr>
              <a:defRPr sz="2000"/>
            </a:pPr>
            <a:r>
              <a:t>Method:                 Least Squares   F-statistic:                     1.251</a:t>
            </a:r>
          </a:p>
          <a:p>
            <a:pPr>
              <a:defRPr sz="2000"/>
            </a:pPr>
            <a:r>
              <a:t>Date:                Thu, 02 Jul 2020   Prob (F-statistic):              0.278</a:t>
            </a:r>
          </a:p>
          <a:p>
            <a:pPr>
              <a:defRPr sz="2000"/>
            </a:pPr>
            <a:r>
              <a:t>Time:                        16:22:00   Log-Likelihood:                -88.713</a:t>
            </a:r>
          </a:p>
          <a:p>
            <a:pPr>
              <a:defRPr sz="2000"/>
            </a:pPr>
            <a:r>
              <a:t>No. Observations:                  20   AIC:                             181.4</a:t>
            </a:r>
          </a:p>
          <a:p>
            <a:pPr>
              <a:defRPr sz="2000"/>
            </a:pPr>
            <a:r>
              <a:t>Df Residuals:                      18   BIC:                             183.4</a:t>
            </a:r>
          </a:p>
          <a:p>
            <a:pPr>
              <a:defRPr sz="2000"/>
            </a:pPr>
            <a:r>
              <a:t>Df Model:                           1                                         </a:t>
            </a:r>
          </a:p>
          <a:p>
            <a:pPr>
              <a:defRPr sz="2000"/>
            </a:pPr>
            <a:r>
              <a:t>Covariance Type:            nonrobust                                         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                 coef    std err          t      P&gt;|t|      [0.025      0.975]</a:t>
            </a:r>
          </a:p>
          <a:p>
            <a:pPr>
              <a:defRPr sz="2000"/>
            </a:pPr>
            <a:r>
              <a:t>------------------------------------------------------------------------------</a:t>
            </a:r>
          </a:p>
          <a:p>
            <a:pPr>
              <a:defRPr sz="2000"/>
            </a:pPr>
            <a:r>
              <a:t>const         24.1835     76.382      0.317      0.755    -136.288     184.655</a:t>
            </a:r>
          </a:p>
          <a:p>
            <a:pPr>
              <a:defRPr sz="2000"/>
            </a:pPr>
            <a:r>
              <a:t>Brain Size     0.0988      0.088      1.119      0.278      -0.087       0.284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  <a:p>
            <a:pPr>
              <a:defRPr sz="2000"/>
            </a:pPr>
            <a:r>
              <a:t>Omnibus:                        5.812   Durbin-Watson:                   2.260</a:t>
            </a:r>
          </a:p>
          <a:p>
            <a:pPr>
              <a:defRPr sz="2000"/>
            </a:pPr>
            <a:r>
              <a:t>Prob(Omnibus):                  0.055   Jarque-Bera (JB):                1.819</a:t>
            </a:r>
          </a:p>
          <a:p>
            <a:pPr>
              <a:defRPr sz="2000"/>
            </a:pPr>
            <a:r>
              <a:t>Skew:                          -0.259   Prob(JB):                        0.403</a:t>
            </a:r>
          </a:p>
          <a:p>
            <a:pPr>
              <a:defRPr sz="2000"/>
            </a:pPr>
            <a:r>
              <a:t>Kurtosis:                       1.616   Cond. No.                     1.37e+04</a:t>
            </a:r>
          </a:p>
          <a:p>
            <a:pPr>
              <a:defRPr sz="2000"/>
            </a:pPr>
            <a:r>
              <a:t>==============================================================================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tatistical As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Aside</a:t>
            </a:r>
          </a:p>
        </p:txBody>
      </p:sp>
      <p:sp>
        <p:nvSpPr>
          <p:cNvPr id="130" name="Regression towards mediocrity does not me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Regression towards mediocrity </a:t>
            </a:r>
            <a:r>
              <a:rPr b="1"/>
              <a:t>does not mean</a:t>
            </a:r>
            <a:endParaRPr b="1"/>
          </a:p>
          <a:p>
            <a:pPr lvl="1"/>
            <a:r>
              <a:t>Differences in future generations are smoothed out</a:t>
            </a:r>
          </a:p>
          <a:p>
            <a:pPr/>
            <a:r>
              <a:t>It reflects a selection biases</a:t>
            </a:r>
          </a:p>
          <a:p>
            <a:pPr lvl="1"/>
            <a:r>
              <a:t>Trait of parent is mean + inherited trait + error</a:t>
            </a:r>
          </a:p>
          <a:p>
            <a:pPr lvl="2"/>
            <a:r>
              <a:t>The parents we look at have both inherited trait and error &gt;&gt;0</a:t>
            </a:r>
          </a:p>
          <a:p>
            <a:pPr lvl="1"/>
            <a:r>
              <a:t>Progeny also has mean + inherited trait + error</a:t>
            </a:r>
          </a:p>
          <a:p>
            <a:pPr lvl="2"/>
            <a:r>
              <a:t>But the error is now random, and on average ~ 0.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52" name="Interpreting the outco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Interpreting the outcome:</a:t>
            </a:r>
          </a:p>
          <a:p>
            <a:pPr/>
          </a:p>
          <a:p>
            <a:pPr/>
          </a:p>
          <a:p>
            <a:pPr/>
          </a:p>
          <a:p>
            <a:pPr lvl="2"/>
            <a:r>
              <a:t>Are the residuals normally distributed?</a:t>
            </a:r>
          </a:p>
          <a:p>
            <a:pPr lvl="2"/>
            <a:r>
              <a:t>Omnibus: test for skew and kurtosis</a:t>
            </a:r>
          </a:p>
          <a:p>
            <a:pPr lvl="3"/>
            <a:r>
              <a:t>Should be zero</a:t>
            </a:r>
          </a:p>
          <a:p>
            <a:pPr lvl="2"/>
            <a:r>
              <a:t>In this case: Probability of this or worse is 0.055</a:t>
            </a:r>
          </a:p>
        </p:txBody>
      </p:sp>
      <p:sp>
        <p:nvSpPr>
          <p:cNvPr id="253" name="Omnibus:                        5.812   Durbin-Watson:                   2.260…"/>
          <p:cNvSpPr txBox="1"/>
          <p:nvPr/>
        </p:nvSpPr>
        <p:spPr>
          <a:xfrm>
            <a:off x="500682" y="3751386"/>
            <a:ext cx="12003436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Omnibus:                        5.812   Durbin-Watson:                   2.260</a:t>
            </a:r>
          </a:p>
          <a:p>
            <a:pPr>
              <a:defRPr sz="2000"/>
            </a:pPr>
            <a:r>
              <a:t>Prob(Omnibus):                  0.055   Jarque-Bera (JB):                1.819</a:t>
            </a:r>
          </a:p>
          <a:p>
            <a:pPr>
              <a:defRPr sz="2000"/>
            </a:pPr>
            <a:r>
              <a:t>Skew:                          -0.259   Prob(JB):                        0.403</a:t>
            </a:r>
          </a:p>
          <a:p>
            <a:pPr>
              <a:defRPr sz="2000"/>
            </a:pPr>
            <a:r>
              <a:t>Kurtosis:                       1.616   Cond. No.                     1.37e+04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56" name="Interpreting the outco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Interpreting the outcome:</a:t>
            </a:r>
          </a:p>
          <a:p>
            <a:pPr/>
          </a:p>
          <a:p>
            <a:pPr/>
          </a:p>
          <a:p>
            <a:pPr/>
          </a:p>
          <a:p>
            <a:pPr lvl="2"/>
            <a:r>
              <a:t>Are the residuals normally distributed?</a:t>
            </a:r>
          </a:p>
          <a:p>
            <a:pPr lvl="2"/>
            <a:r>
              <a:t>Durbin-Watson: tests homoscedasticity</a:t>
            </a:r>
          </a:p>
          <a:p>
            <a:pPr lvl="3"/>
            <a:r>
              <a:t>Is the Variance of the errors consistent</a:t>
            </a:r>
          </a:p>
        </p:txBody>
      </p:sp>
      <p:sp>
        <p:nvSpPr>
          <p:cNvPr id="257" name="Omnibus:                        5.812   Durbin-Watson:                   2.260…"/>
          <p:cNvSpPr txBox="1"/>
          <p:nvPr/>
        </p:nvSpPr>
        <p:spPr>
          <a:xfrm>
            <a:off x="500682" y="3751386"/>
            <a:ext cx="12003436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Omnibus:                        5.812   Durbin-Watson:                   2.260</a:t>
            </a:r>
          </a:p>
          <a:p>
            <a:pPr>
              <a:defRPr sz="2000"/>
            </a:pPr>
            <a:r>
              <a:t>Prob(Omnibus):                  0.055   Jarque-Bera (JB):                1.819</a:t>
            </a:r>
          </a:p>
          <a:p>
            <a:pPr>
              <a:defRPr sz="2000"/>
            </a:pPr>
            <a:r>
              <a:t>Skew:                          -0.259   Prob(JB):                        0.403</a:t>
            </a:r>
          </a:p>
          <a:p>
            <a:pPr>
              <a:defRPr sz="2000"/>
            </a:pPr>
            <a:r>
              <a:t>Kurtosis:                       1.616   Cond. No.                     1.37e+04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60" name="Homoscedastic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Homoscedasticity</a:t>
            </a:r>
          </a:p>
          <a:p>
            <a:pPr lvl="1"/>
            <a:r>
              <a:t>Observe that variance increases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3082" y="4370028"/>
            <a:ext cx="7011313" cy="4507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64" name="Durbin Watson statistics is between 0 and 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Durbin Watson statistics is between 0 and 4</a:t>
            </a:r>
          </a:p>
          <a:p>
            <a:pPr/>
            <a:r>
              <a:t>Value of 2.0 means no correlation</a:t>
            </a:r>
          </a:p>
          <a:p>
            <a:pPr/>
            <a:r>
              <a:t>Values close to 4.0 mean positive correlation</a:t>
            </a:r>
          </a:p>
          <a:p>
            <a:pPr/>
            <a:r>
              <a:t>Values close to 0 mean negative correlation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67" name="Interpreting the outco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Interpreting the outcome:</a:t>
            </a:r>
          </a:p>
          <a:p>
            <a:pPr/>
          </a:p>
          <a:p>
            <a:pPr/>
          </a:p>
          <a:p>
            <a:pPr/>
          </a:p>
          <a:p>
            <a:pPr lvl="2"/>
            <a:r>
              <a:t>Jarque-Bera:</a:t>
            </a:r>
          </a:p>
          <a:p>
            <a:pPr lvl="3"/>
            <a:r>
              <a:t>Tests skew and kurtosis of residuals</a:t>
            </a:r>
          </a:p>
          <a:p>
            <a:pPr lvl="3"/>
            <a:r>
              <a:t>Here acceptable probability</a:t>
            </a:r>
          </a:p>
        </p:txBody>
      </p:sp>
      <p:sp>
        <p:nvSpPr>
          <p:cNvPr id="268" name="Omnibus:                        5.812   Durbin-Watson:                   2.260…"/>
          <p:cNvSpPr txBox="1"/>
          <p:nvPr/>
        </p:nvSpPr>
        <p:spPr>
          <a:xfrm>
            <a:off x="500682" y="3751386"/>
            <a:ext cx="12003436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Omnibus:                        5.812   Durbin-Watson:                   2.260</a:t>
            </a:r>
          </a:p>
          <a:p>
            <a:pPr>
              <a:defRPr sz="2000"/>
            </a:pPr>
            <a:r>
              <a:t>Prob(Omnibus):                  0.055   Jarque-Bera (JB):                1.819</a:t>
            </a:r>
          </a:p>
          <a:p>
            <a:pPr>
              <a:defRPr sz="2000"/>
            </a:pPr>
            <a:r>
              <a:t>Skew:                          -0.259   Prob(JB):                        0.403</a:t>
            </a:r>
          </a:p>
          <a:p>
            <a:pPr>
              <a:defRPr sz="2000"/>
            </a:pPr>
            <a:r>
              <a:t>Kurtosis:                       1.616   Cond. No.                     1.37e+04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71" name="Interpreting the outco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Interpreting the outcome: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Condition number</a:t>
            </a:r>
          </a:p>
          <a:p>
            <a:pPr lvl="3"/>
            <a:r>
              <a:t>Indicates either multicollinearity or numerical problems: small changes would have large effects</a:t>
            </a:r>
          </a:p>
          <a:p>
            <a:pPr lvl="1"/>
            <a:r>
              <a:t>Multicollinearity: two or more explanatory variables are highly linearly related</a:t>
            </a:r>
          </a:p>
        </p:txBody>
      </p:sp>
      <p:sp>
        <p:nvSpPr>
          <p:cNvPr id="272" name="Omnibus:                        5.812   Durbin-Watson:                   2.260…"/>
          <p:cNvSpPr txBox="1"/>
          <p:nvPr/>
        </p:nvSpPr>
        <p:spPr>
          <a:xfrm>
            <a:off x="500682" y="3751386"/>
            <a:ext cx="12003436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Omnibus:                        5.812   Durbin-Watson:                   2.260</a:t>
            </a:r>
          </a:p>
          <a:p>
            <a:pPr>
              <a:defRPr sz="2000"/>
            </a:pPr>
            <a:r>
              <a:t>Prob(Omnibus):                  0.055   Jarque-Bera (JB):                1.819</a:t>
            </a:r>
          </a:p>
          <a:p>
            <a:pPr>
              <a:defRPr sz="2000"/>
            </a:pPr>
            <a:r>
              <a:t>Skew:                          -0.259   Prob(JB):                        0.403</a:t>
            </a:r>
          </a:p>
          <a:p>
            <a:pPr>
              <a:defRPr sz="2000"/>
            </a:pPr>
            <a:r>
              <a:t>Kurtosis:                       1.616   Cond. No.                     1.37e+04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75" name="Plott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Plotting</a:t>
            </a:r>
          </a:p>
        </p:txBody>
      </p:sp>
      <p:sp>
        <p:nvSpPr>
          <p:cNvPr id="276" name="my_ax = df.plot.scatter(x='Brain Size', y='VerbalIQ')…"/>
          <p:cNvSpPr txBox="1"/>
          <p:nvPr/>
        </p:nvSpPr>
        <p:spPr>
          <a:xfrm>
            <a:off x="566391" y="3529198"/>
            <a:ext cx="1223207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my_ax = df.plot.scatter(x='Brain Size', y='VerbalIQ')</a:t>
            </a:r>
          </a:p>
          <a:p>
            <a:pPr/>
          </a:p>
          <a:p>
            <a:pPr/>
            <a:r>
              <a:t>x=np.linspace(start=800,stop=1000)</a:t>
            </a:r>
          </a:p>
          <a:p>
            <a:pPr/>
            <a:r>
              <a:t>my_ax.plot(x,24.1835+0.0988*x)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1226800" cy="84201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82" name="scipy has a stats packag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scipy has a stats package</a:t>
            </a:r>
          </a:p>
        </p:txBody>
      </p:sp>
      <p:sp>
        <p:nvSpPr>
          <p:cNvPr id="283" name="from scipy import stats…"/>
          <p:cNvSpPr txBox="1"/>
          <p:nvPr/>
        </p:nvSpPr>
        <p:spPr>
          <a:xfrm>
            <a:off x="773248" y="3740149"/>
            <a:ext cx="10631613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scipy import stats</a:t>
            </a:r>
          </a:p>
          <a:p>
            <a:pPr/>
          </a:p>
          <a:p>
            <a:pPr/>
            <a:r>
              <a:t>df = pd.read_csv('brain-size.txt', sep = '\t')</a:t>
            </a:r>
          </a:p>
          <a:p>
            <a:pPr/>
            <a:r>
              <a:t>Y = df['VerbalIQ']</a:t>
            </a:r>
          </a:p>
          <a:p>
            <a:pPr/>
            <a:r>
              <a:t>X = df['Brain Size']</a:t>
            </a:r>
          </a:p>
          <a:p>
            <a:pPr/>
            <a:r>
              <a:t>x = np.linspace(800,1000)</a:t>
            </a:r>
          </a:p>
          <a:p>
            <a:pPr/>
          </a:p>
          <a:p>
            <a:pPr/>
            <a:r>
              <a:t>slope, intercept, r_value, p_value, std_err = stats.linregress(X, 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  <p:sp>
        <p:nvSpPr>
          <p:cNvPr id="286" name="plotting using p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plotting using plt</a:t>
            </a:r>
          </a:p>
        </p:txBody>
      </p:sp>
      <p:sp>
        <p:nvSpPr>
          <p:cNvPr id="287" name="plt.plot(X, Y, 'o', label='measurements')…"/>
          <p:cNvSpPr txBox="1"/>
          <p:nvPr/>
        </p:nvSpPr>
        <p:spPr>
          <a:xfrm>
            <a:off x="500682" y="3904027"/>
            <a:ext cx="1200343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plt.plot(X, Y, 'o', label='measurements')</a:t>
            </a:r>
          </a:p>
          <a:p>
            <a:pPr/>
            <a:r>
              <a:t>plt.plot(x, intercept+slope*x, 'r:', label='fitted')</a:t>
            </a:r>
          </a:p>
          <a:p>
            <a:pPr/>
            <a:r>
              <a:t>plt.legend(loc='lower right')</a:t>
            </a:r>
          </a:p>
          <a:p>
            <a:pPr/>
            <a:r>
              <a:t>print(slope, intercept, r_value, p_value)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tatistical As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Aside</a:t>
            </a:r>
          </a:p>
        </p:txBody>
      </p:sp>
      <p:sp>
        <p:nvSpPr>
          <p:cNvPr id="133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You do exceptionally well in a chess tournament</a:t>
            </a:r>
          </a:p>
          <a:p>
            <a:pPr lvl="2"/>
            <a:r>
              <a:t>Result is Skill + Luck</a:t>
            </a:r>
          </a:p>
          <a:p>
            <a:pPr lvl="2"/>
            <a:r>
              <a:t>You probably will not do so well in the next one</a:t>
            </a:r>
          </a:p>
          <a:p>
            <a:pPr lvl="3"/>
            <a:r>
              <a:t>Your skill might have increased, but you cannot expect your luck to stay the same</a:t>
            </a:r>
          </a:p>
          <a:p>
            <a:pPr lvl="4"/>
            <a:r>
              <a:t>It might, and you might be even luckier, but the odds are against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1226800" cy="842010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imple 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Simple Linear Regression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293" name="Assume now more explanatory variab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now more explanatory variables</a:t>
            </a:r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296" name="Seattle Housing Mark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Seattle Housing Market</a:t>
            </a:r>
          </a:p>
          <a:p>
            <a:pPr lvl="1"/>
            <a:r>
              <a:t>Data from Kaggle</a:t>
            </a:r>
          </a:p>
        </p:txBody>
      </p:sp>
      <p:sp>
        <p:nvSpPr>
          <p:cNvPr id="297" name="df = pd.read_csv('kc_house_data.csv')…"/>
          <p:cNvSpPr txBox="1"/>
          <p:nvPr/>
        </p:nvSpPr>
        <p:spPr>
          <a:xfrm>
            <a:off x="2215461" y="4768850"/>
            <a:ext cx="857387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pd.read_csv('kc_house_data.csv')</a:t>
            </a:r>
          </a:p>
          <a:p>
            <a:pPr/>
            <a:r>
              <a:t>df.dropna( inplace=True)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6312" y="2664468"/>
            <a:ext cx="9452176" cy="708913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01" name="Linear regression:  price — grade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Linear regression:  price — grade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04" name="Can use the same Pandas recip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the same Pandas recipes</a:t>
            </a:r>
          </a:p>
        </p:txBody>
      </p:sp>
      <p:sp>
        <p:nvSpPr>
          <p:cNvPr id="305" name="df = pd.read_csv('kc_house_data.csv')…"/>
          <p:cNvSpPr txBox="1"/>
          <p:nvPr/>
        </p:nvSpPr>
        <p:spPr>
          <a:xfrm>
            <a:off x="734777" y="4024198"/>
            <a:ext cx="11317524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pd.read_csv('kc_house_data.csv')</a:t>
            </a:r>
          </a:p>
          <a:p>
            <a:pPr/>
            <a:r>
              <a:t>df.dropna( inplace=True)</a:t>
            </a:r>
          </a:p>
          <a:p>
            <a:pPr/>
            <a:r>
              <a:t>Y = df['price']</a:t>
            </a:r>
          </a:p>
          <a:p>
            <a:pPr/>
            <a:r>
              <a:t>X = df[ ['sqft_living', 'bedrooms', 'condition', 'waterfront'] ]</a:t>
            </a:r>
          </a:p>
          <a:p>
            <a:pPr/>
          </a:p>
          <a:p>
            <a:pPr/>
          </a:p>
          <a:p>
            <a:pPr/>
            <a:r>
              <a:t>model = sm.OLS(Y,X).fit()</a:t>
            </a:r>
          </a:p>
          <a:p>
            <a:pPr/>
            <a:r>
              <a:t>predictions = model.predict(X)</a:t>
            </a:r>
          </a:p>
          <a:p>
            <a:pPr/>
            <a:r>
              <a:t>print(model.summary())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OLS Regression Results…"/>
          <p:cNvSpPr txBox="1"/>
          <p:nvPr/>
        </p:nvSpPr>
        <p:spPr>
          <a:xfrm>
            <a:off x="146295" y="677610"/>
            <a:ext cx="12712211" cy="876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                                 OLS Regression Results                                </a:t>
            </a:r>
          </a:p>
          <a:p>
            <a:pPr>
              <a:defRPr sz="1900"/>
            </a:pPr>
            <a:r>
              <a:t>=======================================================================================</a:t>
            </a:r>
          </a:p>
          <a:p>
            <a:pPr>
              <a:defRPr sz="1900"/>
            </a:pPr>
            <a:r>
              <a:t>Dep. Variable:                  price   R-squared (uncentered):                   0.857</a:t>
            </a:r>
          </a:p>
          <a:p>
            <a:pPr>
              <a:defRPr sz="1900"/>
            </a:pPr>
            <a:r>
              <a:t>Model:                            OLS   Adj. R-squared (uncentered):              0.857</a:t>
            </a:r>
          </a:p>
          <a:p>
            <a:pPr>
              <a:defRPr sz="1900"/>
            </a:pPr>
            <a:r>
              <a:t>Method:                 Least Squares   F-statistic:                          3.231e+04</a:t>
            </a:r>
          </a:p>
          <a:p>
            <a:pPr>
              <a:defRPr sz="1900"/>
            </a:pPr>
            <a:r>
              <a:t>Date:                Thu, 02 Jul 2020   Prob (F-statistic):                        0.00</a:t>
            </a:r>
          </a:p>
          <a:p>
            <a:pPr>
              <a:defRPr sz="1900"/>
            </a:pPr>
            <a:r>
              <a:t>Time:                        20:47:11   Log-Likelihood:                     -2.9905e+05</a:t>
            </a:r>
          </a:p>
          <a:p>
            <a:pPr>
              <a:defRPr sz="1900"/>
            </a:pPr>
            <a:r>
              <a:t>No. Observations:               21613   AIC:                                  5.981e+05</a:t>
            </a:r>
          </a:p>
          <a:p>
            <a:pPr>
              <a:defRPr sz="1900"/>
            </a:pPr>
            <a:r>
              <a:t>Df Residuals:                   21609   BIC:                                  5.981e+05</a:t>
            </a:r>
          </a:p>
          <a:p>
            <a:pPr>
              <a:defRPr sz="1900"/>
            </a:pPr>
            <a:r>
              <a:t>Df Model:                           4                                                  </a:t>
            </a:r>
          </a:p>
          <a:p>
            <a:pPr>
              <a:defRPr sz="1900"/>
            </a:pPr>
            <a:r>
              <a:t>Covariance Type:            nonrobust                                                  </a:t>
            </a:r>
          </a:p>
          <a:p>
            <a:pPr>
              <a:defRPr sz="1900"/>
            </a:pPr>
            <a:r>
              <a:t>===============================================================================</a:t>
            </a:r>
          </a:p>
          <a:p>
            <a:pPr>
              <a:defRPr sz="1900"/>
            </a:pPr>
            <a:r>
              <a:t>                  coef    std err          t      P&gt;|t|      [0.025      0.975]</a:t>
            </a:r>
          </a:p>
          <a:p>
            <a:pPr>
              <a:defRPr sz="1900"/>
            </a:pPr>
            <a:r>
              <a:t>-------------------------------------------------------------------------------</a:t>
            </a:r>
          </a:p>
          <a:p>
            <a:pPr>
              <a:defRPr sz="1900"/>
            </a:pPr>
            <a:r>
              <a:t>sqft_living   303.8804      2.258    134.598      0.000     299.455     308.306</a:t>
            </a:r>
          </a:p>
          <a:p>
            <a:pPr>
              <a:defRPr sz="1900"/>
            </a:pPr>
            <a:r>
              <a:t>bedrooms    -5.919e+04   2062.324    -28.703      0.000   -6.32e+04   -5.52e+04</a:t>
            </a:r>
          </a:p>
          <a:p>
            <a:pPr>
              <a:defRPr sz="1900"/>
            </a:pPr>
            <a:r>
              <a:t>condition     3.04e+04   1527.531     19.901      0.000    2.74e+04    3.34e+04</a:t>
            </a:r>
          </a:p>
          <a:p>
            <a:pPr>
              <a:defRPr sz="1900"/>
            </a:pPr>
            <a:r>
              <a:t>waterfront   7.854e+05   1.96e+04     40.043      0.000    7.47e+05    8.24e+05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  <a:r>
              <a:t>Omnibus:                    13438.261   Durbin-Watson:                   1.985</a:t>
            </a:r>
          </a:p>
          <a:p>
            <a:pPr>
              <a:defRPr sz="1900"/>
            </a:pPr>
            <a:r>
              <a:t>Prob(Omnibus):                  0.000   Jarque-Bera (JB):           437567.612</a:t>
            </a:r>
          </a:p>
          <a:p>
            <a:pPr>
              <a:defRPr sz="1900"/>
            </a:pPr>
            <a:r>
              <a:t>Skew:                           2.471   Prob(JB):                         0.00</a:t>
            </a:r>
          </a:p>
          <a:p>
            <a:pPr>
              <a:defRPr sz="1900"/>
            </a:pPr>
            <a:r>
              <a:t>Kurtosis:                      24.482   Cond. No.                     2.65e+04</a:t>
            </a:r>
          </a:p>
          <a:p>
            <a:pPr>
              <a:defRPr sz="1900"/>
            </a:pPr>
            <a:r>
              <a:t>==============================================================================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Warnings:</a:t>
            </a:r>
          </a:p>
          <a:p>
            <a:pPr>
              <a:defRPr sz="1900"/>
            </a:pPr>
            <a:r>
              <a:t>[1] Standard Errors assume that the covariance matrix of the errors is correctly specified.</a:t>
            </a:r>
          </a:p>
          <a:p>
            <a:pPr>
              <a:defRPr sz="1900"/>
            </a:pPr>
            <a:r>
              <a:t>[2] The condition number is large, 2.65e+04. This might indicate that there are</a:t>
            </a:r>
          </a:p>
          <a:p>
            <a:pPr>
              <a:defRPr sz="1900"/>
            </a:pPr>
            <a:r>
              <a:t>strong multicollinearity or other numerical problems.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10" name="sklea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sklearn</a:t>
            </a:r>
          </a:p>
        </p:txBody>
      </p:sp>
      <p:sp>
        <p:nvSpPr>
          <p:cNvPr id="311" name="from sklearn import linear_model…"/>
          <p:cNvSpPr txBox="1"/>
          <p:nvPr/>
        </p:nvSpPr>
        <p:spPr>
          <a:xfrm>
            <a:off x="1687277" y="3498038"/>
            <a:ext cx="11317524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 import linear_model</a:t>
            </a:r>
          </a:p>
          <a:p>
            <a:pPr/>
          </a:p>
          <a:p>
            <a:pPr/>
            <a:r>
              <a:t>df = pd.read_csv('kc_house_data.csv')</a:t>
            </a:r>
          </a:p>
          <a:p>
            <a:pPr/>
            <a:r>
              <a:t>df.dropna( inplace=True)</a:t>
            </a:r>
          </a:p>
          <a:p>
            <a:pPr/>
            <a:r>
              <a:t>Y = df['price']</a:t>
            </a:r>
          </a:p>
          <a:p>
            <a:pPr/>
            <a:r>
              <a:t>X = df[ ['sqft_living', 'bedrooms', 'condition', 'waterfront'] ]</a:t>
            </a:r>
          </a:p>
          <a:p>
            <a:pPr/>
          </a:p>
          <a:p>
            <a:pPr/>
            <a:r>
              <a:t>regr = linear_model.LinearRegression()</a:t>
            </a:r>
          </a:p>
          <a:p>
            <a:pPr/>
            <a:r>
              <a:t>regr.fit(X, Y)</a:t>
            </a:r>
          </a:p>
          <a:p>
            <a:pPr/>
          </a:p>
          <a:p>
            <a:pPr/>
            <a:r>
              <a:t>print('Intercept: \n', regr.intercept_)</a:t>
            </a:r>
          </a:p>
          <a:p>
            <a:pPr/>
            <a:r>
              <a:t>print('Coefficients: \n', regr.coef_)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14" name="sklear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sklearn:</a:t>
            </a:r>
          </a:p>
          <a:p>
            <a:pPr lvl="1"/>
            <a:r>
              <a:t>Score to get </a:t>
            </a:r>
            <a14:m>
              <m:oMath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value:</a:t>
            </a:r>
          </a:p>
        </p:txBody>
      </p:sp>
      <p:sp>
        <p:nvSpPr>
          <p:cNvPr id="315" name="regr = linear_model.LinearRegression()…"/>
          <p:cNvSpPr txBox="1"/>
          <p:nvPr/>
        </p:nvSpPr>
        <p:spPr>
          <a:xfrm>
            <a:off x="2101143" y="4600013"/>
            <a:ext cx="880251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regr = linear_model.LinearRegression()</a:t>
            </a:r>
          </a:p>
          <a:p>
            <a:pPr/>
            <a:r>
              <a:t>regr.fit(X, Y)</a:t>
            </a:r>
          </a:p>
          <a:p>
            <a:pPr/>
          </a:p>
          <a:p>
            <a:pPr/>
            <a:r>
              <a:t>print(regr.score(X, Y))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18" name="stats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statsmodel </a:t>
            </a:r>
          </a:p>
          <a:p>
            <a:pPr lvl="1"/>
            <a:r>
              <a:t>ols takes the model as a string</a:t>
            </a:r>
          </a:p>
          <a:p>
            <a:pPr lvl="2"/>
            <a:r>
              <a:t>Example:  </a:t>
            </a:r>
          </a:p>
        </p:txBody>
      </p:sp>
      <p:sp>
        <p:nvSpPr>
          <p:cNvPr id="319" name="model1 = ols(&quot;Y~Xsl+Xbr+Xco+Xwf&quot;, house).fit()"/>
          <p:cNvSpPr txBox="1"/>
          <p:nvPr/>
        </p:nvSpPr>
        <p:spPr>
          <a:xfrm>
            <a:off x="1755948" y="4876800"/>
            <a:ext cx="1063161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model1 = ols("Y~Xsl+Xbr+Xco+Xwf", house).fit()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22" name="import pandas as pd…"/>
          <p:cNvSpPr txBox="1"/>
          <p:nvPr/>
        </p:nvSpPr>
        <p:spPr>
          <a:xfrm>
            <a:off x="1986824" y="2451100"/>
            <a:ext cx="9031152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pandas as pd</a:t>
            </a:r>
          </a:p>
          <a:p>
            <a:pPr/>
            <a:r>
              <a:t>import numpy as np</a:t>
            </a:r>
          </a:p>
          <a:p>
            <a:pPr/>
            <a:r>
              <a:t>import matplotlib.pyplot as plt</a:t>
            </a:r>
          </a:p>
          <a:p>
            <a:pPr/>
            <a:r>
              <a:t>from statsmodels.formula.api import ols</a:t>
            </a:r>
          </a:p>
          <a:p>
            <a:pPr/>
          </a:p>
          <a:p>
            <a:pPr/>
            <a:r>
              <a:t>df = pd.read_csv('kc_house_data.csv')</a:t>
            </a:r>
          </a:p>
          <a:p>
            <a:pPr/>
            <a:r>
              <a:t>y = df['price']</a:t>
            </a:r>
          </a:p>
          <a:p>
            <a:pPr/>
            <a:r>
              <a:t>x1 = df['sqft_living']</a:t>
            </a:r>
          </a:p>
          <a:p>
            <a:pPr/>
            <a:r>
              <a:t>x2 = df['grade']</a:t>
            </a:r>
          </a:p>
          <a:p>
            <a:pPr/>
          </a:p>
          <a:p>
            <a:pPr/>
            <a:r>
              <a:t>model = ols("y ~ x1 + x2", df).fit()</a:t>
            </a:r>
          </a:p>
          <a:p>
            <a:pPr/>
          </a:p>
          <a:p>
            <a:pPr/>
          </a:p>
          <a:p>
            <a:pPr/>
            <a:r>
              <a:t>print(model.summary())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side: Regression to Norma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Aside: Regression to Normality</a:t>
            </a:r>
          </a:p>
        </p:txBody>
      </p:sp>
      <p:sp>
        <p:nvSpPr>
          <p:cNvPr id="136" name="Israeli fighter pilot train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Israeli fighter pilot training:</a:t>
            </a:r>
          </a:p>
          <a:p>
            <a:pPr lvl="1"/>
            <a:r>
              <a:t>Proposes to criticize pilots in training severely</a:t>
            </a:r>
          </a:p>
          <a:p>
            <a:pPr lvl="2"/>
            <a:r>
              <a:t>When pilots in training are reprimanded for a bad maneuver, then they are most likely to not do the same maneuver as badly the next time</a:t>
            </a:r>
          </a:p>
          <a:p>
            <a:pPr lvl="2"/>
            <a:r>
              <a:t>When pilots in training are praised for a well-executed maneuver, then they are not likely to repeat the same maneuver as well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25" name="How can we access the importance of the different explanatory variable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can we access the </a:t>
            </a:r>
            <a:r>
              <a:rPr b="1" i="1" u="sng"/>
              <a:t>importance</a:t>
            </a:r>
            <a:r>
              <a:t> of the different explanatory variables?</a:t>
            </a:r>
          </a:p>
          <a:p>
            <a:pPr lvl="1"/>
            <a:r>
              <a:t>The size of the coefficient depends on the scale</a:t>
            </a:r>
          </a:p>
          <a:p>
            <a:pPr lvl="2"/>
            <a:r>
              <a:t>Change sqft to square-meters and the coefficient will change by about 10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28" name="How can we access the importance of the different explanatory variable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can we access the </a:t>
            </a:r>
            <a:r>
              <a:rPr b="1" i="1" u="sng"/>
              <a:t>importance</a:t>
            </a:r>
            <a:r>
              <a:t> of the different explanatory variables?</a:t>
            </a:r>
          </a:p>
          <a:p>
            <a:pPr lvl="1"/>
            <a:r>
              <a:t>Use the </a:t>
            </a:r>
            <a14:m>
              <m:oMath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score differences</a:t>
            </a:r>
          </a:p>
          <a:p>
            <a:pPr lvl="2"/>
            <a:r>
              <a:t>Example:</a:t>
            </a:r>
          </a:p>
          <a:p>
            <a:pPr lvl="3"/>
            <a:r>
              <a:t>Waterside contributes 0.034</a:t>
            </a:r>
          </a:p>
          <a:p>
            <a:pPr lvl="3"/>
            <a:r>
              <a:t>Bedrooms contribute 0.012</a:t>
            </a:r>
          </a:p>
          <a:p>
            <a:pPr lvl="4"/>
            <a:r>
              <a:t>Notice that bedrooms correlates with square feet:  correlation is 0.577</a:t>
            </a:r>
          </a:p>
        </p:txBody>
      </p:sp>
      <p:graphicFrame>
        <p:nvGraphicFramePr>
          <p:cNvPr id="329" name="Table"/>
          <p:cNvGraphicFramePr/>
          <p:nvPr/>
        </p:nvGraphicFramePr>
        <p:xfrm>
          <a:off x="9332114" y="3833433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311400"/>
                <a:gridCol w="812800"/>
              </a:tblGrid>
              <a:tr h="442745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R^2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3026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All variables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0.548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7929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All variables but waterside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0.514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7929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All variables but bedrooms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0.536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30" name="house.sqft_living.corr(house.bedrooms)"/>
          <p:cNvSpPr txBox="1"/>
          <p:nvPr/>
        </p:nvSpPr>
        <p:spPr>
          <a:xfrm>
            <a:off x="2612363" y="8343900"/>
            <a:ext cx="903115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house.sqft_living.corr(house.bedrooms)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33" name="How can we access the importance of the different explanatory variable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can we access the </a:t>
            </a:r>
            <a:r>
              <a:rPr b="1" i="1" u="sng"/>
              <a:t>importance</a:t>
            </a:r>
            <a:r>
              <a:t> of the different explanatory variables?</a:t>
            </a:r>
          </a:p>
          <a:p>
            <a:pPr lvl="1"/>
            <a:r>
              <a:t>Depending on decision model (how do we penalize being wrong)</a:t>
            </a:r>
          </a:p>
          <a:p>
            <a:pPr lvl="2"/>
            <a:r>
              <a:t>Sometimes use the square root of </a:t>
            </a:r>
            <a14:m>
              <m:oMath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, i.e.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Multipl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Regression</a:t>
            </a:r>
          </a:p>
        </p:txBody>
      </p:sp>
      <p:sp>
        <p:nvSpPr>
          <p:cNvPr id="336" name="How can we access the importance of the different explanatory variable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How can we access the </a:t>
            </a:r>
            <a:r>
              <a:rPr b="1" i="1" u="sng"/>
              <a:t>importance</a:t>
            </a:r>
            <a:r>
              <a:t> of the different explanatory variables?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Can use "standardized regression coefficient"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14:m>
              <m:oMath>
                <m:bar>
                  <m:bar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pos m:val="top"/>
                  </m:barPr>
                  <m:e>
                    <m:sSub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e>
                </m:ba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sSub>
                          <m:e>
                            <m:r>
                              <a:rPr xmlns:a="http://schemas.openxmlformats.org/drawingml/2006/main" sz="3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xmlns:a="http://schemas.openxmlformats.org/drawingml/2006/main" sz="3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sub>
                    </m:sSub>
                  </m:num>
                  <m:den>
                    <m:sSub>
                      <m:e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xmlns:a="http://schemas.openxmlformats.org/drawingml/2006/main"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den>
                </m:f>
              </m:oMath>
            </a14:m>
            <a:r>
              <a:t>  with </a:t>
            </a:r>
            <a14:m>
              <m:oMath>
                <m:sSub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sSub>
                      <m:e>
                        <m:r>
                          <a:rPr xmlns:a="http://schemas.openxmlformats.org/drawingml/2006/main" sz="3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3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sub>
                </m:sSub>
              </m:oMath>
            </a14:m>
            <a:r>
              <a:t> std. dev. of </a:t>
            </a:r>
            <a14:m>
              <m:oMath>
                <m:sSub>
                  <m:e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</m:oMath>
            </a14:m>
            <a:r>
              <a:t> std. dev of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Example: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square-feet: 0.765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bedroom: -0.134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condition: 0.082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waterfront: 0.185  </a:t>
            </a:r>
          </a:p>
        </p:txBody>
      </p:sp>
      <p:sp>
        <p:nvSpPr>
          <p:cNvPr id="337" name="model1.params[1]*Xsl.std()/Y.std()"/>
          <p:cNvSpPr txBox="1"/>
          <p:nvPr/>
        </p:nvSpPr>
        <p:spPr>
          <a:xfrm>
            <a:off x="4631208" y="5734050"/>
            <a:ext cx="78879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model1.params[1]*Xsl.std()/Y.std()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olynomial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Polynomial Regression</a:t>
            </a:r>
          </a:p>
        </p:txBody>
      </p:sp>
      <p:sp>
        <p:nvSpPr>
          <p:cNvPr id="340" name="What if the explanatory variables enter as power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if the explanatory variables enter as powers?</a:t>
            </a:r>
          </a:p>
          <a:p>
            <a:pPr/>
            <a:r>
              <a:t>Can still apply multi-linear regression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b>
                  </m:sSub>
                  <m:sSub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Logistic Regress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343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ategorical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Categorical Data</a:t>
            </a:r>
          </a:p>
        </p:txBody>
      </p:sp>
      <p:sp>
        <p:nvSpPr>
          <p:cNvPr id="346" name="Outcomes can be categoric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Outcomes can be categorical</a:t>
            </a:r>
          </a:p>
          <a:p>
            <a:pPr lvl="1"/>
            <a:r>
              <a:t>Often, outcome is binary:</a:t>
            </a:r>
          </a:p>
          <a:p>
            <a:pPr lvl="2"/>
            <a:r>
              <a:t>President gets re-elected or not</a:t>
            </a:r>
          </a:p>
          <a:p>
            <a:pPr lvl="2"/>
            <a:r>
              <a:t>Customer is satisfied or not</a:t>
            </a:r>
          </a:p>
          <a:p>
            <a:pPr lvl="1"/>
            <a:r>
              <a:t>Often, explanatory variables are categorical as well</a:t>
            </a:r>
          </a:p>
          <a:p>
            <a:pPr lvl="2"/>
            <a:r>
              <a:t>Person comes from an under-performing school</a:t>
            </a:r>
          </a:p>
          <a:p>
            <a:pPr lvl="2"/>
            <a:r>
              <a:t>Order was made on a week-end</a:t>
            </a:r>
          </a:p>
          <a:p>
            <a:pPr lvl="2"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349" name="Famous 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Famous example:</a:t>
            </a:r>
          </a:p>
          <a:p>
            <a:pPr lvl="1"/>
            <a:r>
              <a:t>Taken an image of a pet, predict whether this is a cat or a dog</a:t>
            </a:r>
          </a:p>
        </p:txBody>
      </p:sp>
      <p:pic>
        <p:nvPicPr>
          <p:cNvPr id="350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401" y="5320440"/>
            <a:ext cx="2519316" cy="1410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4183" y="4107313"/>
            <a:ext cx="37973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6950" y="6731256"/>
            <a:ext cx="28575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s.jpeg" descr="image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85823" y="4577298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3633" y="5320440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Unknown.jpeg" descr="Unknow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34503" y="7234607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s.jpeg" descr="images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9917" y="7086856"/>
            <a:ext cx="38100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s.jpeg" descr="images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58635" y="4758107"/>
            <a:ext cx="2197101" cy="370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s.jpeg" descr="images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801483" y="7350445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s.jpeg" descr="images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86400" y="6510297"/>
            <a:ext cx="3289301" cy="24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362" name="Bayes: generative classifi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Bayes: </a:t>
            </a:r>
            <a:r>
              <a:rPr b="1" i="1"/>
              <a:t>generative classifier</a:t>
            </a:r>
            <a:endParaRPr b="1" i="1"/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Predicts indirectly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b="1" i="1"/>
          </a:p>
          <a:p>
            <a:pPr lvl="1" marL="844550" indent="-422275" defTabSz="554990">
              <a:spcBef>
                <a:spcPts val="2000"/>
              </a:spcBef>
              <a:defRPr sz="3040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 max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Evaluates product of likelihood and prior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Prior: Probability of a category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without looking at data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Likelihood: Probability of observing data if from a category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endParaRPr sz="3200"/>
          </a:p>
        </p:txBody>
      </p:sp>
      <p:sp>
        <p:nvSpPr>
          <p:cNvPr id="363" name="Prior"/>
          <p:cNvSpPr txBox="1"/>
          <p:nvPr/>
        </p:nvSpPr>
        <p:spPr>
          <a:xfrm>
            <a:off x="6166629" y="4977665"/>
            <a:ext cx="125748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Prior</a:t>
            </a:r>
          </a:p>
        </p:txBody>
      </p:sp>
      <p:sp>
        <p:nvSpPr>
          <p:cNvPr id="364" name="Likelihood"/>
          <p:cNvSpPr txBox="1"/>
          <p:nvPr/>
        </p:nvSpPr>
        <p:spPr>
          <a:xfrm>
            <a:off x="3632148" y="4977665"/>
            <a:ext cx="240067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Likelihood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367" name="Regression is a discriminative classifi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Regression is a </a:t>
            </a:r>
            <a:r>
              <a:rPr b="1" i="1"/>
              <a:t>discriminative classifier</a:t>
            </a:r>
          </a:p>
          <a:p>
            <a:pPr lvl="1"/>
            <a:r>
              <a:t>Tries to learn directly the classification from data</a:t>
            </a:r>
          </a:p>
          <a:p>
            <a:pPr lvl="2"/>
            <a:r>
              <a:t>E.g.: All dog pictures have a collar</a:t>
            </a:r>
          </a:p>
          <a:p>
            <a:pPr lvl="3"/>
            <a:r>
              <a:t>Collar present —&gt; predict dog</a:t>
            </a:r>
          </a:p>
          <a:p>
            <a:pPr lvl="3"/>
            <a:r>
              <a:t>Collar not present —&gt; predict cat</a:t>
            </a:r>
          </a:p>
          <a:p>
            <a:pPr lvl="1"/>
            <a:r>
              <a:t>Computes directly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side: Regression to Norma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Aside: Regression to Normality</a:t>
            </a:r>
          </a:p>
        </p:txBody>
      </p:sp>
      <p:sp>
        <p:nvSpPr>
          <p:cNvPr id="139" name="Regression to Normality explan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Regression to Normality explanation:</a:t>
            </a:r>
          </a:p>
          <a:p>
            <a:pPr lvl="1"/>
            <a:r>
              <a:t>The quality of a maneuver is a (statistically distributed) random variable</a:t>
            </a:r>
          </a:p>
          <a:p>
            <a:pPr lvl="1"/>
            <a:r>
              <a:t>After a high-quality maneuver, the quality of the next maneuver is still distributed randomly</a:t>
            </a:r>
          </a:p>
          <a:p>
            <a:pPr lvl="2"/>
            <a:r>
              <a:t>And therefore much more likely to be worse</a:t>
            </a:r>
          </a:p>
          <a:p>
            <a:pPr lvl="1"/>
            <a:r>
              <a:t>After a low-quality maneuver, the quality of the next maneuver is still distributed randomly</a:t>
            </a:r>
          </a:p>
          <a:p>
            <a:pPr lvl="2"/>
            <a:r>
              <a:t>And therefore much more likely to be better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370" name="Regres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Regression: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Supervised learning: Have a training set with classification provided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Input is given as vectors of numerical features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Classification function that calculates the predicted class </a:t>
            </a:r>
            <a14:m>
              <m:oMath>
                <m:limUp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An objective function for learning: Measures the goodness of fit between true outcome and predicted outcome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An algorithm to optimize the objective function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373" name="Linear Regres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Linear Regression: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Classification function of type 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d>
                    <m:dPr>
                      <m:ctrl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Objective function (a.k.a cost function)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Sum of squared differences between predicted and observed outcomes 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E.g. Test Set 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Minimize cost function 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lim>
                </m:limUpp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limUpp>
                      <m:e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 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376" name="Linear regression can predict a numerical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Linear regression can predict a numerical value</a:t>
            </a:r>
          </a:p>
          <a:p>
            <a:pPr lvl="1"/>
            <a:r>
              <a:t>It can be made to predict a binary value</a:t>
            </a:r>
          </a:p>
          <a:p>
            <a:pPr lvl="2"/>
            <a:r>
              <a:t>If the predictor is higher than a cut-off value: predict yes</a:t>
            </a:r>
          </a:p>
          <a:p>
            <a:pPr lvl="2"/>
            <a:r>
              <a:t>Else predict no</a:t>
            </a:r>
          </a:p>
          <a:p>
            <a:pPr/>
            <a:r>
              <a:t>But there are better ways to generate a binary classifier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379" name="Good binary classifi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Good binary classifier:</a:t>
            </a:r>
          </a:p>
          <a:p>
            <a:pPr lvl="1"/>
            <a:r>
              <a:t>Since we want to predict the probability of a category based on the features:</a:t>
            </a:r>
          </a:p>
          <a:p>
            <a:pPr lvl="2"/>
            <a:r>
              <a:t>Should look like a probability</a:t>
            </a:r>
          </a:p>
          <a:p>
            <a:pPr lvl="1"/>
            <a:r>
              <a:t>Since we want to optimize:</a:t>
            </a:r>
          </a:p>
          <a:p>
            <a:pPr lvl="2"/>
            <a:r>
              <a:t>Should be easy to differentiate</a:t>
            </a:r>
          </a:p>
          <a:p>
            <a:pPr lvl="1"/>
            <a:r>
              <a:t>Best candidate classifier that has emerged:</a:t>
            </a:r>
          </a:p>
          <a:p>
            <a:pPr lvl="2"/>
            <a:r>
              <a:t>Sigmoid classifier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382" name="Use logistic function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Use logistic function</a:t>
            </a:r>
          </a:p>
          <a:p>
            <a:pPr lvl="2" marL="0" indent="889000">
              <a:buSzTx/>
              <a:buNone/>
            </a:pPr>
            <a:r>
              <a:t>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</a:p>
        </p:txBody>
      </p:sp>
      <p:pic>
        <p:nvPicPr>
          <p:cNvPr id="383" name="log.pdf" descr="lo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7292" y="5029063"/>
            <a:ext cx="7753455" cy="4196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386" name="Combine with linear regression to obtain logistic regression approach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Combine with linear regression to obtain logistic regression approach:</a:t>
            </a:r>
          </a:p>
          <a:p>
            <a:pPr lvl="1"/>
            <a:r>
              <a:t>Learn best weights in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/>
            <a:r>
              <a:t>We now </a:t>
            </a:r>
            <a:r>
              <a:rPr u="sng"/>
              <a:t>interpret</a:t>
            </a:r>
            <a:r>
              <a:t> this as a probability for the positive outcome '+'</a:t>
            </a:r>
          </a:p>
          <a:p>
            <a:pPr lvl="1"/>
            <a:r>
              <a:t>Set a </a:t>
            </a:r>
            <a:r>
              <a:rPr b="1" i="1"/>
              <a:t>decision boundary</a:t>
            </a:r>
            <a:r>
              <a:t> at 0.5</a:t>
            </a:r>
          </a:p>
          <a:p>
            <a:pPr lvl="2"/>
            <a:r>
              <a:t>This is no restriction since we can adjust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and the weights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389" name="We need to measure how far a prediction is from the true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measure how far a prediction is from the true value</a:t>
            </a:r>
          </a:p>
          <a:p>
            <a:pPr lvl="1"/>
            <a:r>
              <a:t>Our predictions </a:t>
            </a:r>
            <a14:m>
              <m:oMath>
                <m:limUpp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 and the true value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can only be 0 or 1</a:t>
            </a:r>
          </a:p>
          <a:p>
            <a:pPr lvl="2"/>
            <a:r>
              <a:t>If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:  Want to support </a:t>
            </a:r>
            <a14:m>
              <m:oMath>
                <m:limUp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and penalize </a:t>
            </a:r>
            <a14:m>
              <m:oMath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.</a:t>
            </a:r>
          </a:p>
          <a:p>
            <a:pPr lvl="2"/>
            <a:r>
              <a:t>If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: Want to support </a:t>
            </a:r>
            <a14:m>
              <m:oMath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and penalize </a:t>
            </a:r>
            <a14:m>
              <m:oMath>
                <m:limUp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.</a:t>
            </a:r>
          </a:p>
          <a:p>
            <a:pPr lvl="1"/>
            <a:r>
              <a:t>One successful approach: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Loss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limUpp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392" name="Easier:  Take the negative logarithm of the loss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Easier:  Take the negative logarithm of the loss function</a:t>
            </a:r>
          </a:p>
          <a:p>
            <a:pPr lvl="1"/>
            <a:r>
              <a:t>Cross Entropy Loss </a:t>
            </a:r>
          </a:p>
          <a:p>
            <a:pPr lvl="1" marL="0" indent="444500">
              <a:buSzTx/>
              <a:buNone/>
              <a:defRPr sz="40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CE</m:t>
                      </m:r>
                    </m:sub>
                  </m:sSub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m:rPr>
                      <m:sty m:val="p"/>
                    </m:rP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sty m:val="p"/>
                    </m:rP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395" name="This approach is successful, because we can use Gradient Desc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This approach is successful, because we can use Gradient Descent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Training set of size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Minimize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lim>
                </m:limUpp>
                <m:sSub>
                  <m:e>
                    <m:r>
                      <m:rPr>
                        <m:nor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CE</m:t>
                    </m:r>
                  </m:sub>
                </m:sSub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limUpp>
                      <m:e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Turns out to be a convex function, so minimization is simple! (As far as those things go)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Recall:  </a:t>
            </a:r>
          </a:p>
          <a:p>
            <a:pPr lvl="3" marL="0" indent="0" defTabSz="502412">
              <a:spcBef>
                <a:spcPts val="1800"/>
              </a:spcBef>
              <a:buSzTx/>
              <a:buNone/>
              <a:defRPr sz="3698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d>
                    <m:dPr>
                      <m:ctrl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We minimize with respect to the weights and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398" name="Calculu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Calculus:</a:t>
            </a:r>
          </a:p>
          <a:p>
            <a:pPr lvl="3" marL="0" indent="0">
              <a:buSzTx/>
              <a:buNone/>
            </a:pPr>
            <a:r>
              <a:t>           </a:t>
            </a:r>
            <a14:m>
              <m:oMath>
                <m:f>
                  <m:fPr>
                    <m:ctrl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m:rPr>
                            <m:nor/>
                          </m:rP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CE</m:t>
                        </m:r>
                      </m:sub>
                    </m:s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den>
                </m:f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</m:d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lvl="1" marL="0" indent="444500">
              <a:buSzTx/>
              <a:buNone/>
            </a:pPr>
            <a:r>
              <a:t>                                        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lvl="1"/>
            <a:r>
              <a:t>Difference between true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and estimated outcome </a:t>
            </a:r>
            <a14:m>
              <m:oMath>
                <m:limUpp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, multiplied by input coordinate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side: Regression to Norma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Aside: Regression to Normality</a:t>
            </a:r>
          </a:p>
        </p:txBody>
      </p:sp>
      <p:sp>
        <p:nvSpPr>
          <p:cNvPr id="142" name="Regression to Norma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Regression to Normality</a:t>
            </a:r>
          </a:p>
          <a:p>
            <a:pPr/>
            <a:r>
              <a:t>Do not fall into the gambler’s fallacy</a:t>
            </a:r>
          </a:p>
          <a:p>
            <a:pPr lvl="1"/>
            <a:r>
              <a:t>A better than average maneuver is equally likely after a better than average maneuver as after a worse than average maneuver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401" name="Stochastic Gradient Desc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Stochastic Gradient Descent 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Until gradient is almost zero: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For each training point </a:t>
            </a:r>
            <a14:m>
              <m:oMath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r>
              <a:t>: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Compute prediction </a:t>
            </a:r>
            <a14:m>
              <m:oMath>
                <m:sSup>
                  <m:e>
                    <m:limUpp>
                      <m:e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Compute loss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Compute gradient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Nudge weights in the opposite direction using a learning weight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</a:p>
          <a:p>
            <a:pPr lvl="4" marL="17780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η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CE</m:t>
                      </m:r>
                    </m:sub>
                  </m:sSub>
                </m:oMath>
              </m:oMathPara>
            </a14:m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Adjust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404" name="Stochastic gradient descent uses a single data po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Stochastic gradient descent uses a single data point</a:t>
            </a:r>
          </a:p>
          <a:p>
            <a:pPr lvl="1"/>
            <a:r>
              <a:t>Better results with random batches of points at the same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asso and Ridg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Lasso and Ridge Regression</a:t>
            </a:r>
          </a:p>
        </p:txBody>
      </p:sp>
      <p:sp>
        <p:nvSpPr>
          <p:cNvPr id="407" name="If the feature vector is long, danger of overfitting is hig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feature vector is long, danger of overfitting is high</a:t>
            </a:r>
          </a:p>
          <a:p>
            <a:pPr lvl="1"/>
            <a:r>
              <a:t>We learn the details of the training set</a:t>
            </a:r>
          </a:p>
          <a:p>
            <a:pPr lvl="2"/>
            <a:r>
              <a:t>Want to limit the number of features with positive weight</a:t>
            </a:r>
          </a:p>
          <a:p>
            <a:pPr lvl="1"/>
            <a:r>
              <a:t>Dealt with by adding a regularization term to the cost function</a:t>
            </a:r>
          </a:p>
          <a:p>
            <a:pPr lvl="2"/>
            <a:r>
              <a:t>Regularization term depends on the weights</a:t>
            </a:r>
          </a:p>
          <a:p>
            <a:pPr lvl="3"/>
            <a:r>
              <a:t>Penalizes large weights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Lasso and Ridg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Lasso and Ridge Regression</a:t>
            </a:r>
          </a:p>
        </p:txBody>
      </p:sp>
      <p:sp>
        <p:nvSpPr>
          <p:cNvPr id="410" name="L2 regulariz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L2 regularization:</a:t>
            </a:r>
          </a:p>
          <a:p>
            <a:pPr lvl="1"/>
            <a:r>
              <a:t>Use a quadratic function of the weights</a:t>
            </a:r>
          </a:p>
          <a:p>
            <a:pPr lvl="2"/>
            <a:r>
              <a:t>Such as the euclidean norm of the weights</a:t>
            </a:r>
          </a:p>
          <a:p>
            <a:pPr lvl="1"/>
            <a:r>
              <a:t>Called </a:t>
            </a:r>
            <a:r>
              <a:rPr b="1" i="1"/>
              <a:t>Ridge Regression</a:t>
            </a:r>
            <a:endParaRPr b="1" i="1"/>
          </a:p>
          <a:p>
            <a:pPr lvl="2"/>
            <a:r>
              <a:t>Easier to optimize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Lasso and Ridg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Lasso and Ridge Regression</a:t>
            </a:r>
          </a:p>
        </p:txBody>
      </p:sp>
      <p:sp>
        <p:nvSpPr>
          <p:cNvPr id="413" name="L1 regulariz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L1 regularization</a:t>
            </a:r>
          </a:p>
          <a:p>
            <a:pPr lvl="1"/>
            <a:r>
              <a:t>Regularization term is the sum of the absolute values of weights</a:t>
            </a:r>
          </a:p>
          <a:p>
            <a:pPr lvl="1"/>
            <a:r>
              <a:t>Not differentiable, so optimization is more difficult</a:t>
            </a:r>
          </a:p>
          <a:p>
            <a:pPr lvl="1"/>
            <a:r>
              <a:t>BUT: effective at lowering the number of non-zero weights</a:t>
            </a:r>
          </a:p>
          <a:p>
            <a:pPr/>
            <a:r>
              <a:t>Feature selection:</a:t>
            </a:r>
          </a:p>
          <a:p>
            <a:pPr lvl="1"/>
            <a:r>
              <a:t>Restrict the number of features in a model</a:t>
            </a:r>
          </a:p>
          <a:p>
            <a:pPr lvl="1"/>
            <a:r>
              <a:t>Usually gives better predictions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416" name="Example:  quality.csv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quality.csv</a:t>
            </a:r>
          </a:p>
          <a:p>
            <a:pPr lvl="1"/>
            <a:r>
              <a:t>Try to predict whether patient labeled care they received as poor or good</a:t>
            </a:r>
          </a:p>
        </p:txBody>
      </p:sp>
      <p:pic>
        <p:nvPicPr>
          <p:cNvPr id="417" name="Screen Shot 2020-07-12 at 5.53.18 PM.png" descr="Screen Shot 2020-07-12 at 5.53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472" y="4356948"/>
            <a:ext cx="12303856" cy="5055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420" name="First column is an arbitrary patient I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 column is an arbitrary patient ID</a:t>
            </a:r>
          </a:p>
          <a:p>
            <a:pPr lvl="1"/>
            <a:r>
              <a:t>we make this the index</a:t>
            </a:r>
          </a:p>
          <a:p>
            <a:pPr/>
            <a:r>
              <a:t>One column is a Boolean, when imported into Python</a:t>
            </a:r>
          </a:p>
          <a:p>
            <a:pPr lvl="1"/>
            <a:r>
              <a:t>so we change it to a numeric value</a:t>
            </a:r>
          </a:p>
        </p:txBody>
      </p:sp>
      <p:sp>
        <p:nvSpPr>
          <p:cNvPr id="421" name="df = pd.read_csv('quality.csv', sep=',', index_col=0)…"/>
          <p:cNvSpPr txBox="1"/>
          <p:nvPr/>
        </p:nvSpPr>
        <p:spPr>
          <a:xfrm>
            <a:off x="386364" y="5888518"/>
            <a:ext cx="1223207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df = pd.read_csv('quality.csv', sep=',', index_col=0)</a:t>
            </a:r>
          </a:p>
          <a:p>
            <a:pPr/>
            <a:r>
              <a:t>df.replace({False:0, True:1}, inplace=True)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424" name="Farmington Heart Data Projec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Farmington Heart Data Project:</a:t>
            </a:r>
          </a:p>
          <a:p>
            <a:pPr lvl="1"/>
            <a:r>
              <a:t>https://framinghamheartstudy.org</a:t>
            </a:r>
          </a:p>
          <a:p>
            <a:pPr lvl="1"/>
            <a:r>
              <a:t>Monitoring health data since 1948</a:t>
            </a:r>
          </a:p>
          <a:p>
            <a:pPr lvl="1"/>
            <a:r>
              <a:t>2002 enrolled grandchildren of first study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pic>
        <p:nvPicPr>
          <p:cNvPr id="427" name="Screen Shot 2020-07-12 at 6.06.41 PM.png" descr="Screen Shot 2020-07-12 at 6.06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99" y="2612362"/>
            <a:ext cx="12209902" cy="3486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430" name="Contains a few NaN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Contains a few NaN data</a:t>
            </a:r>
          </a:p>
          <a:p>
            <a:pPr lvl="1"/>
            <a:r>
              <a:t>We just drop them</a:t>
            </a:r>
          </a:p>
        </p:txBody>
      </p:sp>
      <p:sp>
        <p:nvSpPr>
          <p:cNvPr id="431" name="df = pd.read_csv('framingham.csv', sep=',')…"/>
          <p:cNvSpPr txBox="1"/>
          <p:nvPr/>
        </p:nvSpPr>
        <p:spPr>
          <a:xfrm>
            <a:off x="1905378" y="4394200"/>
            <a:ext cx="9945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pd.read_csv('framingham.csv', sep=',')</a:t>
            </a:r>
          </a:p>
          <a:p>
            <a:pPr/>
            <a:r>
              <a:t>df.dropna(inplace=True)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view of Statis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 of Statistics</a:t>
            </a:r>
          </a:p>
        </p:txBody>
      </p:sp>
      <p:sp>
        <p:nvSpPr>
          <p:cNvPr id="145" name="We have a population with trai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46709" indent="-346709" defTabSz="455675">
              <a:spcBef>
                <a:spcPts val="1700"/>
              </a:spcBef>
              <a:defRPr sz="2496"/>
            </a:pPr>
            <a:r>
              <a:t>We have a population with traits</a:t>
            </a:r>
          </a:p>
          <a:p>
            <a:pPr lvl="1" marL="693419" indent="-346709" defTabSz="455675">
              <a:spcBef>
                <a:spcPts val="1700"/>
              </a:spcBef>
              <a:defRPr sz="2496"/>
            </a:pPr>
            <a:r>
              <a:t>We are interested in only one trait</a:t>
            </a:r>
          </a:p>
          <a:p>
            <a:pPr lvl="2" marL="1040129" indent="-346709" defTabSz="455675">
              <a:spcBef>
                <a:spcPts val="1700"/>
              </a:spcBef>
              <a:defRPr sz="2496"/>
            </a:pPr>
            <a:r>
              <a:t>We need to make predictions based on a sample, a (random) collection of population members</a:t>
            </a:r>
          </a:p>
          <a:p>
            <a:pPr lvl="1" marL="693419" indent="-346709" defTabSz="455675">
              <a:spcBef>
                <a:spcPts val="1700"/>
              </a:spcBef>
              <a:defRPr sz="2496"/>
            </a:pPr>
            <a:r>
              <a:t>We estimate the population mean by the sample mean</a:t>
            </a:r>
          </a:p>
          <a:p>
            <a:pPr lvl="3" marL="1386839" indent="-346709" defTabSz="455675">
              <a:spcBef>
                <a:spcPts val="1700"/>
              </a:spcBef>
              <a:defRPr sz="2496"/>
            </a:pPr>
            <a:r>
              <a:t>   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  <a:p>
            <a:pPr lvl="1" marL="693419" indent="-346709" defTabSz="455675">
              <a:spcBef>
                <a:spcPts val="1700"/>
              </a:spcBef>
              <a:defRPr sz="2496"/>
            </a:pPr>
            <a:r>
              <a:t>We estimate the population standard deviations by the (unbiased) sample standard deviation</a:t>
            </a:r>
          </a:p>
          <a:p>
            <a:pPr lvl="3" marL="1386839" indent="-346709" defTabSz="455675">
              <a:spcBef>
                <a:spcPts val="1700"/>
              </a:spcBef>
              <a:defRPr sz="2496"/>
            </a:pPr>
            <a:r>
              <a:t>  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434" name="Import statsmodels.ap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statsmodels.api</a:t>
            </a:r>
          </a:p>
          <a:p>
            <a:pPr/>
          </a:p>
          <a:p>
            <a:pPr/>
            <a:r>
              <a:t>Interactively select the columns that gives us high p-values</a:t>
            </a:r>
          </a:p>
        </p:txBody>
      </p:sp>
      <p:sp>
        <p:nvSpPr>
          <p:cNvPr id="435" name="import statsmodels.api as sm"/>
          <p:cNvSpPr txBox="1"/>
          <p:nvPr/>
        </p:nvSpPr>
        <p:spPr>
          <a:xfrm>
            <a:off x="3756330" y="3468023"/>
            <a:ext cx="651614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statsmodels.api as sm</a:t>
            </a:r>
          </a:p>
        </p:txBody>
      </p:sp>
      <p:sp>
        <p:nvSpPr>
          <p:cNvPr id="436" name="cols = [ 'Pain', 'TotalVisits',…"/>
          <p:cNvSpPr txBox="1"/>
          <p:nvPr/>
        </p:nvSpPr>
        <p:spPr>
          <a:xfrm>
            <a:off x="1209630" y="5200034"/>
            <a:ext cx="9031152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cols = [ 'Pain', 'TotalVisits', </a:t>
            </a:r>
          </a:p>
          <a:p>
            <a:pPr/>
            <a:r>
              <a:t>         'ProviderCount',</a:t>
            </a:r>
          </a:p>
          <a:p>
            <a:pPr/>
            <a:r>
              <a:t>         'MedicalClaims', 'ClaimLines',</a:t>
            </a:r>
          </a:p>
          <a:p>
            <a:pPr/>
            <a:r>
              <a:t>         'StartedOnCombination',</a:t>
            </a:r>
          </a:p>
          <a:p>
            <a:pPr/>
            <a:r>
              <a:t>         'AcuteDrugGapSmall',]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439" name="Create a logit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logit model</a:t>
            </a:r>
          </a:p>
          <a:p>
            <a:pPr lvl="1"/>
            <a:r>
              <a:t>Can do as we did for linear regression with a string</a:t>
            </a:r>
          </a:p>
          <a:p>
            <a:pPr lvl="1"/>
            <a:r>
              <a:t>Can do using a dataframe syntax</a:t>
            </a:r>
          </a:p>
          <a:p>
            <a:pPr lvl="1"/>
          </a:p>
          <a:p>
            <a:pPr lvl="1"/>
          </a:p>
          <a:p>
            <a:pPr lvl="1"/>
            <a:r>
              <a:t>Print the summary pages </a:t>
            </a:r>
          </a:p>
        </p:txBody>
      </p:sp>
      <p:sp>
        <p:nvSpPr>
          <p:cNvPr id="440" name="logit_model=sm.Logit(df.PoorCare,df[cols])…"/>
          <p:cNvSpPr txBox="1"/>
          <p:nvPr/>
        </p:nvSpPr>
        <p:spPr>
          <a:xfrm>
            <a:off x="2128542" y="4876800"/>
            <a:ext cx="971706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logit_model=sm.Logit(df.PoorCare,df[cols])</a:t>
            </a:r>
          </a:p>
          <a:p>
            <a:pPr/>
            <a:r>
              <a:t>result=logit_model.fit()</a:t>
            </a:r>
          </a:p>
        </p:txBody>
      </p:sp>
      <p:sp>
        <p:nvSpPr>
          <p:cNvPr id="441" name="print(result.summary2())"/>
          <p:cNvSpPr txBox="1"/>
          <p:nvPr/>
        </p:nvSpPr>
        <p:spPr>
          <a:xfrm>
            <a:off x="2128542" y="7130545"/>
            <a:ext cx="560159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print(result.summary2())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444" name="Print the resul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Print the results</a:t>
            </a:r>
          </a:p>
          <a:p>
            <a:pPr lvl="1"/>
            <a:r>
              <a:t> </a:t>
            </a:r>
          </a:p>
          <a:p>
            <a:pPr/>
            <a:r>
              <a:t>This gives the "confusion matrix"</a:t>
            </a:r>
          </a:p>
          <a:p>
            <a:pPr lvl="1"/>
            <a:r>
              <a:t>Coefficient [i,j] gives:</a:t>
            </a:r>
          </a:p>
          <a:p>
            <a:pPr lvl="2"/>
            <a:r>
              <a:t>predicted i values </a:t>
            </a:r>
          </a:p>
          <a:p>
            <a:pPr lvl="2"/>
            <a:r>
              <a:t>actual j values</a:t>
            </a:r>
          </a:p>
        </p:txBody>
      </p:sp>
      <p:sp>
        <p:nvSpPr>
          <p:cNvPr id="445" name="print(result.pred_table())"/>
          <p:cNvSpPr txBox="1"/>
          <p:nvPr/>
        </p:nvSpPr>
        <p:spPr>
          <a:xfrm>
            <a:off x="2693017" y="3520532"/>
            <a:ext cx="60588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print(result.pred_table())</a:t>
            </a:r>
          </a:p>
        </p:txBody>
      </p:sp>
      <p:pic>
        <p:nvPicPr>
          <p:cNvPr id="4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4322" y="5019175"/>
            <a:ext cx="4521201" cy="339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449" name="Quality predi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Quality prediction: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7 False negative and 18 false positives</a:t>
            </a:r>
          </a:p>
        </p:txBody>
      </p:sp>
      <p:sp>
        <p:nvSpPr>
          <p:cNvPr id="450" name="[[91.  7.]…"/>
          <p:cNvSpPr txBox="1"/>
          <p:nvPr/>
        </p:nvSpPr>
        <p:spPr>
          <a:xfrm>
            <a:off x="2724075" y="3530600"/>
            <a:ext cx="262931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[[91.  7.]</a:t>
            </a:r>
          </a:p>
          <a:p>
            <a:pPr/>
            <a:r>
              <a:t> [18. 15.]]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453" name="Heart Event Predi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Heart Event Prediction: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26 false negatives</a:t>
            </a:r>
          </a:p>
          <a:p>
            <a:pPr/>
            <a:r>
              <a:t>523 false positives</a:t>
            </a:r>
          </a:p>
        </p:txBody>
      </p:sp>
      <p:sp>
        <p:nvSpPr>
          <p:cNvPr id="454" name="[[3075.   26.]…"/>
          <p:cNvSpPr txBox="1"/>
          <p:nvPr/>
        </p:nvSpPr>
        <p:spPr>
          <a:xfrm>
            <a:off x="2787575" y="3276600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[[3075.   26.]</a:t>
            </a:r>
          </a:p>
          <a:p>
            <a:pPr/>
            <a:r>
              <a:t> [ 523.   34.]]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457" name="Can try to improve using Lass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try to improve using Lasso</a:t>
            </a:r>
          </a:p>
        </p:txBody>
      </p:sp>
      <p:sp>
        <p:nvSpPr>
          <p:cNvPr id="458" name="result=logit_model.fit_regularized()"/>
          <p:cNvSpPr txBox="1"/>
          <p:nvPr/>
        </p:nvSpPr>
        <p:spPr>
          <a:xfrm>
            <a:off x="2177975" y="3594100"/>
            <a:ext cx="83452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result=logit_model.fit_regularized()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461" name="Can try to improve selecting only columns with high P-valu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try to improve selecting only columns with high P-values</a:t>
            </a:r>
          </a:p>
        </p:txBody>
      </p:sp>
      <p:sp>
        <p:nvSpPr>
          <p:cNvPr id="462" name="Optimization terminated successfully.…"/>
          <p:cNvSpPr txBox="1"/>
          <p:nvPr/>
        </p:nvSpPr>
        <p:spPr>
          <a:xfrm>
            <a:off x="2965375" y="3517899"/>
            <a:ext cx="7918451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Optimization terminated successfully.</a:t>
            </a:r>
          </a:p>
          <a:p>
            <a:pPr>
              <a:defRPr sz="1600"/>
            </a:pPr>
            <a:r>
              <a:t>         Current function value: 0.423769</a:t>
            </a:r>
          </a:p>
          <a:p>
            <a:pPr>
              <a:defRPr sz="1600"/>
            </a:pPr>
            <a:r>
              <a:t>         Iterations 6</a:t>
            </a:r>
          </a:p>
          <a:p>
            <a:pPr>
              <a:defRPr sz="1600"/>
            </a:pPr>
            <a:r>
              <a:t>                         Results: Logit</a:t>
            </a:r>
          </a:p>
          <a:p>
            <a:pPr>
              <a:defRPr sz="1600"/>
            </a:pPr>
            <a:r>
              <a:t>================================================================</a:t>
            </a:r>
          </a:p>
          <a:p>
            <a:pPr>
              <a:defRPr sz="1600"/>
            </a:pPr>
            <a:r>
              <a:t>Model:              Logit            Pseudo R-squared: 0.007    </a:t>
            </a:r>
          </a:p>
          <a:p>
            <a:pPr>
              <a:defRPr sz="1600"/>
            </a:pPr>
            <a:r>
              <a:t>Dependent Variable: TenYearCHD       AIC:              3114.2927</a:t>
            </a:r>
          </a:p>
          <a:p>
            <a:pPr>
              <a:defRPr sz="1600"/>
            </a:pPr>
            <a:r>
              <a:t>Date:               2020-07-12 18:18 BIC:              3157.7254</a:t>
            </a:r>
          </a:p>
          <a:p>
            <a:pPr>
              <a:defRPr sz="1600"/>
            </a:pPr>
            <a:r>
              <a:t>No. Observations:   3658             Log-Likelihood:   -1550.1  </a:t>
            </a:r>
          </a:p>
          <a:p>
            <a:pPr>
              <a:defRPr sz="1600"/>
            </a:pPr>
            <a:r>
              <a:t>Df Model:           6                LL-Null:          -1560.6  </a:t>
            </a:r>
          </a:p>
          <a:p>
            <a:pPr>
              <a:defRPr sz="1600"/>
            </a:pPr>
            <a:r>
              <a:t>Df Residuals:       3651             LLR p-value:      0.0019166</a:t>
            </a:r>
          </a:p>
          <a:p>
            <a:pPr>
              <a:defRPr sz="1600"/>
            </a:pPr>
            <a:r>
              <a:t>Converged:          1.0000           Scale:            1.0000   </a:t>
            </a:r>
          </a:p>
          <a:p>
            <a:pPr>
              <a:defRPr sz="1600"/>
            </a:pPr>
            <a:r>
              <a:t>No. Iterations:     6.0000                                      </a:t>
            </a:r>
          </a:p>
          <a:p>
            <a:pPr>
              <a:defRPr sz="1600"/>
            </a:pPr>
            <a:r>
              <a:t>----------------------------------------------------------------</a:t>
            </a:r>
          </a:p>
          <a:p>
            <a:pPr>
              <a:defRPr sz="1600"/>
            </a:pPr>
            <a:r>
              <a:t>                  Coef.  Std.Err.    z    P&gt;|z|   [0.025  0.975]</a:t>
            </a:r>
          </a:p>
          <a:p>
            <a:pPr>
              <a:defRPr sz="1600"/>
            </a:pPr>
            <a:r>
              <a:t>----------------------------------------------------------------</a:t>
            </a:r>
          </a:p>
          <a:p>
            <a:pPr>
              <a:defRPr sz="1600"/>
            </a:pPr>
            <a:r>
              <a:t>currentSmoker     0.0390   0.0908  0.4291 0.6679 -0.1391  0.2170</a:t>
            </a:r>
          </a:p>
          <a:p>
            <a:pPr>
              <a:defRPr sz="1600"/>
            </a:pPr>
            <a:r>
              <a:t>BPMeds            0.5145   0.2200  2.3388 0.0193  0.0833  0.9457</a:t>
            </a:r>
          </a:p>
          <a:p>
            <a:pPr>
              <a:defRPr sz="1600"/>
            </a:pPr>
            <a:r>
              <a:t>prevalentStroke   0.7716   0.4708  1.6390 0.1012 -0.1511  1.6944</a:t>
            </a:r>
          </a:p>
          <a:p>
            <a:pPr>
              <a:defRPr sz="1600"/>
            </a:pPr>
            <a:r>
              <a:t>prevalentHyp      0.8892   0.0983  9.0439 0.0000  0.6965  1.0818</a:t>
            </a:r>
          </a:p>
          <a:p>
            <a:pPr>
              <a:defRPr sz="1600"/>
            </a:pPr>
            <a:r>
              <a:t>diabetes          1.4746   0.2696  5.4688 0.0000  0.9461  2.0030</a:t>
            </a:r>
          </a:p>
          <a:p>
            <a:pPr>
              <a:defRPr sz="1600"/>
            </a:pPr>
            <a:r>
              <a:t>totChol          -0.0067   0.0007 -9.7668 0.0000 -0.0081 -0.0054</a:t>
            </a:r>
          </a:p>
          <a:p>
            <a:pPr>
              <a:defRPr sz="1600"/>
            </a:pPr>
            <a:r>
              <a:t>glucose          -0.0061   0.0019 -3.2113 0.0013 -0.0098 -0.0024</a:t>
            </a:r>
          </a:p>
          <a:p>
            <a:pPr>
              <a:defRPr sz="1600"/>
            </a:pPr>
            <a:r>
              <a:t>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465" name="Select the columns…"/>
          <p:cNvSpPr txBox="1"/>
          <p:nvPr>
            <p:ph type="body" idx="1"/>
          </p:nvPr>
        </p:nvSpPr>
        <p:spPr>
          <a:xfrm>
            <a:off x="965200" y="2590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the columns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Get a better (?) confusion matrix:</a:t>
            </a:r>
          </a:p>
          <a:p>
            <a:pPr lvl="1"/>
            <a:r>
              <a:t>    </a:t>
            </a:r>
          </a:p>
          <a:p>
            <a:pPr lvl="1"/>
          </a:p>
          <a:p>
            <a:pPr lvl="1"/>
            <a:r>
              <a:t>False negatives has gone down</a:t>
            </a:r>
          </a:p>
          <a:p>
            <a:pPr lvl="1"/>
            <a:r>
              <a:t>False positives has gone up</a:t>
            </a:r>
          </a:p>
        </p:txBody>
      </p:sp>
      <p:sp>
        <p:nvSpPr>
          <p:cNvPr id="466" name="cols = ['currentSmoker', 'BPMeds',…"/>
          <p:cNvSpPr txBox="1"/>
          <p:nvPr/>
        </p:nvSpPr>
        <p:spPr>
          <a:xfrm>
            <a:off x="1847775" y="3327400"/>
            <a:ext cx="971706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cols = ['currentSmoker', 'BPMeds', </a:t>
            </a:r>
          </a:p>
          <a:p>
            <a:pPr/>
            <a:r>
              <a:t>        'prevalentStroke', 'prevalentHyp',</a:t>
            </a:r>
          </a:p>
          <a:p>
            <a:pPr/>
            <a:r>
              <a:t>        'diabetes', 'totChol','glucose']</a:t>
            </a:r>
          </a:p>
          <a:p>
            <a:pPr/>
            <a:r>
              <a:t>        </a:t>
            </a:r>
          </a:p>
        </p:txBody>
      </p:sp>
      <p:sp>
        <p:nvSpPr>
          <p:cNvPr id="467" name="[[3086.   15.]…"/>
          <p:cNvSpPr txBox="1"/>
          <p:nvPr/>
        </p:nvSpPr>
        <p:spPr>
          <a:xfrm>
            <a:off x="2101775" y="5518150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[[3086.   15.]</a:t>
            </a:r>
          </a:p>
          <a:p>
            <a:pPr/>
            <a:r>
              <a:t> [ 549.    8.]]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470" name="Import from sklea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from sklearn</a:t>
            </a:r>
          </a:p>
        </p:txBody>
      </p:sp>
      <p:sp>
        <p:nvSpPr>
          <p:cNvPr id="471" name="from sklearn.linear_model import LogisticRegression…"/>
          <p:cNvSpPr txBox="1"/>
          <p:nvPr/>
        </p:nvSpPr>
        <p:spPr>
          <a:xfrm>
            <a:off x="730175" y="3911600"/>
            <a:ext cx="1200343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sklearn.linear_model import LogisticRegression</a:t>
            </a:r>
          </a:p>
          <a:p>
            <a:pPr/>
            <a:r>
              <a:t>from sklearn import metrics</a:t>
            </a:r>
          </a:p>
          <a:p>
            <a:pPr/>
            <a:r>
              <a:t>from sklearn.metrics import confusion_matrix</a:t>
            </a:r>
          </a:p>
          <a:p>
            <a:pPr/>
            <a:r>
              <a:t>from sklearn.model_selection import train_test_split</a:t>
            </a:r>
          </a:p>
          <a:p>
            <a:pPr/>
            <a:r>
              <a:t>from sklearn.metrics import classification_report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474" name="Create a logistic regression object and fit it on the d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logistic regression object and fit it on the data</a:t>
            </a:r>
          </a:p>
        </p:txBody>
      </p:sp>
      <p:sp>
        <p:nvSpPr>
          <p:cNvPr id="475" name="logreg = LogisticRegression()…"/>
          <p:cNvSpPr txBox="1"/>
          <p:nvPr/>
        </p:nvSpPr>
        <p:spPr>
          <a:xfrm>
            <a:off x="952500" y="3530600"/>
            <a:ext cx="11774798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logreg = LogisticRegression()</a:t>
            </a:r>
          </a:p>
          <a:p>
            <a:pPr/>
            <a:r>
              <a:t>logreg.fit(X=df[cols], y = df.TenYearCHD)</a:t>
            </a:r>
          </a:p>
          <a:p>
            <a:pPr/>
            <a:r>
              <a:t>y_pred = logreg.predict(df[cols])</a:t>
            </a:r>
          </a:p>
          <a:p>
            <a:pPr/>
            <a:r>
              <a:t>confusion_matrix = confusion_matrix(df.TenYearCHD, y_pred)</a:t>
            </a:r>
          </a:p>
          <a:p>
            <a:pPr/>
            <a:r>
              <a:t>print(confusion_matrix)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