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ata Visualiz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Visualization</a:t>
            </a:r>
          </a:p>
        </p:txBody>
      </p:sp>
      <p:sp>
        <p:nvSpPr>
          <p:cNvPr id="120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55" name="We can look at the columns of the data fra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look at the columns of the data frame</a:t>
            </a:r>
          </a:p>
          <a:p>
            <a:pPr/>
          </a:p>
          <a:p>
            <a:pPr/>
          </a:p>
          <a:p>
            <a:pPr lvl="1"/>
            <a:r>
              <a:t>And now we see the problem (cost me about an hour of my life)</a:t>
            </a:r>
          </a:p>
          <a:p>
            <a:pPr lvl="1"/>
          </a:p>
          <a:p>
            <a:pPr lvl="1"/>
          </a:p>
          <a:p>
            <a:pPr lvl="2"/>
            <a:r>
              <a:t>The csv file has an additional white space after the comma</a:t>
            </a:r>
          </a:p>
        </p:txBody>
      </p:sp>
      <p:sp>
        <p:nvSpPr>
          <p:cNvPr id="156" name="&gt;&gt;&gt; ts1.columns…"/>
          <p:cNvSpPr txBox="1"/>
          <p:nvPr/>
        </p:nvSpPr>
        <p:spPr>
          <a:xfrm>
            <a:off x="3015691" y="3408988"/>
            <a:ext cx="697341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ts1.columns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Index([' TS'], dtype='object')</a:t>
            </a:r>
          </a:p>
        </p:txBody>
      </p:sp>
      <p:sp>
        <p:nvSpPr>
          <p:cNvPr id="157" name="&gt;&gt;&gt; ts1.columns…"/>
          <p:cNvSpPr txBox="1"/>
          <p:nvPr/>
        </p:nvSpPr>
        <p:spPr>
          <a:xfrm>
            <a:off x="2905669" y="6223879"/>
            <a:ext cx="697341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ts1.columns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Index([' TS'], dtype='object')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494" name="Can use labels to provide additional inform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labels to provide additional information</a:t>
            </a:r>
          </a:p>
          <a:p>
            <a:pPr lvl="1"/>
            <a:r>
              <a:t>Open california_cities.csv</a:t>
            </a:r>
          </a:p>
          <a:p>
            <a:pPr lvl="1"/>
            <a:r>
              <a:t>Create a scatter plot based on latitude and longitude</a:t>
            </a:r>
          </a:p>
          <a:p>
            <a:pPr lvl="1"/>
            <a:r>
              <a:t>Set the color to the population (decadic logarithm)</a:t>
            </a:r>
          </a:p>
          <a:p>
            <a:pPr lvl="1"/>
            <a:r>
              <a:t>Set the size to the area of the city</a:t>
            </a:r>
          </a:p>
          <a:p>
            <a:pPr lvl="1"/>
            <a:r>
              <a:t>Deploy a colorbar with a label (in LaTeX)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497" name="cities = pd.read_csv('california_cities.csv')…"/>
          <p:cNvSpPr txBox="1"/>
          <p:nvPr/>
        </p:nvSpPr>
        <p:spPr>
          <a:xfrm>
            <a:off x="1586709" y="2413000"/>
            <a:ext cx="9831382" cy="599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cities = pd.read_csv('california_cities.csv')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lat, lon = cities['latd'], cities['longd']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population, area = cities['population_total'], cities['area_total_km2']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plt.scatter(lon, lat, label=None,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c = np.log10(population), cmap='Blues',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s = area, linewidth = 0, alpha = 0.5)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plt.axis(aspect='equal')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plt.xlabel('longitude')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plt.ylabel('latitude')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plt.colorbar(label='$\log_{10}$(population)')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plt.clim(3,7)  #color scaling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382" y="1437574"/>
            <a:ext cx="11088036" cy="8316026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503" name="This lacks an explanation of the areas of the cit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lacks an explanation of the areas of the cities</a:t>
            </a:r>
          </a:p>
          <a:p>
            <a:pPr lvl="1"/>
            <a:r>
              <a:t>In order to create a legend, we need to plot comparison cities with 'label'</a:t>
            </a:r>
          </a:p>
          <a:p>
            <a:pPr lvl="1"/>
            <a:r>
              <a:t>But these cities do not have to exist</a:t>
            </a:r>
          </a:p>
        </p:txBody>
      </p:sp>
      <p:sp>
        <p:nvSpPr>
          <p:cNvPr id="504" name="for area in [100, 250, 500]:…"/>
          <p:cNvSpPr txBox="1"/>
          <p:nvPr/>
        </p:nvSpPr>
        <p:spPr>
          <a:xfrm>
            <a:off x="1420688" y="5954458"/>
            <a:ext cx="10631613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for area in [100, 250, 500]: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plt.scatter([],[], c='r',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  alpha = 0.3, s=area,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  label = str(area)+'km$^2$')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plt.legend(frameon = False, title='City Area')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8666" y="2413000"/>
            <a:ext cx="9787468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508" name="The label isn't so grea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label isn't so great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511" name="Use labelspacing to avoid overlap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labelspacing to avoid overlap</a:t>
            </a:r>
          </a:p>
        </p:txBody>
      </p:sp>
      <p:sp>
        <p:nvSpPr>
          <p:cNvPr id="512" name="plt.legend(frameon = False,…"/>
          <p:cNvSpPr txBox="1"/>
          <p:nvPr/>
        </p:nvSpPr>
        <p:spPr>
          <a:xfrm>
            <a:off x="3004190" y="3798289"/>
            <a:ext cx="6744780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plt.legend(frameon = False,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title='City Area',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labelspacing=1)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611" y="1285558"/>
            <a:ext cx="11879578" cy="8909684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Home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Homework</a:t>
            </a:r>
          </a:p>
        </p:txBody>
      </p:sp>
      <p:sp>
        <p:nvSpPr>
          <p:cNvPr id="518" name="Use the in.csv map to create a map of India's citi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the in.csv map to create a map of India's cities</a:t>
            </a:r>
          </a:p>
        </p:txBody>
      </p:sp>
      <p:pic>
        <p:nvPicPr>
          <p:cNvPr id="51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0807" y="3330094"/>
            <a:ext cx="8283186" cy="6212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Homew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Homework</a:t>
            </a:r>
          </a:p>
        </p:txBody>
      </p:sp>
      <p:sp>
        <p:nvSpPr>
          <p:cNvPr id="522" name="Restrict the map to cities of more than 2 million popul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Restrict the map to cities of more than 2 million population</a:t>
            </a:r>
          </a:p>
          <a:p>
            <a:pPr/>
            <a:r>
              <a:t>Use a better color-scheme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60" name="We better rename that colum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better rename that column</a:t>
            </a:r>
          </a:p>
        </p:txBody>
      </p:sp>
      <p:sp>
        <p:nvSpPr>
          <p:cNvPr id="161" name="&gt;&gt;&gt; ts1.rename(columns={' TS': 'TS'}, inplace = True)…"/>
          <p:cNvSpPr txBox="1"/>
          <p:nvPr/>
        </p:nvSpPr>
        <p:spPr>
          <a:xfrm>
            <a:off x="628079" y="3175494"/>
            <a:ext cx="11424222" cy="640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ts1.rename(columns={' TS': 'TS'}, inplace = True)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ts1.TS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time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2001-01-01    1027.096129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2001-01-02    1041.701344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2001-01-03    1046.905793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2001-01-04    1038.360279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2001-01-05    1033.118933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   ...     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2014-09-05    1019.451193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2014-09-06    1017.043391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2014-09-07    1046.658204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2014-09-08    1030.316278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2014-09-09    1044.078304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Name: TS, Length: 5000, dtype: float64</a:t>
            </a:r>
          </a:p>
          <a:p>
            <a:pPr algn="l">
              <a:defRPr b="0" sz="2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[5000 rows x 1 columns]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48" y="1721716"/>
            <a:ext cx="10440280" cy="783021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65" name="We can now use the plotting component of Pandas"/>
          <p:cNvSpPr txBox="1"/>
          <p:nvPr>
            <p:ph type="body" idx="1"/>
          </p:nvPr>
        </p:nvSpPr>
        <p:spPr>
          <a:xfrm>
            <a:off x="952500" y="1985598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We can now use the plotting component of Pandas</a:t>
            </a:r>
          </a:p>
        </p:txBody>
      </p:sp>
      <p:sp>
        <p:nvSpPr>
          <p:cNvPr id="166" name="ts1.plot()…"/>
          <p:cNvSpPr txBox="1"/>
          <p:nvPr/>
        </p:nvSpPr>
        <p:spPr>
          <a:xfrm>
            <a:off x="10055224" y="4263461"/>
            <a:ext cx="240067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ts1.plot()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69" name="We can also do a scatter grap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also do a scatter graph</a:t>
            </a:r>
          </a:p>
          <a:p>
            <a:pPr lvl="1"/>
            <a:r>
              <a:t>But this needs to be specialized because scatter graphs usually need two numeric values</a:t>
            </a:r>
          </a:p>
        </p:txBody>
      </p:sp>
      <p:sp>
        <p:nvSpPr>
          <p:cNvPr id="170" name="plt.plot_date(ts1.index, ts1.TS)"/>
          <p:cNvSpPr txBox="1"/>
          <p:nvPr/>
        </p:nvSpPr>
        <p:spPr>
          <a:xfrm>
            <a:off x="2666403" y="5200650"/>
            <a:ext cx="743069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plt.plot_date(ts1.index, ts1.TS)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73" name="Let's see whether we can make the line plot clear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see whether we can make the line plot clearer</a:t>
            </a:r>
          </a:p>
          <a:p>
            <a:pPr lvl="1"/>
            <a:r>
              <a:t>Use curve smoothing</a:t>
            </a:r>
          </a:p>
          <a:p>
            <a:pPr lvl="2"/>
            <a:r>
              <a:t>Can use rolling, then mean, then plot</a:t>
            </a:r>
          </a:p>
        </p:txBody>
      </p:sp>
      <p:sp>
        <p:nvSpPr>
          <p:cNvPr id="174" name="&gt;&gt;&gt; ts1.rolling(10).mean().plot()…"/>
          <p:cNvSpPr txBox="1"/>
          <p:nvPr/>
        </p:nvSpPr>
        <p:spPr>
          <a:xfrm>
            <a:off x="952500" y="5480924"/>
            <a:ext cx="1131752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ts1.rolling(10).mean().plot()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&lt;matplotlib.axes._subplots.AxesSubplot object at 0x7fbb221e1be0&gt;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7075" y="1144608"/>
            <a:ext cx="11250650" cy="8437987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78" name="rolling window 10"/>
          <p:cNvSpPr txBox="1"/>
          <p:nvPr/>
        </p:nvSpPr>
        <p:spPr>
          <a:xfrm>
            <a:off x="6688832" y="7690953"/>
            <a:ext cx="400113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rolling window 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511" y="801081"/>
            <a:ext cx="11359778" cy="8519833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82" name="rolling window 50"/>
          <p:cNvSpPr txBox="1"/>
          <p:nvPr/>
        </p:nvSpPr>
        <p:spPr>
          <a:xfrm>
            <a:off x="6834844" y="7574143"/>
            <a:ext cx="400113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rolling window 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85" name="While rolling takes all observations in the window at the same value, we can also use exponential weighted window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While rolling takes all observations in the window at the same value, we can also use exponential weighted windows</a:t>
            </a:r>
          </a:p>
        </p:txBody>
      </p:sp>
      <p:sp>
        <p:nvSpPr>
          <p:cNvPr id="186" name="ts1.ewm(span=10).mean().plot()"/>
          <p:cNvSpPr txBox="1"/>
          <p:nvPr/>
        </p:nvSpPr>
        <p:spPr>
          <a:xfrm>
            <a:off x="3015691" y="4876800"/>
            <a:ext cx="697341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ts1.ewm(span=10).mean().plot()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977" y="871748"/>
            <a:ext cx="11714846" cy="878613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90" name="window size 10"/>
          <p:cNvSpPr txBox="1"/>
          <p:nvPr/>
        </p:nvSpPr>
        <p:spPr>
          <a:xfrm>
            <a:off x="6805642" y="7778560"/>
            <a:ext cx="331522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window size 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887" y="1182405"/>
            <a:ext cx="11327026" cy="8495269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94" name="window size 50"/>
          <p:cNvSpPr txBox="1"/>
          <p:nvPr/>
        </p:nvSpPr>
        <p:spPr>
          <a:xfrm>
            <a:off x="7229077" y="8070584"/>
            <a:ext cx="331522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window size 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Basics</a:t>
            </a:r>
          </a:p>
        </p:txBody>
      </p:sp>
      <p:sp>
        <p:nvSpPr>
          <p:cNvPr id="123" name="Use matplotlib.pyplo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matplotlib.pyplot</a:t>
            </a:r>
          </a:p>
          <a:p>
            <a:pPr lvl="1"/>
            <a:r>
              <a:t>Based on matlab</a:t>
            </a:r>
          </a:p>
          <a:p>
            <a:pPr lvl="2"/>
            <a:r>
              <a:t>Allows</a:t>
            </a:r>
          </a:p>
          <a:p>
            <a:pPr lvl="3"/>
            <a:r>
              <a:t>histograms</a:t>
            </a:r>
          </a:p>
          <a:p>
            <a:pPr lvl="3"/>
            <a:r>
              <a:t>line plots</a:t>
            </a:r>
          </a:p>
          <a:p>
            <a:pPr lvl="3"/>
            <a:r>
              <a:t>box-plots</a:t>
            </a:r>
          </a:p>
          <a:p>
            <a:pPr lvl="3"/>
            <a:r>
              <a:t>scatter plots</a:t>
            </a:r>
          </a:p>
          <a:p>
            <a:pPr lvl="3"/>
            <a:r>
              <a:t>hex-density plots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197" name="The basic plotting tool is still matplotli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basic plotting tool is still matplotlib</a:t>
            </a:r>
          </a:p>
          <a:p>
            <a:pPr lvl="1"/>
            <a:r>
              <a:t>It can be wrapped by</a:t>
            </a:r>
          </a:p>
          <a:p>
            <a:pPr lvl="2"/>
            <a:r>
              <a:t>Pandas</a:t>
            </a:r>
          </a:p>
          <a:p>
            <a:pPr lvl="2"/>
            <a:r>
              <a:t>Seaborn ggplot</a:t>
            </a:r>
          </a:p>
          <a:p>
            <a:pPr lvl="2"/>
            <a:r>
              <a:t>Holoview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200" name="Import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Importing</a:t>
            </a:r>
          </a:p>
          <a:p>
            <a:pPr lvl="1"/>
            <a:r>
              <a:t>Just as np from numpy and pd for pandas, we use traditional shortcuts</a:t>
            </a:r>
          </a:p>
          <a:p>
            <a:pPr lvl="1"/>
          </a:p>
          <a:p>
            <a:pPr lvl="1"/>
          </a:p>
          <a:p>
            <a:pPr lvl="1"/>
            <a:r>
              <a:t>Usually only need the latter</a:t>
            </a:r>
          </a:p>
        </p:txBody>
      </p:sp>
      <p:sp>
        <p:nvSpPr>
          <p:cNvPr id="201" name="import matplotlib as mpl…"/>
          <p:cNvSpPr txBox="1"/>
          <p:nvPr/>
        </p:nvSpPr>
        <p:spPr>
          <a:xfrm>
            <a:off x="2901373" y="4768850"/>
            <a:ext cx="720205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matplotlib as mpl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matplotlib.pyplot as plt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204" name="We can pick sty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pick style</a:t>
            </a:r>
          </a:p>
          <a:p>
            <a:pPr lvl="1"/>
          </a:p>
          <a:p>
            <a:pPr lvl="1"/>
          </a:p>
          <a:p>
            <a:pPr/>
            <a:r>
              <a:t>We can find styles with </a:t>
            </a:r>
          </a:p>
        </p:txBody>
      </p:sp>
      <p:sp>
        <p:nvSpPr>
          <p:cNvPr id="205" name="plt.style.use('classic')"/>
          <p:cNvSpPr txBox="1"/>
          <p:nvPr/>
        </p:nvSpPr>
        <p:spPr>
          <a:xfrm>
            <a:off x="2299405" y="3381419"/>
            <a:ext cx="560159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plt.style.use('classic')</a:t>
            </a:r>
          </a:p>
        </p:txBody>
      </p:sp>
      <p:sp>
        <p:nvSpPr>
          <p:cNvPr id="206" name="plt.style.available"/>
          <p:cNvSpPr txBox="1"/>
          <p:nvPr/>
        </p:nvSpPr>
        <p:spPr>
          <a:xfrm>
            <a:off x="3442591" y="5734050"/>
            <a:ext cx="445840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plt.style.available</a:t>
            </a:r>
          </a:p>
        </p:txBody>
      </p:sp>
      <p:sp>
        <p:nvSpPr>
          <p:cNvPr id="207" name="['seaborn-dark', 'seaborn-darkgrid', 'seaborn-ticks', 'fivethirtyeight', 'seaborn-whitegrid', 'classic', '_classic_test', 'fast', 'seaborn-talk', 'seaborn-dark-palette', 'seaborn-bright', 'seaborn-pastel', 'grayscale', 'seaborn-notebook', 'ggplot', 'seab"/>
          <p:cNvSpPr txBox="1"/>
          <p:nvPr/>
        </p:nvSpPr>
        <p:spPr>
          <a:xfrm>
            <a:off x="712472" y="6968553"/>
            <a:ext cx="11339829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19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['seaborn-dark', 'seaborn-darkgrid', 'seaborn-ticks', 'fivethirtyeight', 'seaborn-whitegrid', 'classic', '_classic_test', 'fast', 'seaborn-talk', 'seaborn-dark-palette', 'seaborn-bright', 'seaborn-pastel', 'grayscale', 'seaborn-notebook', 'ggplot', 'seaborn-colorblind', 'seaborn-muted', 'seaborn', 'Solarize_Light2', 'seaborn-paper', 'bmh', 'tableau-colorblind10', 'seaborn-white', 'dark_background', 'seaborn-poster', 'seaborn-deep']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210" name="Plotting from a scrip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Plotting from a script</a:t>
            </a:r>
          </a:p>
          <a:p>
            <a:pPr lvl="1"/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plt.show( 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2"/>
            <a:r>
              <a:t>Interacts with the system</a:t>
            </a:r>
          </a:p>
          <a:p>
            <a:pPr lvl="3"/>
            <a:r>
              <a:t>Results are system dependent</a:t>
            </a:r>
          </a:p>
          <a:p>
            <a:pPr lvl="3"/>
            <a:r>
              <a:t>plt.show( ) does a lot in the background</a:t>
            </a:r>
          </a:p>
          <a:p>
            <a:pPr lvl="3"/>
            <a:r>
              <a:t>should only be run once in a script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213" name="Plotting from a noteboo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Plotting from a notebook</a:t>
            </a:r>
          </a:p>
          <a:p>
            <a:pPr lvl="1"/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matplotlib inline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Creates a new cell to embed any png created with plt.plot()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216" name="Saving figures to fi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Saving figures to files</a:t>
            </a:r>
          </a:p>
          <a:p>
            <a:pPr lvl="1"/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fig.savefig(</a:t>
            </a:r>
            <a:r>
              <a:t>address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File format is inferred from file extension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219" name="Two interfac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Two interfaces:</a:t>
            </a:r>
          </a:p>
          <a:p>
            <a:pPr lvl="1"/>
            <a:r>
              <a:t>MATLAB style interface</a:t>
            </a:r>
          </a:p>
          <a:p>
            <a:pPr lvl="2"/>
            <a:r>
              <a:t>Best for relatively simple plots</a:t>
            </a:r>
          </a:p>
          <a:p>
            <a:pPr lvl="2"/>
            <a:r>
              <a:t>Keeps track of all figure elements</a:t>
            </a:r>
          </a:p>
          <a:p>
            <a:pPr lvl="1"/>
            <a:r>
              <a:t>Object oriented interface</a:t>
            </a:r>
          </a:p>
          <a:p>
            <a:pPr lvl="2"/>
            <a:r>
              <a:t>Create figures and "axes"</a:t>
            </a:r>
          </a:p>
          <a:p>
            <a:pPr lvl="2"/>
            <a:r>
              <a:t>Use method calls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222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MATLAB interface</a:t>
            </a:r>
          </a:p>
        </p:txBody>
      </p:sp>
      <p:sp>
        <p:nvSpPr>
          <p:cNvPr id="223" name="x = np.linspace(-1,10)…"/>
          <p:cNvSpPr txBox="1"/>
          <p:nvPr/>
        </p:nvSpPr>
        <p:spPr>
          <a:xfrm>
            <a:off x="1420688" y="3956050"/>
            <a:ext cx="10631613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x = np.linspace(-1,10)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plt.figure( ) #create figure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plt.subplot(1,2,1)  #rows columns panel number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plt.plot(x, np.sin(x))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plt.subplot(1,2,2)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plt.plot(x, np.cos(x))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pic>
        <p:nvPicPr>
          <p:cNvPr id="226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608" y="2413000"/>
            <a:ext cx="9447584" cy="7085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undament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Fundamentals</a:t>
            </a:r>
          </a:p>
        </p:txBody>
      </p:sp>
      <p:sp>
        <p:nvSpPr>
          <p:cNvPr id="229" name="OO interfa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OO interface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Figure : single container with potentially many axes</a:t>
            </a:r>
          </a:p>
          <a:p>
            <a:pPr lvl="1"/>
            <a:r>
              <a:t>Axes : bounding box with many elements</a:t>
            </a:r>
          </a:p>
          <a:p>
            <a:pPr lvl="2"/>
            <a:r>
              <a:t>Axis, Tick, Line2D, Text, Polygon</a:t>
            </a:r>
          </a:p>
        </p:txBody>
      </p:sp>
      <p:sp>
        <p:nvSpPr>
          <p:cNvPr id="230" name="fig, ax = plt.subplots(ncols=2)…"/>
          <p:cNvSpPr txBox="1"/>
          <p:nvPr/>
        </p:nvSpPr>
        <p:spPr>
          <a:xfrm>
            <a:off x="2375250" y="3479799"/>
            <a:ext cx="720205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fig, ax = plt.subplots(ncols=2)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ax[0].plot(x, np.sin(x))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ax[1].plot(x, np.cos(x))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Basics</a:t>
            </a:r>
          </a:p>
        </p:txBody>
      </p:sp>
      <p:sp>
        <p:nvSpPr>
          <p:cNvPr id="126" name="Import numpy as n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numpy as np</a:t>
            </a:r>
          </a:p>
          <a:p>
            <a:pPr/>
            <a:r>
              <a:t>Import pandas as pd</a:t>
            </a:r>
          </a:p>
          <a:p>
            <a:pPr/>
            <a:r>
              <a:t>Import matplotlib.pyplot as plt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33" name="Define a Figure and an Axes objec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Define a Figure and an Axes object</a:t>
            </a:r>
          </a:p>
          <a:p>
            <a:pPr/>
            <a:r>
              <a:t>Create an array of x values </a:t>
            </a:r>
            <a:r>
              <a:rPr sz="2200">
                <a:latin typeface="Courier New"/>
                <a:ea typeface="Courier New"/>
                <a:cs typeface="Courier New"/>
                <a:sym typeface="Courier New"/>
              </a:rPr>
              <a:t>[0., 0.01, 0.02, 0.03, 0.04, … ]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/>
            <a:r>
              <a:t>Create an array of y values </a:t>
            </a:r>
          </a:p>
        </p:txBody>
      </p:sp>
      <p:sp>
        <p:nvSpPr>
          <p:cNvPr id="234" name="plt.style.use('seaborn-whitegrid')…"/>
          <p:cNvSpPr txBox="1"/>
          <p:nvPr/>
        </p:nvSpPr>
        <p:spPr>
          <a:xfrm>
            <a:off x="2558417" y="5476475"/>
            <a:ext cx="7887966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plt.style.use('seaborn-whitegrid')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fig = plt.figure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 = plt.axes()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x = np.linspace(0,10, 1000)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(x**2+1)/(x**2+x+1))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37" name="Line col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Line colors</a:t>
            </a:r>
          </a:p>
          <a:p>
            <a:pPr lvl="1"/>
            <a:r>
              <a:t>colors have </a:t>
            </a:r>
          </a:p>
          <a:p>
            <a:pPr lvl="2"/>
            <a:r>
              <a:t>names, </a:t>
            </a:r>
          </a:p>
          <a:p>
            <a:pPr lvl="2"/>
            <a:r>
              <a:t>abbreviations (rgbcmyk),</a:t>
            </a:r>
          </a:p>
          <a:p>
            <a:pPr lvl="2"/>
            <a:r>
              <a:t>Grayscales between 0 and 1</a:t>
            </a:r>
          </a:p>
          <a:p>
            <a:pPr lvl="2"/>
            <a:r>
              <a:t>Hexcodes  (RRGGBB) between 00 and FF</a:t>
            </a:r>
          </a:p>
          <a:p>
            <a:pPr lvl="2"/>
            <a:r>
              <a:t>RGB tuples with values between 0 and 1</a:t>
            </a:r>
          </a:p>
          <a:p>
            <a:pPr lvl="2"/>
            <a:r>
              <a:t>HTML color names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8091" y="3237137"/>
            <a:ext cx="8688618" cy="6516463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41" name="x = np.linspace(0,10, 1001)…"/>
          <p:cNvSpPr txBox="1"/>
          <p:nvPr/>
        </p:nvSpPr>
        <p:spPr>
          <a:xfrm>
            <a:off x="952500" y="2680114"/>
            <a:ext cx="1154616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x = np.linspace(0,10, 1001)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(x**2+1)/(x**2+x+1), color = '#FFEE11')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5521" y="3038281"/>
            <a:ext cx="8953758" cy="6715319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45" name="x = np.linspace(0,10, 1001)…"/>
          <p:cNvSpPr txBox="1"/>
          <p:nvPr/>
        </p:nvSpPr>
        <p:spPr>
          <a:xfrm>
            <a:off x="0" y="2155128"/>
            <a:ext cx="1291798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x = np.linspace(0,10, 1001)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(x**2+1)/(x**2+x+1), color = '#FFEE11')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(x**3+1)/(x**3+x**2+1), color = 'chartreuse')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48" name="Line Sty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Line Styles</a:t>
            </a:r>
          </a:p>
          <a:p>
            <a:pPr lvl="1"/>
            <a:r>
              <a:t>'solid', 'dashed', 'dashdot' 'dotted'</a:t>
            </a:r>
          </a:p>
          <a:p>
            <a:pPr/>
            <a:r>
              <a:t>Abbreviated as </a:t>
            </a:r>
          </a:p>
          <a:p>
            <a:pPr lvl="1"/>
            <a:r>
              <a:t>'-', '- -', '-.', ':'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4888" y="3442332"/>
            <a:ext cx="8415024" cy="631126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52" name="ax.plot(x, (x**2+1)/(x**2+x+1), color = '#FF1111', linestyle='dashdot')…"/>
          <p:cNvSpPr txBox="1"/>
          <p:nvPr/>
        </p:nvSpPr>
        <p:spPr>
          <a:xfrm>
            <a:off x="386364" y="2229610"/>
            <a:ext cx="12232073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(x**2+1)/(x**2+x+1), color = '#FF1111', linestyle='dashdot')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(x**3+1)/(x**3+x**2+1), color = 'indigo', linestyle = ':')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3543" y="3845314"/>
            <a:ext cx="7877714" cy="5908286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56" name="These can also be combin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These can also be combined</a:t>
            </a:r>
          </a:p>
        </p:txBody>
      </p:sp>
      <p:sp>
        <p:nvSpPr>
          <p:cNvPr id="257" name="ax.plot(x, (x**2+1)/(x**2+x+1), 'r--')…"/>
          <p:cNvSpPr txBox="1"/>
          <p:nvPr/>
        </p:nvSpPr>
        <p:spPr>
          <a:xfrm>
            <a:off x="1758187" y="3362714"/>
            <a:ext cx="948842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(x**2+1)/(x**2+x+1), 'r--')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(x**3+1)/(x**3+x**2+1), 'b-.')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1520" y="5267280"/>
            <a:ext cx="5981760" cy="448632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61" name="Axes Limits for finer contro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Axes Limits for finer control</a:t>
            </a:r>
          </a:p>
          <a:p>
            <a:pPr lvl="1"/>
            <a:r>
              <a:t>set xlim, ylim</a:t>
            </a:r>
          </a:p>
        </p:txBody>
      </p:sp>
      <p:sp>
        <p:nvSpPr>
          <p:cNvPr id="262" name="plt.ylim(0,1)…"/>
          <p:cNvSpPr txBox="1"/>
          <p:nvPr/>
        </p:nvSpPr>
        <p:spPr>
          <a:xfrm>
            <a:off x="1758187" y="4178299"/>
            <a:ext cx="948842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plt.ylim(0,1)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(x**2+1)/(x**2+x+1), 'r--')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(x**3+1)/(x**3+x**2+1), 'b-.')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3855" y="3755783"/>
            <a:ext cx="7997090" cy="599781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66" name="You can even revert an axi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You can even revert an axis</a:t>
            </a:r>
          </a:p>
        </p:txBody>
      </p:sp>
      <p:sp>
        <p:nvSpPr>
          <p:cNvPr id="267" name="plt.ylim(1,0)…"/>
          <p:cNvSpPr txBox="1"/>
          <p:nvPr/>
        </p:nvSpPr>
        <p:spPr>
          <a:xfrm>
            <a:off x="2056703" y="3479799"/>
            <a:ext cx="948842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plt.ylim(1,0)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(x**2+1)/(x**2+x+1), 'r--')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(x**3+1)/(x**3+x**2+1), 'b-.')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4992" y="3877489"/>
            <a:ext cx="7834816" cy="5876111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71" name="You can set all axes with the confusingly named axis method"/>
          <p:cNvSpPr txBox="1"/>
          <p:nvPr>
            <p:ph type="body" idx="1"/>
          </p:nvPr>
        </p:nvSpPr>
        <p:spPr>
          <a:xfrm>
            <a:off x="952500" y="2742488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You can set all axes with the confusingly named axis method</a:t>
            </a:r>
          </a:p>
        </p:txBody>
      </p:sp>
      <p:sp>
        <p:nvSpPr>
          <p:cNvPr id="272" name="plt.axis([0,3,1,0])"/>
          <p:cNvSpPr txBox="1"/>
          <p:nvPr/>
        </p:nvSpPr>
        <p:spPr>
          <a:xfrm>
            <a:off x="4273196" y="3790979"/>
            <a:ext cx="445840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plt.axis([0,3,1,0])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29" name="Import an artificial time se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an artificial time series</a:t>
            </a:r>
          </a:p>
          <a:p>
            <a:pPr/>
          </a:p>
          <a:p>
            <a:pPr/>
          </a:p>
          <a:p>
            <a:pPr/>
            <a:r>
              <a:t>Show it: </a:t>
            </a:r>
          </a:p>
        </p:txBody>
      </p:sp>
      <p:sp>
        <p:nvSpPr>
          <p:cNvPr id="130" name="&gt;&gt;&gt; ts1 = pd.read_csv('../Data/ts1.csv')"/>
          <p:cNvSpPr txBox="1"/>
          <p:nvPr/>
        </p:nvSpPr>
        <p:spPr>
          <a:xfrm>
            <a:off x="2329780" y="3681185"/>
            <a:ext cx="925978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&gt;&gt;&gt; ts1 = pd.read_csv('../Data/ts1.csv')</a:t>
            </a:r>
          </a:p>
        </p:txBody>
      </p:sp>
      <p:sp>
        <p:nvSpPr>
          <p:cNvPr id="131" name="&gt;&gt;&gt; ts1.info()…"/>
          <p:cNvSpPr txBox="1"/>
          <p:nvPr/>
        </p:nvSpPr>
        <p:spPr>
          <a:xfrm>
            <a:off x="2441212" y="5632202"/>
            <a:ext cx="8573877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ts1.info()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&lt;class 'pandas.core.frame.DataFrame'&gt;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RangeIndex: 5000 entries, 0 to 4999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Data columns (total 2 columns):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time    5000 non-null int64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TS     5000 non-null float64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dtypes: float64(1), int64(1)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memory usage: 78.2 KB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75" name="plt.axis actually allow even more plot contro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plt.axis actually allow even more plot control</a:t>
            </a:r>
          </a:p>
          <a:p>
            <a:pPr lvl="1"/>
            <a:r>
              <a:t>'tight' to tighten bounds around current plot</a:t>
            </a:r>
          </a:p>
          <a:p>
            <a:pPr lvl="1"/>
            <a:r>
              <a:t>''equal' for equal aspect ratio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78" name="Plot axes can be label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Plot axes can be labeled </a:t>
            </a:r>
          </a:p>
        </p:txBody>
      </p:sp>
      <p:sp>
        <p:nvSpPr>
          <p:cNvPr id="279" name="fig = plt.figure…"/>
          <p:cNvSpPr txBox="1"/>
          <p:nvPr/>
        </p:nvSpPr>
        <p:spPr>
          <a:xfrm>
            <a:off x="2563874" y="3462853"/>
            <a:ext cx="9488427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fig = plt.figure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 = plt.axes()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x = np.linspace(0,10, 1001)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plt.axis([0,3,0.5,1], 'tight')</a:t>
            </a:r>
          </a:p>
          <a:p>
            <a:pPr algn="l">
              <a:defRPr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plt.xlabel('t')</a:t>
            </a:r>
          </a:p>
          <a:p>
            <a:pPr algn="l">
              <a:defRPr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plt.ylabel('f(t)')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(x**2+1)/(x**2+x+1), 'r--')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(x**3+1)/(x**3+x**2+1), 'b-.')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pic>
        <p:nvPicPr>
          <p:cNvPr id="28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8909" y="1963364"/>
            <a:ext cx="10386982" cy="7790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8440" y="2952661"/>
            <a:ext cx="9067920" cy="6800939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86" name="We label a plot with plt.tit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label a plot with plt.title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4782" y="4012172"/>
            <a:ext cx="7655236" cy="5741428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90" name="And we can provide a legen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And we can provide a legend</a:t>
            </a:r>
          </a:p>
        </p:txBody>
      </p:sp>
      <p:sp>
        <p:nvSpPr>
          <p:cNvPr id="291" name="ax.plot(x, (x**2+1)/(x**2+x+1), 'r--', label='(x^2+1)/(x^2+x+1)')…"/>
          <p:cNvSpPr txBox="1"/>
          <p:nvPr/>
        </p:nvSpPr>
        <p:spPr>
          <a:xfrm>
            <a:off x="310151" y="3466072"/>
            <a:ext cx="1238449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(x**2+1)/(x**2+x+1), 'r--', label='(x^2+1)/(x^2+x+1)')</a:t>
            </a:r>
          </a:p>
          <a:p>
            <a:pPr algn="l">
              <a:defRPr b="0"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(x**3+1)/(x**3+x**2+1), 'b-.', label='(x^3+1)/(x^3+x^2+1)')</a:t>
            </a:r>
          </a:p>
          <a:p>
            <a:pPr algn="l">
              <a:defRPr b="0"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plt.legend()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94" name="OO transl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OO translation: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plt.xlabel( )  —&gt;  ax.set_xlabel( 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plt.ylabel( ) —&gt; ax.set_ylabel( 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plt.xlim( ) —&gt; ax.set_xlim( 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plt.ylim( ) —&gt; ax.set_ylim( )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plt.title( ) —&gt; ax.set_title( )</a:t>
            </a:r>
          </a:p>
          <a:p>
            <a:pPr/>
            <a:r>
              <a:t>or just use ax.set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  <p:sp>
        <p:nvSpPr>
          <p:cNvPr id="297" name="ax.plot(x, (x**2+1)/(x**2+x+1), 'r--', label='(x^2+1)/(x^2+x+1)')…"/>
          <p:cNvSpPr txBox="1"/>
          <p:nvPr/>
        </p:nvSpPr>
        <p:spPr>
          <a:xfrm>
            <a:off x="272045" y="2579521"/>
            <a:ext cx="12460710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(x**2+1)/(x**2+x+1), 'r--', label='(x^2+1)/(x^2+x+1)')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(x**3+1)/(x**3+x**2+1), 'b-.', label='(x^3+1)/(x^3+x^2+1)')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ax.set(xlim=(0,1.5), ylim=(0.6, 1), xlabel='x', ylabel='f(y)',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title = 'Two functions')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176" y="1588764"/>
            <a:ext cx="10886448" cy="816483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imple Line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Line Plots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  <p:sp>
        <p:nvSpPr>
          <p:cNvPr id="303" name="plt.plot / ax.plot can also produce scatter plo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plt.plot / ax.plot can also produce scatter plots</a:t>
            </a:r>
          </a:p>
          <a:p>
            <a:pPr/>
            <a:r>
              <a:t>Just give it a marker</a:t>
            </a:r>
          </a:p>
        </p:txBody>
      </p:sp>
      <p:sp>
        <p:nvSpPr>
          <p:cNvPr id="304" name="ax.plot(x, (x**2+1)/(x**2+x+1), 'o', color = 'black', label='(x^2+1)/(x^2+x+1)')…"/>
          <p:cNvSpPr txBox="1"/>
          <p:nvPr/>
        </p:nvSpPr>
        <p:spPr>
          <a:xfrm>
            <a:off x="315453" y="5092699"/>
            <a:ext cx="12689347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(x**2+1)/(x**2+x+1), </a:t>
            </a:r>
            <a:r>
              <a:rPr b="1"/>
              <a:t>'o',</a:t>
            </a:r>
            <a:r>
              <a:t> color = 'black', label='(x^2+1)/(x^2+x+1)')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(x**3+1)/(x**3+x**2+1), </a:t>
            </a:r>
            <a:r>
              <a:rPr b="1"/>
              <a:t>'x',</a:t>
            </a:r>
            <a:r>
              <a:t> color = 'red', label='(x^3+1)/(x^3+x^2+1)')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ax.set(xlim=(0,1.5), ylim=(0.6, 1), xlabel='x', ylabel='f(y)', title = 'Two functions')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ax.legend()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  <p:pic>
        <p:nvPicPr>
          <p:cNvPr id="30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100" y="2112150"/>
            <a:ext cx="10188600" cy="7641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34" name="Use head and tai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head and tail</a:t>
            </a:r>
          </a:p>
          <a:p>
            <a:pPr/>
          </a:p>
          <a:p>
            <a:pPr/>
            <a:r>
              <a:t>To make it more realistic, we need to make the index into one with actual dates</a:t>
            </a:r>
          </a:p>
          <a:p>
            <a:pPr/>
            <a:r>
              <a:t>Drop the column 'time'</a:t>
            </a:r>
          </a:p>
          <a:p>
            <a:pPr lvl="1"/>
            <a:r>
              <a:t>We want to change the data frame, so we need to set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inplace </a:t>
            </a:r>
            <a:r>
              <a:t>to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True</a:t>
            </a:r>
          </a:p>
        </p:txBody>
      </p:sp>
      <p:sp>
        <p:nvSpPr>
          <p:cNvPr id="135" name="ts1.head()…"/>
          <p:cNvSpPr txBox="1"/>
          <p:nvPr/>
        </p:nvSpPr>
        <p:spPr>
          <a:xfrm>
            <a:off x="5302063" y="3213980"/>
            <a:ext cx="240067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ts1.head()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ts1.tail()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  <p:sp>
        <p:nvSpPr>
          <p:cNvPr id="310" name="Additional argument represent the symbo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Additional argument represent the symbol</a:t>
            </a:r>
          </a:p>
          <a:p>
            <a:pPr lvl="1"/>
            <a:r>
              <a:t>'o', '.', 'x', '+', 'v', '^', '&lt;', '&gt;', </a:t>
            </a:r>
          </a:p>
          <a:p>
            <a:pPr lvl="2"/>
            <a:r>
              <a:t>'s' square </a:t>
            </a:r>
          </a:p>
          <a:p>
            <a:pPr lvl="2"/>
            <a:r>
              <a:t>'d' diamond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  <p:sp>
        <p:nvSpPr>
          <p:cNvPr id="313" name="More powerful:  Use plt.scat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More powerful:  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plt.scatter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Can control many more aspects</a:t>
            </a:r>
          </a:p>
          <a:p>
            <a:pPr lvl="1"/>
          </a:p>
          <a:p>
            <a:pPr/>
            <a:r>
              <a:t>Example:</a:t>
            </a:r>
          </a:p>
          <a:p>
            <a:pPr lvl="1"/>
            <a:r>
              <a:t>Create 100 random pairs of x, y</a:t>
            </a:r>
          </a:p>
          <a:p>
            <a:pPr lvl="1"/>
            <a:r>
              <a:t>Create random colors (between 0 and 1)</a:t>
            </a:r>
          </a:p>
          <a:p>
            <a:pPr lvl="1"/>
            <a:r>
              <a:t>Create random sizes (between 0 and 1000)</a:t>
            </a:r>
          </a:p>
          <a:p>
            <a:pPr lvl="1"/>
            <a:r>
              <a:t>Set alpha = 0.3 in order to make things transparent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  <p:sp>
        <p:nvSpPr>
          <p:cNvPr id="316" name="np.random.seed(250620)…"/>
          <p:cNvSpPr txBox="1"/>
          <p:nvPr/>
        </p:nvSpPr>
        <p:spPr>
          <a:xfrm>
            <a:off x="812853" y="2451100"/>
            <a:ext cx="11546162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np.random.seed(250620)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x = np.random.randn(100)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y = np.random.randn(100)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colors = np.random.rand(100)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sizes = 1000 * np.random.rand(100)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plt.scatter(x, y, c=colors, s=sizes, alpha = 0.3, 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cmap = 'viridis')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plt.colorbar()  # show color scale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0" y="1333500"/>
            <a:ext cx="11226800" cy="842010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  <p:sp>
        <p:nvSpPr>
          <p:cNvPr id="322" name="Example: Iris data set (from sklearn.datasets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Iris data set (from sklearn.datasets)</a:t>
            </a:r>
          </a:p>
        </p:txBody>
      </p:sp>
      <p:sp>
        <p:nvSpPr>
          <p:cNvPr id="323" name="from sklearn.datasets import load_iris…"/>
          <p:cNvSpPr txBox="1"/>
          <p:nvPr/>
        </p:nvSpPr>
        <p:spPr>
          <a:xfrm>
            <a:off x="277502" y="3497753"/>
            <a:ext cx="11546162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from sklearn.datasets import load_iris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iris = load_iris()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features = iris.data.T  #need to transpose 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plt.scatter(features[2], features[3], alpha = 0.6,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c=iris.target, cmap = 'prism')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plt.xlabel(iris.feature_names[2])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plt.ylabel(iris.feature_names[3])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  <p:pic>
        <p:nvPicPr>
          <p:cNvPr id="32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3829" y="2015744"/>
            <a:ext cx="10317142" cy="7737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imple Scatter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Scatter Plots</a:t>
            </a:r>
          </a:p>
        </p:txBody>
      </p:sp>
      <p:sp>
        <p:nvSpPr>
          <p:cNvPr id="329" name="As datasets get larger, plot becomes more efficient than scatt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 datasets get larger, plot becomes more efficient than scatter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  <p:sp>
        <p:nvSpPr>
          <p:cNvPr id="332" name="&quot;it's not science if there is no statistics&quot;  thomas schwarz, sj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73379" indent="-373379" defTabSz="490727">
              <a:spcBef>
                <a:spcPts val="1800"/>
              </a:spcBef>
              <a:defRPr sz="2688"/>
            </a:pPr>
            <a:r>
              <a:t>"it's not science if there is no statistics"  </a:t>
            </a:r>
            <a:r>
              <a:rPr sz="1428"/>
              <a:t>thomas schwarz, sj</a:t>
            </a:r>
          </a:p>
          <a:p>
            <a:pPr lvl="1" marL="746759" indent="-373379" defTabSz="490727">
              <a:spcBef>
                <a:spcPts val="1800"/>
              </a:spcBef>
              <a:defRPr sz="2688"/>
            </a:pPr>
            <a:r>
              <a:t>"it's not statistics if there are no errorbars"   </a:t>
            </a:r>
            <a:r>
              <a:rPr sz="1428"/>
              <a:t>thomas schwarz, sj</a:t>
            </a:r>
          </a:p>
          <a:p>
            <a:pPr marL="373379" indent="-373379" defTabSz="490727">
              <a:spcBef>
                <a:spcPts val="1800"/>
              </a:spcBef>
              <a:defRPr sz="2688"/>
            </a:pPr>
            <a:r>
              <a:t>When you have a data set, you should also have a confidence interval</a:t>
            </a:r>
          </a:p>
          <a:p>
            <a:pPr lvl="1" marL="746759" indent="-373379" defTabSz="490727">
              <a:spcBef>
                <a:spcPts val="1800"/>
              </a:spcBef>
              <a:defRPr sz="2688"/>
            </a:pPr>
            <a:r>
              <a:t>This is displayed by an error bar</a:t>
            </a:r>
          </a:p>
          <a:p>
            <a:pPr lvl="1" marL="746759" indent="-373379" defTabSz="490727">
              <a:spcBef>
                <a:spcPts val="1800"/>
              </a:spcBef>
              <a:defRPr sz="2688"/>
            </a:pPr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plt.errorbar </a:t>
            </a:r>
            <a:r>
              <a:t>with </a:t>
            </a:r>
          </a:p>
          <a:p>
            <a:pPr lvl="2" marL="1120139" indent="-373379" defTabSz="490727">
              <a:spcBef>
                <a:spcPts val="1800"/>
              </a:spcBef>
              <a:defRPr sz="2688"/>
            </a:pPr>
            <a:r>
              <a:t>x-values</a:t>
            </a:r>
          </a:p>
          <a:p>
            <a:pPr lvl="2" marL="1120139" indent="-373379" defTabSz="490727">
              <a:spcBef>
                <a:spcPts val="1800"/>
              </a:spcBef>
              <a:defRPr sz="2688"/>
            </a:pPr>
            <a:r>
              <a:t>y-values</a:t>
            </a:r>
          </a:p>
          <a:p>
            <a:pPr lvl="2" marL="1120139" indent="-373379" defTabSz="490727">
              <a:spcBef>
                <a:spcPts val="1800"/>
              </a:spcBef>
              <a:defRPr sz="2688"/>
            </a:pPr>
            <a:r>
              <a:t>confidence interval size</a:t>
            </a:r>
          </a:p>
          <a:p>
            <a:pPr lvl="2" marL="1120139" indent="-373379" defTabSz="490727">
              <a:spcBef>
                <a:spcPts val="1800"/>
              </a:spcBef>
              <a:defRPr sz="2688"/>
            </a:pPr>
            <a:r>
              <a:t>format code to control appearances (same as for lines and colors)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  <p:sp>
        <p:nvSpPr>
          <p:cNvPr id="335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Use a simple function</a:t>
            </a:r>
          </a:p>
          <a:p>
            <a:pPr lvl="1"/>
            <a:r>
              <a:t>Use random.normal in order to generate y-values centered around the random function </a:t>
            </a:r>
          </a:p>
          <a:p>
            <a:pPr lvl="1"/>
            <a:r>
              <a:t>Then draw error bars with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±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  <p:sp>
        <p:nvSpPr>
          <p:cNvPr id="338" name="x = np.linspace(0,10,51)…"/>
          <p:cNvSpPr txBox="1"/>
          <p:nvPr/>
        </p:nvSpPr>
        <p:spPr>
          <a:xfrm>
            <a:off x="86816" y="3479800"/>
            <a:ext cx="12917985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x = np.linspace(0,10,51)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y = np.random.normal(loc = x**2/10+x-1 , scale = 2+x/10)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plt.errorbar(x,y, yerr=2*(2+x/10), fmt='.k')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plt.plot(x, x**2/10+x-1, 'r-')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38" name="Create a new column with dates starting at January 1, 2001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Create a </a:t>
            </a:r>
            <a:r>
              <a:rPr b="1"/>
              <a:t>new</a:t>
            </a:r>
            <a:r>
              <a:t> column with dates starting at January 1, 2001.</a:t>
            </a:r>
          </a:p>
          <a:p>
            <a:pPr lvl="1"/>
            <a:r>
              <a:t>Use Bing to Google the name of the function:</a:t>
            </a:r>
          </a:p>
        </p:txBody>
      </p:sp>
      <p:sp>
        <p:nvSpPr>
          <p:cNvPr id="139" name="&gt;&gt;&gt; ts1.drop(columns=['time'], inplace=True)…"/>
          <p:cNvSpPr txBox="1"/>
          <p:nvPr/>
        </p:nvSpPr>
        <p:spPr>
          <a:xfrm>
            <a:off x="1536710" y="2029141"/>
            <a:ext cx="10174338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ts1.drop(columns=['time'], inplace=True)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ts1.head()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TS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0  1027.096129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1  1041.701344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2  1046.905793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3  1038.360279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4  1033.118933</a:t>
            </a:r>
          </a:p>
        </p:txBody>
      </p:sp>
      <p:sp>
        <p:nvSpPr>
          <p:cNvPr id="140" name="&gt;&gt;&gt; ts1['time'] = pd.date_range(start='1/1/2001', periods = 5000)"/>
          <p:cNvSpPr txBox="1"/>
          <p:nvPr/>
        </p:nvSpPr>
        <p:spPr>
          <a:xfrm>
            <a:off x="850798" y="7617250"/>
            <a:ext cx="1154616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&gt;&gt;&gt; ts1['time'] = pd.date_range(start='1/1/2001', periods = 5000)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556" y="1586334"/>
            <a:ext cx="10889688" cy="8167266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  <p:sp>
        <p:nvSpPr>
          <p:cNvPr id="344" name="Continuous err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Continuous errors</a:t>
            </a:r>
          </a:p>
          <a:p>
            <a:pPr lvl="1"/>
            <a:r>
              <a:t>No real support in matplotlib</a:t>
            </a:r>
          </a:p>
          <a:p>
            <a:pPr lvl="1"/>
            <a:r>
              <a:t>Can make it ourselves with filling between curves</a:t>
            </a:r>
          </a:p>
        </p:txBody>
      </p:sp>
      <p:sp>
        <p:nvSpPr>
          <p:cNvPr id="345" name="x = np.linspace(0,10,101)…"/>
          <p:cNvSpPr txBox="1"/>
          <p:nvPr/>
        </p:nvSpPr>
        <p:spPr>
          <a:xfrm>
            <a:off x="86816" y="5480316"/>
            <a:ext cx="12917985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x = np.linspace(0,10,101)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y = np.random.normal(loc = x**2/10+x-1 , scale = 2+x/10)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plt.plot(x,y, 'x')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plt.plot(x, x**2/10+x-1, 'r-')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plt.fill_between(x, x**2/10+x-1-2*(2+x/10), x**2/10+2*(x-1+2+x/10), color = 'gray', alpha=0.2)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183" y="1140274"/>
            <a:ext cx="11484434" cy="861332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Error B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Error Bars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ontour / Density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Contour / Density Plots</a:t>
            </a:r>
          </a:p>
        </p:txBody>
      </p:sp>
      <p:sp>
        <p:nvSpPr>
          <p:cNvPr id="351" name="As an example, use the following func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 an example, use the following function</a:t>
            </a:r>
          </a:p>
        </p:txBody>
      </p:sp>
      <p:sp>
        <p:nvSpPr>
          <p:cNvPr id="352" name="def f(x,y):…"/>
          <p:cNvSpPr txBox="1"/>
          <p:nvPr/>
        </p:nvSpPr>
        <p:spPr>
          <a:xfrm>
            <a:off x="734777" y="3757106"/>
            <a:ext cx="1131752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f(x,y):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np.sin(x)**10+np.cos(10+y*x)*np.cos(x)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ontour / Density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Contour / Density Plots</a:t>
            </a:r>
          </a:p>
        </p:txBody>
      </p:sp>
      <p:sp>
        <p:nvSpPr>
          <p:cNvPr id="355" name="Contour plo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Contour plot</a:t>
            </a:r>
          </a:p>
          <a:p>
            <a:pPr lvl="1"/>
            <a:r>
              <a:t>Need to create a grid</a:t>
            </a:r>
          </a:p>
          <a:p>
            <a:pPr lvl="2"/>
            <a:r>
              <a:t>Easiest with meshgrid</a:t>
            </a:r>
          </a:p>
        </p:txBody>
      </p:sp>
      <p:sp>
        <p:nvSpPr>
          <p:cNvPr id="356" name="x = np.linspace(-5,5,101)…"/>
          <p:cNvSpPr txBox="1"/>
          <p:nvPr/>
        </p:nvSpPr>
        <p:spPr>
          <a:xfrm>
            <a:off x="3770788" y="5021112"/>
            <a:ext cx="583023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x = np.linspace(-5,5,101)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y = np.linspace(-5,5,101)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X,Y = np.meshgrid(x,y)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Z = f(X,Y)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ontour / Density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Contour / Density Plots</a:t>
            </a:r>
          </a:p>
        </p:txBody>
      </p:sp>
      <p:sp>
        <p:nvSpPr>
          <p:cNvPr id="359" name="&gt;&gt;&gt; X…"/>
          <p:cNvSpPr txBox="1"/>
          <p:nvPr/>
        </p:nvSpPr>
        <p:spPr>
          <a:xfrm>
            <a:off x="729319" y="2084538"/>
            <a:ext cx="11546162" cy="701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X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array([[-5. , -4.9, -4.8, ...,  4.8,  4.9,  5. ],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[-5. , -4.9, -4.8, ...,  4.8,  4.9,  5. ],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[-5. , -4.9, -4.8, ...,  4.8,  4.9,  5. ],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...,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[-5. , -4.9, -4.8, ...,  4.8,  4.9,  5. ],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[-5. , -4.9, -4.8, ...,  4.8,  4.9,  5. ],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[-5. , -4.9, -4.8, ...,  4.8,  4.9,  5. ]])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Y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array([[-5. , -5. , -5. , ..., -5. , -5. , -5. ],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[-4.9, -4.9, -4.9, ..., -4.9, -4.9, -4.9],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[-4.8, -4.8, -4.8, ..., -4.8, -4.8, -4.8],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...,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[ 4.8,  4.8,  4.8, ...,  4.8,  4.8,  4.8],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[ 4.9,  4.9,  4.9, ...,  4.9,  4.9,  4.9],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[ 5. ,  5. ,  5. , ...,  5. ,  5. ,  5. 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5618" y="3593428"/>
            <a:ext cx="8213564" cy="6160172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Contour / Density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Contour / Density Plots</a:t>
            </a:r>
          </a:p>
        </p:txBody>
      </p:sp>
      <p:sp>
        <p:nvSpPr>
          <p:cNvPr id="363" name="Simple contour plot: dashed lines stand for neg. valu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Simple contour plot: dashed lines stand for neg. values</a:t>
            </a:r>
          </a:p>
        </p:txBody>
      </p:sp>
      <p:sp>
        <p:nvSpPr>
          <p:cNvPr id="364" name="plt.contour(X,Y,Z, colors='black')"/>
          <p:cNvSpPr txBox="1"/>
          <p:nvPr/>
        </p:nvSpPr>
        <p:spPr>
          <a:xfrm>
            <a:off x="2558417" y="3426926"/>
            <a:ext cx="788796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plt.contour(X,Y,Z, colors='black')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399" y="3467100"/>
            <a:ext cx="8382002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Contour / Density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Contour / Density Plots</a:t>
            </a:r>
          </a:p>
        </p:txBody>
      </p:sp>
      <p:sp>
        <p:nvSpPr>
          <p:cNvPr id="368" name="Can specify the number of contour lin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specify the number of contour lines</a:t>
            </a:r>
          </a:p>
        </p:txBody>
      </p:sp>
      <p:sp>
        <p:nvSpPr>
          <p:cNvPr id="369" name="plt.contour(X,Y,Z, 20, colors='black')"/>
          <p:cNvSpPr txBox="1"/>
          <p:nvPr/>
        </p:nvSpPr>
        <p:spPr>
          <a:xfrm>
            <a:off x="2362609" y="3335912"/>
            <a:ext cx="880251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plt.contour(X,Y,Z, 20, colors='black')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400" y="3467100"/>
            <a:ext cx="8382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Contour / Density Plo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Contour / Density Plots</a:t>
            </a:r>
          </a:p>
        </p:txBody>
      </p:sp>
      <p:sp>
        <p:nvSpPr>
          <p:cNvPr id="373" name="Can use a color map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a color map</a:t>
            </a:r>
          </a:p>
        </p:txBody>
      </p:sp>
      <p:sp>
        <p:nvSpPr>
          <p:cNvPr id="374" name="plt.contour(X,Y,Z, 20,  cmap = 'RdGy')…"/>
          <p:cNvSpPr txBox="1"/>
          <p:nvPr/>
        </p:nvSpPr>
        <p:spPr>
          <a:xfrm>
            <a:off x="2451094" y="3180688"/>
            <a:ext cx="880251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plt.contour(X,Y,Z, 20,  cmap = 'RdGy')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plt.colorbar()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377" name="Let's use the iris data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use the iris data set</a:t>
            </a:r>
          </a:p>
          <a:p>
            <a:pPr lvl="1"/>
            <a:r>
              <a:t>A pre-processed version is in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sklearn.datasets</a:t>
            </a:r>
          </a:p>
          <a:p>
            <a:pPr lvl="2"/>
            <a:r>
              <a:t>Which means importing it</a:t>
            </a:r>
          </a:p>
          <a:p>
            <a:pPr lvl="2"/>
          </a:p>
          <a:p>
            <a:pPr lvl="2"/>
            <a:r>
              <a:t>We better look at it first:</a:t>
            </a:r>
          </a:p>
        </p:txBody>
      </p:sp>
      <p:sp>
        <p:nvSpPr>
          <p:cNvPr id="378" name="iris = load_iris()…"/>
          <p:cNvSpPr txBox="1"/>
          <p:nvPr/>
        </p:nvSpPr>
        <p:spPr>
          <a:xfrm>
            <a:off x="3251222" y="4667320"/>
            <a:ext cx="514431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iris = load_iris()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features = iris.data.T</a:t>
            </a:r>
          </a:p>
        </p:txBody>
      </p:sp>
      <p:sp>
        <p:nvSpPr>
          <p:cNvPr id="379" name="&gt;&gt;&gt; features[:,:10]…"/>
          <p:cNvSpPr txBox="1"/>
          <p:nvPr/>
        </p:nvSpPr>
        <p:spPr>
          <a:xfrm>
            <a:off x="594968" y="6549627"/>
            <a:ext cx="12254937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2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features[:,:10]</a:t>
            </a:r>
          </a:p>
          <a:p>
            <a:pPr algn="l">
              <a:defRPr b="0" sz="2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array([[5.1, 4.9, 4.7, 4.6, 5. , 5.4, 4.6, 5. , 4.4, 4.9],</a:t>
            </a:r>
          </a:p>
          <a:p>
            <a:pPr algn="l">
              <a:defRPr b="0" sz="2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[3.5, 3. , 3.2, 3.1, 3.6, 3.9, 3.4, 3.4, 2.9, 3.1],</a:t>
            </a:r>
          </a:p>
          <a:p>
            <a:pPr algn="l">
              <a:defRPr b="0" sz="2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[1.4, 1.4, 1.3, 1.5, 1.4, 1.7, 1.4, 1.5, 1.4, 1.5],</a:t>
            </a:r>
          </a:p>
          <a:p>
            <a:pPr algn="l">
              <a:defRPr b="0" sz="2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[0.2, 0.2, 0.2, 0.2, 0.2, 0.4, 0.3, 0.2, 0.2, 0.1]])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43" name="We still have an index, but now a new colum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still have an index, but now a new column</a:t>
            </a:r>
          </a:p>
        </p:txBody>
      </p:sp>
      <p:sp>
        <p:nvSpPr>
          <p:cNvPr id="144" name="&gt;&gt;&gt; ts1['time'] = pd.date_range(start='1/1/2001', periods=5000)…"/>
          <p:cNvSpPr txBox="1"/>
          <p:nvPr/>
        </p:nvSpPr>
        <p:spPr>
          <a:xfrm>
            <a:off x="729319" y="3740149"/>
            <a:ext cx="11546162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ts1['time'] = pd.date_range(start='1/1/2001', periods=5000)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ts1.head()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TS       time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0  1027.096129 2001-01-01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1  1041.701344 2001-01-02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  1046.905793 2001-01-03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3  1038.360279 2001-01-04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4  1033.118933 2001-01-05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382" name="Let's create histograms for all four properties of an Iris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create histograms for all four properties of an Iris set</a:t>
            </a:r>
          </a:p>
          <a:p>
            <a:pPr lvl="1"/>
            <a:r>
              <a:t>We can define a simple figure with four different panels</a:t>
            </a:r>
          </a:p>
          <a:p>
            <a:pPr lvl="1"/>
          </a:p>
          <a:p>
            <a:pPr lvl="1"/>
            <a:r>
              <a:t>We then load the axes elements</a:t>
            </a:r>
          </a:p>
        </p:txBody>
      </p:sp>
      <p:sp>
        <p:nvSpPr>
          <p:cNvPr id="383" name="fig, axs = plt.subplots(2,2,  squeeze = True)"/>
          <p:cNvSpPr txBox="1"/>
          <p:nvPr/>
        </p:nvSpPr>
        <p:spPr>
          <a:xfrm>
            <a:off x="1803980" y="4139634"/>
            <a:ext cx="1040297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fig, axs = plt.subplots(2,2,  squeeze = True)</a:t>
            </a:r>
          </a:p>
        </p:txBody>
      </p:sp>
      <p:sp>
        <p:nvSpPr>
          <p:cNvPr id="384" name="axs[0][0]"/>
          <p:cNvSpPr txBox="1"/>
          <p:nvPr/>
        </p:nvSpPr>
        <p:spPr>
          <a:xfrm>
            <a:off x="2184343" y="5969336"/>
            <a:ext cx="217203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axs[0][0]</a:t>
            </a:r>
          </a:p>
        </p:txBody>
      </p:sp>
      <p:sp>
        <p:nvSpPr>
          <p:cNvPr id="385" name="axs[0][1]"/>
          <p:cNvSpPr txBox="1"/>
          <p:nvPr/>
        </p:nvSpPr>
        <p:spPr>
          <a:xfrm>
            <a:off x="6502400" y="5969336"/>
            <a:ext cx="217203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axs[0][1]</a:t>
            </a:r>
          </a:p>
        </p:txBody>
      </p:sp>
      <p:sp>
        <p:nvSpPr>
          <p:cNvPr id="386" name="axs[1][0]"/>
          <p:cNvSpPr txBox="1"/>
          <p:nvPr/>
        </p:nvSpPr>
        <p:spPr>
          <a:xfrm>
            <a:off x="2184343" y="7418462"/>
            <a:ext cx="217203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axs[1][0]</a:t>
            </a:r>
          </a:p>
        </p:txBody>
      </p:sp>
      <p:sp>
        <p:nvSpPr>
          <p:cNvPr id="387" name="axs[1][1]"/>
          <p:cNvSpPr txBox="1"/>
          <p:nvPr/>
        </p:nvSpPr>
        <p:spPr>
          <a:xfrm>
            <a:off x="6502400" y="7418462"/>
            <a:ext cx="217203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axs[1][1]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390" name="For a histogram, we use the hist method of an ax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a histogram, we use the hist method of an axes</a:t>
            </a:r>
          </a:p>
          <a:p>
            <a:pPr lvl="1"/>
            <a:r>
              <a:t>Needs a np.array and a number of bins</a:t>
            </a:r>
          </a:p>
        </p:txBody>
      </p:sp>
      <p:sp>
        <p:nvSpPr>
          <p:cNvPr id="391" name="axs[0][0].hist(features[0,50:150], bins = 10)…"/>
          <p:cNvSpPr txBox="1"/>
          <p:nvPr/>
        </p:nvSpPr>
        <p:spPr>
          <a:xfrm>
            <a:off x="1300912" y="4424269"/>
            <a:ext cx="10402976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axs[0][0].hist(features[0,50:150], bins = 10)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axs[0][1].hist(features[1,50:150], bins = 10)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axs[1][0].hist(features[2,50:150], bins = 10)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axs[1][1].hist(features[3,50:150], bins = 10)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2590800"/>
            <a:ext cx="9550400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395" name="Result so far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Result so far: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398" name="The axs objects are actually a tu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axs objects are actually a tuple</a:t>
            </a:r>
          </a:p>
          <a:p>
            <a:pPr lvl="1"/>
            <a:r>
              <a:t>N, bins, patches</a:t>
            </a:r>
          </a:p>
          <a:p>
            <a:pPr lvl="2"/>
            <a:r>
              <a:t>with N the count in each bin</a:t>
            </a:r>
          </a:p>
          <a:p>
            <a:pPr lvl="2"/>
            <a:r>
              <a:t>bins the number in each bin</a:t>
            </a:r>
          </a:p>
          <a:p>
            <a:pPr lvl="2"/>
            <a:r>
              <a:t>patches gives us access to the properties drawn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401" name="Here is how we get at th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Here is how we get at them</a:t>
            </a:r>
          </a:p>
          <a:p>
            <a:pPr/>
          </a:p>
          <a:p>
            <a:pPr/>
          </a:p>
          <a:p>
            <a:pPr/>
          </a:p>
          <a:p>
            <a:pPr/>
            <a:r>
              <a:t>And we can see what is in them</a:t>
            </a:r>
          </a:p>
          <a:p>
            <a:pPr lvl="1"/>
            <a:r>
              <a:t>N00, bins00</a:t>
            </a:r>
          </a:p>
        </p:txBody>
      </p:sp>
      <p:sp>
        <p:nvSpPr>
          <p:cNvPr id="402" name="N00,bins00,patches00 = axs[0][0].hist(features[0,50:150], bins=10)…"/>
          <p:cNvSpPr txBox="1"/>
          <p:nvPr/>
        </p:nvSpPr>
        <p:spPr>
          <a:xfrm>
            <a:off x="157726" y="3478102"/>
            <a:ext cx="12689348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N00,bins00,patches00 = axs[0][0].hist(features[0,50:150], bins=10)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N01,bins01,patches01 = axs[0][1].hist(features[1,50:150], bins=10)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N10,bins10,patches10 = axs[1][0].hist(features[2,50:150], bins=10)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N11,bins11,patches11 = axs[1][1].hist(features[3,50:150], bins=10)</a:t>
            </a:r>
          </a:p>
        </p:txBody>
      </p:sp>
      <p:sp>
        <p:nvSpPr>
          <p:cNvPr id="403" name="array([ 5.,  2., 23., 15., 13., 14., 15.,  6.,  1.,  6.])…"/>
          <p:cNvSpPr txBox="1"/>
          <p:nvPr/>
        </p:nvSpPr>
        <p:spPr>
          <a:xfrm>
            <a:off x="157726" y="6673973"/>
            <a:ext cx="12399740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array([ 5.,  2., 23., 15., 13., 14., 15.,  6.,  1.,  6.])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array([4.9, 5.2, 5.5, 5.8, 6.1, 6.4, 6.7, 7. , 7.3, 7.6, 7.9])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406" name="The patches is a list of patch objects, one for each bin rectang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patches is a list of patch objects, one for each bin rectangle</a:t>
            </a:r>
          </a:p>
          <a:p>
            <a:pPr/>
            <a:r>
              <a:t>We can for example update the color</a:t>
            </a:r>
          </a:p>
          <a:p>
            <a:pPr lvl="1"/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patch.set_facecolor(color)</a:t>
            </a:r>
          </a:p>
          <a:p>
            <a:pPr lvl="2"/>
            <a:r>
              <a:t>Where color is a number between 0 and 256</a:t>
            </a:r>
          </a:p>
          <a:p>
            <a:pPr lvl="2"/>
            <a:r>
              <a:t>Which we can select according to colormaps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olorma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Colormaps</a:t>
            </a:r>
          </a:p>
        </p:txBody>
      </p:sp>
      <p:pic>
        <p:nvPicPr>
          <p:cNvPr id="409" name="Screen Shot 2020-06-28 at 4.22.38 PM.png" descr="Screen Shot 2020-06-28 at 4.22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0409" y="2203930"/>
            <a:ext cx="6117687" cy="7072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Screen Shot 2020-06-28 at 4.23.01 PM.png" descr="Screen Shot 2020-06-28 at 4.23.0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0409" y="6322317"/>
            <a:ext cx="5950322" cy="3431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413" name="For each of the four histograms, we can use a different color ma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each of the four histograms, we can use a different color map</a:t>
            </a:r>
          </a:p>
          <a:p>
            <a:pPr lvl="1"/>
            <a:r>
              <a:t>We pick the number uniformly through 1 … 256</a:t>
            </a:r>
          </a:p>
        </p:txBody>
      </p:sp>
      <p:sp>
        <p:nvSpPr>
          <p:cNvPr id="414" name="for i, patch in enumerate(patches00):…"/>
          <p:cNvSpPr txBox="1"/>
          <p:nvPr/>
        </p:nvSpPr>
        <p:spPr>
          <a:xfrm>
            <a:off x="2089252" y="5321300"/>
            <a:ext cx="8573878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for i, patch in enumerate(patches00):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color = plt.cm.viridis(i*256//9)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patch.set_facecolor(color)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for i, patch in enumerate(patches01):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color = plt.cm.magma(i*256//9)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patch.set_facecolor(color)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450" y="1251674"/>
            <a:ext cx="11335900" cy="8501926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ython enumer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 enumerate</a:t>
            </a:r>
          </a:p>
        </p:txBody>
      </p:sp>
      <p:sp>
        <p:nvSpPr>
          <p:cNvPr id="420" name="Remember that Python has some great list too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Remember that Python has some great list tools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enumerate(a_list_or_sequence)</a:t>
            </a:r>
          </a:p>
          <a:p>
            <a:pPr lvl="1"/>
            <a:r>
              <a:t>will generate tuples of index and element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47" name="Now we can re-index by setting the index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Now we can re-index by setting the index</a:t>
            </a:r>
          </a:p>
        </p:txBody>
      </p:sp>
      <p:sp>
        <p:nvSpPr>
          <p:cNvPr id="148" name="&gt;&gt;&gt; ts1.set_index('time', inplace = True)…"/>
          <p:cNvSpPr txBox="1"/>
          <p:nvPr/>
        </p:nvSpPr>
        <p:spPr>
          <a:xfrm>
            <a:off x="386364" y="2966796"/>
            <a:ext cx="12232073" cy="657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ts1.set_index('time', inplace = True)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ts1.info()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&lt;class 'pandas.core.frame.DataFrame'&gt;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DatetimeIndex: 5000 entries, 2001-01-01 to 2014-09-09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Data columns (total 1 columns):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TS    5000 non-null float64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dtypes: float64(1)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memory usage: 78.1 KB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ts1.head()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       TS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time                   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2001-01-01  1027.096129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2001-01-02  1041.701344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423" name="We should describe what we are display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should describe what we are displaying</a:t>
            </a:r>
          </a:p>
          <a:p>
            <a:pPr lvl="1"/>
            <a:r>
              <a:t>First, let's add labels for the axes</a:t>
            </a:r>
          </a:p>
          <a:p>
            <a:pPr lvl="2"/>
            <a:r>
              <a:t>Turns out that the rows are too close together</a:t>
            </a:r>
          </a:p>
          <a:p>
            <a:pPr lvl="3"/>
            <a:r>
              <a:t>Search the web: can be adjusted with tight_layout</a:t>
            </a:r>
          </a:p>
        </p:txBody>
      </p:sp>
      <p:sp>
        <p:nvSpPr>
          <p:cNvPr id="424" name="for ax in axs:…"/>
          <p:cNvSpPr txBox="1"/>
          <p:nvPr/>
        </p:nvSpPr>
        <p:spPr>
          <a:xfrm>
            <a:off x="3216757" y="6184900"/>
            <a:ext cx="6058869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for ax in axs: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a in ax: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a.set_xlabel('mm')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a.set_ylabel('nr')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fig.tight_layout(pad=1.0)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5693" y="2003539"/>
            <a:ext cx="10333414" cy="7750061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  <p:sp>
        <p:nvSpPr>
          <p:cNvPr id="430" name="for ax in axs:…"/>
          <p:cNvSpPr txBox="1"/>
          <p:nvPr/>
        </p:nvSpPr>
        <p:spPr>
          <a:xfrm>
            <a:off x="2265849" y="2789259"/>
            <a:ext cx="8116603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for ax in axs: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a in ax: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a.set_xlabel('mm')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a.set_ylabel('nr')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axs[0][0].set_title('Sepal Length')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axs[0][1].set_title('Sepal Width')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axs[1][0].set_title('Petal Length')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axs[1][1].set_title('Petal Width')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fig.tight_layout(pad=1.0)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9294" y="1813941"/>
            <a:ext cx="10586212" cy="7939659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Histograms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2D-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2D-Histograms</a:t>
            </a:r>
          </a:p>
        </p:txBody>
      </p:sp>
      <p:sp>
        <p:nvSpPr>
          <p:cNvPr id="436" name="Two-dimensional histograms use color to show the numbers into a two dimensional bi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Two-dimensional histograms use color to show the numbers into a two dimensional bin</a:t>
            </a:r>
          </a:p>
        </p:txBody>
      </p:sp>
      <p:sp>
        <p:nvSpPr>
          <p:cNvPr id="437" name="import numpy as np…"/>
          <p:cNvSpPr txBox="1"/>
          <p:nvPr/>
        </p:nvSpPr>
        <p:spPr>
          <a:xfrm>
            <a:off x="952500" y="4205256"/>
            <a:ext cx="9625608" cy="49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numpy as np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matplotlib.pyplot as plt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from sklearn.datasets import load_iris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iris = load_iris()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features = iris.data.T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fig, axs = plt.subplots(1,2)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axs[0].hist2d(features[0,50:150],features[1,50:150])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axs[1].hist2d(features[2,50:150],features[3,50:150])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8666" y="2413000"/>
            <a:ext cx="9787468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2D-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2D-Histograms</a:t>
            </a:r>
          </a:p>
        </p:txBody>
      </p:sp>
      <p:sp>
        <p:nvSpPr>
          <p:cNvPr id="441" name="The result is harder to read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result is harder to read: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2D-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2D-Histograms</a:t>
            </a:r>
          </a:p>
        </p:txBody>
      </p:sp>
      <p:sp>
        <p:nvSpPr>
          <p:cNvPr id="444" name="We can adjust the number of bins on each si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adjust the number of bins on each side</a:t>
            </a:r>
          </a:p>
          <a:p>
            <a:pPr/>
            <a:r>
              <a:t>And adjust the color scheme</a:t>
            </a:r>
          </a:p>
          <a:p>
            <a:pPr lvl="1"/>
            <a:r>
              <a:t> </a:t>
            </a:r>
          </a:p>
          <a:p>
            <a:pPr lvl="1"/>
            <a:r>
              <a:t>set color map to something easily interpretable</a:t>
            </a:r>
          </a:p>
        </p:txBody>
      </p:sp>
      <p:sp>
        <p:nvSpPr>
          <p:cNvPr id="445" name="from matplotlib import colors"/>
          <p:cNvSpPr txBox="1"/>
          <p:nvPr/>
        </p:nvSpPr>
        <p:spPr>
          <a:xfrm>
            <a:off x="1858317" y="4161814"/>
            <a:ext cx="674478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from matplotlib import colors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2D-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2D-Histograms</a:t>
            </a:r>
          </a:p>
        </p:txBody>
      </p:sp>
      <p:sp>
        <p:nvSpPr>
          <p:cNvPr id="448" name="fig, axs = plt.subplots(1,2)…"/>
          <p:cNvSpPr txBox="1"/>
          <p:nvPr/>
        </p:nvSpPr>
        <p:spPr>
          <a:xfrm>
            <a:off x="1831148" y="2670360"/>
            <a:ext cx="8345241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fig, axs = plt.subplots(1,2)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axs[0].hist2d(features[0,50:150],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features[1,50:150],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bins=7,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norm=colors.LogNorm(),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cmap = 'Blues')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axs[1].hist2d(features[2,50:150],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features[3,50:150],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bins=7,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norm=colors.LogNorm(),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cmap = 'Blues')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2D-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2D-Histograms</a:t>
            </a:r>
          </a:p>
        </p:txBody>
      </p:sp>
      <p:sp>
        <p:nvSpPr>
          <p:cNvPr id="451" name="Then add labels and titl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Then add labels and titles</a:t>
            </a:r>
          </a:p>
        </p:txBody>
      </p:sp>
      <p:sp>
        <p:nvSpPr>
          <p:cNvPr id="452" name="for i in range(2):…"/>
          <p:cNvSpPr txBox="1"/>
          <p:nvPr/>
        </p:nvSpPr>
        <p:spPr>
          <a:xfrm>
            <a:off x="3358647" y="3951716"/>
            <a:ext cx="6287506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for i in range(2):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axs[i].set_xlabel('mm')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axs[i].set_ylabel('mm')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axs[0].set_title('Sepal')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axs[1].set_title('Petal')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2D-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2D-Histograms</a:t>
            </a:r>
          </a:p>
        </p:txBody>
      </p:sp>
      <p:pic>
        <p:nvPicPr>
          <p:cNvPr id="45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4830" y="2077246"/>
            <a:ext cx="10235140" cy="7676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Basic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sp>
        <p:nvSpPr>
          <p:cNvPr id="151" name="If we try to only access the TS data, we run into a problem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try to only access the TS data, we run into a problem</a:t>
            </a:r>
          </a:p>
        </p:txBody>
      </p:sp>
      <p:sp>
        <p:nvSpPr>
          <p:cNvPr id="152" name="&gt;&gt;&gt; ts1.TS…"/>
          <p:cNvSpPr txBox="1"/>
          <p:nvPr/>
        </p:nvSpPr>
        <p:spPr>
          <a:xfrm>
            <a:off x="585354" y="4327786"/>
            <a:ext cx="11834092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&gt;&gt;&gt; ts1.TS</a:t>
            </a:r>
          </a:p>
          <a:p>
            <a:pPr algn="l">
              <a:defRPr b="0" sz="300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Traceback (most recent call last):</a:t>
            </a:r>
          </a:p>
          <a:p>
            <a:pPr algn="l">
              <a:defRPr b="0" sz="300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File "&lt;pyshell#73&gt;", line 1, in &lt;module&gt;</a:t>
            </a:r>
          </a:p>
          <a:p>
            <a:pPr algn="l">
              <a:defRPr b="0" sz="300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ts1.TS</a:t>
            </a:r>
          </a:p>
          <a:p>
            <a:pPr algn="l">
              <a:defRPr b="0" sz="300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File "/Library/Frameworks/Python.framework/Versions/3.8/lib/python3.8/site-packages/pandas/core/generic.py", line 5179, in __getattr__</a:t>
            </a:r>
          </a:p>
          <a:p>
            <a:pPr algn="l">
              <a:defRPr b="0" sz="300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object.__getattribute__(self, name)</a:t>
            </a:r>
          </a:p>
          <a:p>
            <a:pPr algn="l">
              <a:defRPr b="0" sz="300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AttributeError: 'DataFrame' object has no attribute 'TS'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2D-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2D-Histograms</a:t>
            </a:r>
          </a:p>
        </p:txBody>
      </p:sp>
      <p:sp>
        <p:nvSpPr>
          <p:cNvPr id="458" name="Need to adjust paddin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adjust padding</a:t>
            </a:r>
          </a:p>
        </p:txBody>
      </p:sp>
      <p:sp>
        <p:nvSpPr>
          <p:cNvPr id="459" name="for a in axs:…"/>
          <p:cNvSpPr txBox="1"/>
          <p:nvPr/>
        </p:nvSpPr>
        <p:spPr>
          <a:xfrm>
            <a:off x="3587284" y="4051080"/>
            <a:ext cx="5830232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for a in axs: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a.set_xlabel('mm')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a.set_ylabel('mm')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axs[0].set_title('Sepal')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axs[1].set_title('Petal')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fig.tight_layout(pad=1.0)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2D-Histogra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2D-Histograms</a:t>
            </a:r>
          </a:p>
        </p:txBody>
      </p:sp>
      <p:pic>
        <p:nvPicPr>
          <p:cNvPr id="46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989" y="2070105"/>
            <a:ext cx="11080822" cy="6792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465" name="Let's create a simple plot: compare arctan and the logistic func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Let's create a simple plot: compare arctan and the logistic functions</a:t>
            </a:r>
          </a:p>
          <a:p>
            <a:pPr/>
            <a:r>
              <a:t>Provide a simple legend</a:t>
            </a:r>
          </a:p>
          <a:p>
            <a:pPr lvl="1"/>
            <a:r>
              <a:t>Give a label to the plot</a:t>
            </a:r>
          </a:p>
          <a:p>
            <a:pPr lvl="1"/>
            <a:r>
              <a:t>call legend and the axes object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468" name="import numpy as np…"/>
          <p:cNvSpPr txBox="1"/>
          <p:nvPr/>
        </p:nvSpPr>
        <p:spPr>
          <a:xfrm>
            <a:off x="639681" y="2412999"/>
            <a:ext cx="12003435" cy="619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numpy as np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matplotlib.pyplot as plt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scipy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math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plt.style.use('classic')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x = np.linspace(-10,10,1001)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fig, ax = plt.subplots()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2*np.arctan(x)/math.pi, 'b-', label='arctan')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2/(np.exp(-x)+1)-1, 'r--', label='logistic 1')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2/(np.exp(-x/2)+1)-1, 'g:', label='logistic 1/2')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ax.legend()</a:t>
            </a: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0356" y="1993734"/>
            <a:ext cx="8924088" cy="6693066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9139" y="3673433"/>
            <a:ext cx="7604021" cy="5703016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475" name="Can specify placement of the legen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specify placement of the legend</a:t>
            </a:r>
          </a:p>
        </p:txBody>
      </p:sp>
      <p:sp>
        <p:nvSpPr>
          <p:cNvPr id="476" name="ax.legend(loc='upper left')"/>
          <p:cNvSpPr txBox="1"/>
          <p:nvPr/>
        </p:nvSpPr>
        <p:spPr>
          <a:xfrm>
            <a:off x="3102711" y="3484143"/>
            <a:ext cx="628750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ax.legend(loc='upper left')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479" name="Can specify the number of columns in the legen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specify the number of columns in the legend</a:t>
            </a:r>
          </a:p>
        </p:txBody>
      </p:sp>
      <p:sp>
        <p:nvSpPr>
          <p:cNvPr id="480" name="x = np.linspace(-10,10,1001)…"/>
          <p:cNvSpPr txBox="1"/>
          <p:nvPr/>
        </p:nvSpPr>
        <p:spPr>
          <a:xfrm>
            <a:off x="443523" y="3855164"/>
            <a:ext cx="12117754" cy="415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x = np.linspace(-10,10,1001)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fig, ax = plt.subplots()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2*np.arctan(x)/math.pi, 'b-', label='arctan')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2*np.arctan(x/2)/math.pi, 'b-.', label='arctan 1/2')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2/(np.exp(-x)+1)-1, 'r--', label='logistic 1')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ax.plot(x, 2/(np.exp(-x/2)+1)-1, 'g:', label='logistic 1/2')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ax.legend(loc='upper left', ncol = 2)</a:t>
            </a: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algn="l">
              <a:defRPr b="0" sz="25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8751" y="2265163"/>
            <a:ext cx="9267298" cy="6950474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486" name="Turn off the fram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Turn off the frame</a:t>
            </a:r>
          </a:p>
        </p:txBody>
      </p:sp>
      <p:sp>
        <p:nvSpPr>
          <p:cNvPr id="487" name="ax.legend(loc='upper left',…"/>
          <p:cNvSpPr txBox="1"/>
          <p:nvPr/>
        </p:nvSpPr>
        <p:spPr>
          <a:xfrm>
            <a:off x="3201232" y="3314974"/>
            <a:ext cx="6287506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ax.legend(loc='upper left',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ncol = 2,</a:t>
            </a:r>
          </a:p>
          <a:p>
            <a:pPr algn="l">
              <a:defRPr b="0" sz="3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frameon=False)</a:t>
            </a:r>
          </a:p>
        </p:txBody>
      </p:sp>
      <p:pic>
        <p:nvPicPr>
          <p:cNvPr id="48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6588" y="4876800"/>
            <a:ext cx="6611624" cy="4958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ot Lege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Plot Legends</a:t>
            </a:r>
          </a:p>
        </p:txBody>
      </p:sp>
      <p:sp>
        <p:nvSpPr>
          <p:cNvPr id="491" name="If we do not provide a label in a plot, then it will be ignor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do not provide a label in a plot, then it will be ignored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