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</a:lvl1pPr>
            <a:lvl2pPr>
              <a:spcBef>
                <a:spcPts val="2000"/>
              </a:spcBef>
            </a:lvl2pPr>
            <a:lvl3pPr>
              <a:spcBef>
                <a:spcPts val="2000"/>
              </a:spcBef>
            </a:lvl3pPr>
            <a:lvl4pPr>
              <a:spcBef>
                <a:spcPts val="2000"/>
              </a:spcBef>
            </a:lvl4pPr>
            <a:lvl5pPr>
              <a:spcBef>
                <a:spcPts val="20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st and String Process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 and String Processing</a:t>
            </a:r>
          </a:p>
        </p:txBody>
      </p:sp>
      <p:sp>
        <p:nvSpPr>
          <p:cNvPr id="129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-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f-strings</a:t>
            </a:r>
          </a:p>
        </p:txBody>
      </p:sp>
      <p:sp>
        <p:nvSpPr>
          <p:cNvPr id="15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/>
          </a:p>
          <a:p>
            <a:pPr/>
          </a:p>
          <a:p>
            <a:pPr/>
            <a:r>
              <a:t>Variable fstring is then</a:t>
            </a:r>
          </a:p>
        </p:txBody>
      </p:sp>
      <p:sp>
        <p:nvSpPr>
          <p:cNvPr id="158" name="number = 6.35…"/>
          <p:cNvSpPr txBox="1"/>
          <p:nvPr/>
        </p:nvSpPr>
        <p:spPr>
          <a:xfrm>
            <a:off x="1675060" y="3460750"/>
            <a:ext cx="993045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= 6.35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astring = “hello"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fstring = f"{astring}, the number is {number}"</a:t>
            </a:r>
          </a:p>
        </p:txBody>
      </p:sp>
      <p:sp>
        <p:nvSpPr>
          <p:cNvPr id="159" name="'hello, the number is 6.35'"/>
          <p:cNvSpPr txBox="1"/>
          <p:nvPr/>
        </p:nvSpPr>
        <p:spPr>
          <a:xfrm>
            <a:off x="2856160" y="5899150"/>
            <a:ext cx="587595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'hello, the number is 6.35'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-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f-strings</a:t>
            </a:r>
          </a:p>
        </p:txBody>
      </p:sp>
      <p:sp>
        <p:nvSpPr>
          <p:cNvPr id="162" name="The expression in brackets inside an f-string gets evaluated at run tim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expression in brackets inside an f-string gets evaluated at run time.</a:t>
            </a:r>
          </a:p>
          <a:p>
            <a:pPr/>
            <a:r>
              <a:t>For example, we can say</a:t>
            </a:r>
          </a:p>
          <a:p>
            <a:pPr lvl="1"/>
          </a:p>
          <a:p>
            <a:pPr/>
            <a:r>
              <a:t>or</a:t>
            </a:r>
          </a:p>
          <a:p>
            <a:pPr/>
          </a:p>
          <a:p>
            <a:pPr/>
          </a:p>
          <a:p>
            <a:pPr lvl="3" marL="0" indent="1333500">
              <a:buSzTx/>
              <a:buNone/>
            </a:pPr>
            <a:r>
              <a:t>which evaluates to </a:t>
            </a:r>
          </a:p>
        </p:txBody>
      </p:sp>
      <p:sp>
        <p:nvSpPr>
          <p:cNvPr id="163" name="f&quot;{2+3*4}&quot;"/>
          <p:cNvSpPr txBox="1"/>
          <p:nvPr/>
        </p:nvSpPr>
        <p:spPr>
          <a:xfrm>
            <a:off x="5378276" y="4743450"/>
            <a:ext cx="224824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f"{2+3*4}"</a:t>
            </a:r>
          </a:p>
        </p:txBody>
      </p:sp>
      <p:sp>
        <p:nvSpPr>
          <p:cNvPr id="164" name="astring = “hello&quot;…"/>
          <p:cNvSpPr txBox="1"/>
          <p:nvPr/>
        </p:nvSpPr>
        <p:spPr>
          <a:xfrm>
            <a:off x="2710842" y="6248400"/>
            <a:ext cx="758311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astring = “hello"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string = f"{astring.upper()} World"</a:t>
            </a:r>
          </a:p>
        </p:txBody>
      </p:sp>
      <p:sp>
        <p:nvSpPr>
          <p:cNvPr id="165" name="'HELLO World'"/>
          <p:cNvSpPr txBox="1"/>
          <p:nvPr/>
        </p:nvSpPr>
        <p:spPr>
          <a:xfrm>
            <a:off x="5058184" y="8324850"/>
            <a:ext cx="288843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'HELLO World'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-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r-strings</a:t>
            </a:r>
          </a:p>
        </p:txBody>
      </p:sp>
      <p:sp>
        <p:nvSpPr>
          <p:cNvPr id="168" name="Because of their similarity with f-strings, we mention r-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Because of their similarity with f-strings, we mention r-strings</a:t>
            </a:r>
          </a:p>
          <a:p>
            <a:pPr/>
            <a:r>
              <a:t>An r-string uses the escape character only as an escape character, so there is no escaping at all</a:t>
            </a:r>
          </a:p>
          <a:p>
            <a:pPr lvl="1"/>
            <a:r>
              <a:t>This is useful for strings containing the backslash such as Windows file names</a:t>
            </a:r>
          </a:p>
        </p:txBody>
      </p:sp>
      <p:sp>
        <p:nvSpPr>
          <p:cNvPr id="169" name="address = r&quot;c:\Windows\System32\system.ini&quot;"/>
          <p:cNvSpPr txBox="1"/>
          <p:nvPr/>
        </p:nvSpPr>
        <p:spPr>
          <a:xfrm>
            <a:off x="2703760" y="6572250"/>
            <a:ext cx="929027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address = r"c:\Windows\System32\system.ini"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Hangman -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- Ahorcado</a:t>
            </a:r>
          </a:p>
        </p:txBody>
      </p:sp>
      <p:sp>
        <p:nvSpPr>
          <p:cNvPr id="172" name="A slightly morbid childrens' g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slightly morbid childrens' game</a:t>
            </a:r>
          </a:p>
          <a:p>
            <a:pPr lvl="1"/>
            <a:r>
              <a:t>Guess a word letter by letter</a:t>
            </a:r>
          </a:p>
          <a:p>
            <a:pPr lvl="1"/>
            <a:r>
              <a:t>For each wrong letter, a part of a hanged man is drawn</a:t>
            </a:r>
          </a:p>
        </p:txBody>
      </p:sp>
      <p:sp>
        <p:nvSpPr>
          <p:cNvPr id="173" name="Enter a letter j…"/>
          <p:cNvSpPr txBox="1"/>
          <p:nvPr/>
        </p:nvSpPr>
        <p:spPr>
          <a:xfrm>
            <a:off x="5089622" y="5242482"/>
            <a:ext cx="3183069" cy="347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j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/|\ 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 \ 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17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you looser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76" name="How to plan a software projec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plan a software project?</a:t>
            </a:r>
          </a:p>
          <a:p>
            <a:pPr lvl="1"/>
            <a:r>
              <a:t>Principal idea:  divide tasks into simpler components</a:t>
            </a:r>
          </a:p>
          <a:p>
            <a:pPr lvl="1"/>
            <a:r>
              <a:t>Make a diagram of program logic:</a:t>
            </a:r>
          </a:p>
          <a:p>
            <a:pPr lvl="2"/>
            <a:r>
              <a:t>This is apt to change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6035" y="215900"/>
            <a:ext cx="10909301" cy="932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82" name="Observation:…"/>
          <p:cNvSpPr txBox="1"/>
          <p:nvPr>
            <p:ph type="body" sz="half" idx="1"/>
          </p:nvPr>
        </p:nvSpPr>
        <p:spPr>
          <a:xfrm>
            <a:off x="952500" y="2590800"/>
            <a:ext cx="4962039" cy="62865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Observation: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We need a list of guessed letters to decide whether this is a letter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We need to do more input control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User enters digit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user enters capital letters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…</a:t>
            </a:r>
          </a:p>
        </p:txBody>
      </p:sp>
      <p:pic>
        <p:nvPicPr>
          <p:cNvPr id="18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5948" y="3069579"/>
            <a:ext cx="6472691" cy="5530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86" name="All of the yellow boxes are candidates for functions…"/>
          <p:cNvSpPr txBox="1"/>
          <p:nvPr>
            <p:ph type="body" sz="half" idx="1"/>
          </p:nvPr>
        </p:nvSpPr>
        <p:spPr>
          <a:xfrm>
            <a:off x="952500" y="2590800"/>
            <a:ext cx="4962039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All of the yellow boxes are candidates for functions</a:t>
            </a:r>
          </a:p>
          <a:p>
            <a:pPr/>
            <a:r>
              <a:t>We can see some common data:</a:t>
            </a:r>
          </a:p>
          <a:p>
            <a:pPr lvl="1"/>
            <a:r>
              <a:t>The secret word</a:t>
            </a:r>
          </a:p>
          <a:p>
            <a:pPr lvl="1"/>
            <a:r>
              <a:t>The list of guessed letters</a:t>
            </a:r>
          </a:p>
          <a:p>
            <a:pPr lvl="1"/>
            <a:r>
              <a:t>The number of bad guesses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5948" y="3069579"/>
            <a:ext cx="6472691" cy="5530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90" name="We can also see that at the heart is a giant loop…"/>
          <p:cNvSpPr txBox="1"/>
          <p:nvPr>
            <p:ph type="body" sz="half" idx="1"/>
          </p:nvPr>
        </p:nvSpPr>
        <p:spPr>
          <a:xfrm>
            <a:off x="952500" y="2590800"/>
            <a:ext cx="4962039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We can also see that at the heart is a giant loop</a:t>
            </a:r>
          </a:p>
          <a:p>
            <a:pPr/>
            <a:r>
              <a:t>Python-style:</a:t>
            </a:r>
          </a:p>
          <a:p>
            <a:pPr lvl="1"/>
            <a:r>
              <a:t>Make the loop an infinite loop </a:t>
            </a:r>
          </a:p>
          <a:p>
            <a:pPr lvl="1"/>
            <a:r>
              <a:t>Break out </a:t>
            </a:r>
          </a:p>
        </p:txBody>
      </p:sp>
      <p:pic>
        <p:nvPicPr>
          <p:cNvPr id="1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5948" y="3069579"/>
            <a:ext cx="6472691" cy="5530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94" name="A word about diagram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word about diagrams:</a:t>
            </a:r>
          </a:p>
          <a:p>
            <a:pPr lvl="1"/>
            <a:r>
              <a:t>Programming has become a lot easier over the years</a:t>
            </a:r>
          </a:p>
          <a:p>
            <a:pPr lvl="2"/>
            <a:r>
              <a:t>So we program more difficult things</a:t>
            </a:r>
          </a:p>
          <a:p>
            <a:pPr lvl="2"/>
            <a:r>
              <a:t>And focus has shifted</a:t>
            </a:r>
          </a:p>
          <a:p>
            <a:pPr lvl="1"/>
            <a:r>
              <a:t>Some methods are very data-centric</a:t>
            </a:r>
          </a:p>
          <a:p>
            <a:pPr lvl="2"/>
            <a:r>
              <a:t>Useful for big data implementation or graphics, e.g.</a:t>
            </a:r>
          </a:p>
          <a:p>
            <a:pPr lvl="1"/>
            <a:r>
              <a:t>Some methods focus on processing</a:t>
            </a:r>
          </a:p>
          <a:p>
            <a:pPr lvl="2"/>
            <a:r>
              <a:t>As we just did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ctivitie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 1</a:t>
            </a:r>
          </a:p>
        </p:txBody>
      </p:sp>
      <p:sp>
        <p:nvSpPr>
          <p:cNvPr id="132" name="Write a program that checks (returns True/False) whether a string ends with .ed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program that checks (returns True/False) whether a string ends with .edu</a:t>
            </a:r>
          </a:p>
          <a:p>
            <a:pPr lvl="1"/>
            <a:r>
              <a:t>one solution with endswith</a:t>
            </a:r>
          </a:p>
          <a:p>
            <a:pPr lvl="1"/>
            <a:r>
              <a:t>one solution using a slice and comparing strings</a:t>
            </a:r>
          </a:p>
          <a:p>
            <a:pPr lvl="1"/>
            <a:r>
              <a:t>one solution using indices and comparing characters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197" name="&quot;Enter a letter&quot; fun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"Enter a letter" function:</a:t>
            </a:r>
          </a:p>
          <a:p>
            <a:pPr lvl="1"/>
            <a:r>
              <a:t>Needs one parameter: list of guessed letters</a:t>
            </a:r>
          </a:p>
          <a:p>
            <a:pPr lvl="1"/>
            <a:r>
              <a:t>Should do error checking (homework / project)</a:t>
            </a:r>
          </a:p>
          <a:p>
            <a:pPr lvl="1"/>
            <a:r>
              <a:t>Returns a letter not previously seen</a:t>
            </a:r>
          </a:p>
        </p:txBody>
      </p:sp>
      <p:pic>
        <p:nvPicPr>
          <p:cNvPr id="19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51108" y="5094150"/>
            <a:ext cx="4000501" cy="4000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01" name="def get_letter(lol):…"/>
          <p:cNvSpPr txBox="1"/>
          <p:nvPr/>
        </p:nvSpPr>
        <p:spPr>
          <a:xfrm>
            <a:off x="414684" y="2412999"/>
            <a:ext cx="11637616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get_letter(lol):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x = input('Enter a letter ')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x = x[0]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x in lol: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print('This letter is already guessed. Try again.')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else: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x</a:t>
            </a:r>
          </a:p>
        </p:txBody>
      </p:sp>
      <p:pic>
        <p:nvPicPr>
          <p:cNvPr id="2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1203" y="4876800"/>
            <a:ext cx="4229455" cy="4229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05" name="Check whether we are d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 whether we are done</a:t>
            </a:r>
          </a:p>
          <a:p>
            <a:pPr lvl="1"/>
            <a:r>
              <a:t>All the letters in the secret are in the list of letters already guessed (lol)</a:t>
            </a:r>
          </a:p>
        </p:txBody>
      </p:sp>
      <p:sp>
        <p:nvSpPr>
          <p:cNvPr id="206" name="def done(lol, secret):…"/>
          <p:cNvSpPr txBox="1"/>
          <p:nvPr/>
        </p:nvSpPr>
        <p:spPr>
          <a:xfrm>
            <a:off x="4010749" y="5281537"/>
            <a:ext cx="674478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done(lol, secret):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letter in secret: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letter not in lol: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False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09" name="Print out the hangman:  An exercise in ASCII ar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out the hangman:  An exercise in ASCII art</a:t>
            </a:r>
          </a:p>
        </p:txBody>
      </p:sp>
      <p:sp>
        <p:nvSpPr>
          <p:cNvPr id="210" name="Enter a letter a…"/>
          <p:cNvSpPr txBox="1"/>
          <p:nvPr/>
        </p:nvSpPr>
        <p:spPr>
          <a:xfrm>
            <a:off x="2812541" y="3657599"/>
            <a:ext cx="6516143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a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Good job. The word is *******a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13" name="Enter a letter b…"/>
          <p:cNvSpPr txBox="1"/>
          <p:nvPr/>
        </p:nvSpPr>
        <p:spPr>
          <a:xfrm>
            <a:off x="2106153" y="2620144"/>
            <a:ext cx="6516142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b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Good job. The word is *****b*a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16" name="Enter a letter d…"/>
          <p:cNvSpPr txBox="1"/>
          <p:nvPr/>
        </p:nvSpPr>
        <p:spPr>
          <a:xfrm>
            <a:off x="2337087" y="2620144"/>
            <a:ext cx="6729538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d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 quite. The word is c****b*a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19" name="Enter a letter e…"/>
          <p:cNvSpPr txBox="1"/>
          <p:nvPr/>
        </p:nvSpPr>
        <p:spPr>
          <a:xfrm>
            <a:off x="2432178" y="2627060"/>
            <a:ext cx="6729538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e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 quite. The word is c****b*a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22" name="Enter a letter f…"/>
          <p:cNvSpPr txBox="1"/>
          <p:nvPr/>
        </p:nvSpPr>
        <p:spPr>
          <a:xfrm>
            <a:off x="2146906" y="2412999"/>
            <a:ext cx="6729537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f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 quite. The word is c****b*a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25" name="Enter a letter g…"/>
          <p:cNvSpPr txBox="1"/>
          <p:nvPr/>
        </p:nvSpPr>
        <p:spPr>
          <a:xfrm>
            <a:off x="1576361" y="2586307"/>
            <a:ext cx="6729537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g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/|\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 quite. The word is c****b*a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28" name="Enter a letter h…"/>
          <p:cNvSpPr txBox="1"/>
          <p:nvPr/>
        </p:nvSpPr>
        <p:spPr>
          <a:xfrm>
            <a:off x="1467686" y="2412999"/>
            <a:ext cx="6729537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h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/|\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 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 quite. The word is c****b*a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ctivities 1 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 1 Solutions</a:t>
            </a:r>
          </a:p>
        </p:txBody>
      </p:sp>
      <p:sp>
        <p:nvSpPr>
          <p:cNvPr id="135" name="def check1(a_string):…"/>
          <p:cNvSpPr txBox="1"/>
          <p:nvPr/>
        </p:nvSpPr>
        <p:spPr>
          <a:xfrm>
            <a:off x="1049411" y="2768600"/>
            <a:ext cx="1145470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check1(a_string):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a_string.endswith('.edu')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check2(a_string):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a_string[-4:] == '.edu'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check3(a_string):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(a_string[-4] == '.' and a_string[-3] == 'e' and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a_string[-2] == 'd' and a_string[-1] == 'u')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31" name="Enter a letter i…"/>
          <p:cNvSpPr txBox="1"/>
          <p:nvPr/>
        </p:nvSpPr>
        <p:spPr>
          <a:xfrm>
            <a:off x="2133321" y="2531969"/>
            <a:ext cx="6516143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i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/|\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 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Good job. The word is c****bia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34" name="Enter a letter j…"/>
          <p:cNvSpPr txBox="1"/>
          <p:nvPr/>
        </p:nvSpPr>
        <p:spPr>
          <a:xfrm>
            <a:off x="2241997" y="2681397"/>
            <a:ext cx="3528616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Enter a letter j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+------+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 o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/|\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     / \ 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|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you looser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37" name="&quot;printing the hangman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"printing the hangman"</a:t>
            </a:r>
          </a:p>
          <a:p>
            <a:pPr lvl="1"/>
            <a:r>
              <a:t>Two possibilities:  </a:t>
            </a:r>
          </a:p>
          <a:p>
            <a:pPr lvl="2"/>
            <a:r>
              <a:t>Draw the same string with slight changes for different number of false guesses</a:t>
            </a:r>
          </a:p>
          <a:p>
            <a:pPr lvl="2"/>
            <a:r>
              <a:t>Draw different strings (using copy and paste)</a:t>
            </a:r>
          </a:p>
          <a:p>
            <a:pPr lvl="1"/>
            <a:r>
              <a:t>Can use multi-dimensional strings</a:t>
            </a:r>
          </a:p>
          <a:p>
            <a:pPr lvl="2"/>
            <a:r>
              <a:t>or use string arithmetic (which becomes unreadable)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def print_it(n):…"/>
          <p:cNvSpPr txBox="1"/>
          <p:nvPr/>
        </p:nvSpPr>
        <p:spPr>
          <a:xfrm>
            <a:off x="241560" y="381000"/>
            <a:ext cx="12521680" cy="899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print_it(n):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n &lt;= 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+ 5*' ' +'|      |\n' + 8*(5*'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1: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+7*(5*'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2: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++5*' '+'|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+7*(5*'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3: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+ 5*' '+'|     /|\n'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+7*(5*'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4: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+ 5*' '+'|     /|\\ 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+7*(5*'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5: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+ 5*' '+'|     /|\\ 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/  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+6*(5*' '+'|\n'))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n == 6: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print(5*' ' +'+------+\n' +  5*' ' +'|      |\n'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 o\n' + 5*' '+'|     /|\\ 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+5*' '+'|     / \ \n'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+6*(5*' '+'|\n'))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42" name="Now we are ready for the ga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are ready for the game:</a:t>
            </a:r>
          </a:p>
          <a:p>
            <a:pPr lvl="1"/>
            <a:r>
              <a:t>First, define the data structures</a:t>
            </a:r>
          </a:p>
        </p:txBody>
      </p:sp>
      <p:sp>
        <p:nvSpPr>
          <p:cNvPr id="243" name="def game():…"/>
          <p:cNvSpPr txBox="1"/>
          <p:nvPr/>
        </p:nvSpPr>
        <p:spPr>
          <a:xfrm>
            <a:off x="3464593" y="4679950"/>
            <a:ext cx="5022379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game():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secret = 'colombia'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lol = []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false_guesses = 0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46" name="Then start the while loop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start the while loop:</a:t>
            </a:r>
          </a:p>
        </p:txBody>
      </p:sp>
      <p:sp>
        <p:nvSpPr>
          <p:cNvPr id="247" name="def game():…"/>
          <p:cNvSpPr txBox="1"/>
          <p:nvPr/>
        </p:nvSpPr>
        <p:spPr>
          <a:xfrm>
            <a:off x="3709112" y="3835081"/>
            <a:ext cx="5022380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game():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secret = 'colombia'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lol = []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false_guesses = 0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50" name="First, get the letter and do not forget to update your list of guessed letters (lol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get the letter and do not forget to update your list of guessed letters (lol)</a:t>
            </a:r>
          </a:p>
          <a:p>
            <a:pPr/>
            <a:r>
              <a:t>We have hidden some logic in get_letter</a:t>
            </a:r>
          </a:p>
        </p:txBody>
      </p:sp>
      <p:sp>
        <p:nvSpPr>
          <p:cNvPr id="251" name="while True:…"/>
          <p:cNvSpPr txBox="1"/>
          <p:nvPr/>
        </p:nvSpPr>
        <p:spPr>
          <a:xfrm>
            <a:off x="3274411" y="6123682"/>
            <a:ext cx="587595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x = get_letter(lol)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lol.append(x)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54" name="If the letter is a good gues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the letter is a good guess:</a:t>
            </a:r>
          </a:p>
          <a:p>
            <a:pPr lvl="1"/>
            <a:r>
              <a:t>Print hangman and word, then check whether we are done</a:t>
            </a:r>
          </a:p>
        </p:txBody>
      </p:sp>
      <p:sp>
        <p:nvSpPr>
          <p:cNvPr id="255" name="if x in secret:…"/>
          <p:cNvSpPr txBox="1"/>
          <p:nvPr/>
        </p:nvSpPr>
        <p:spPr>
          <a:xfrm>
            <a:off x="485439" y="4810186"/>
            <a:ext cx="12003436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x in secret: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print_it(false_guesses)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done(lol, secret):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print('You won')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else: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print('Good job. The word is', display(secret, lol))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58" name="If the letter is ba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the letter is bad:</a:t>
            </a:r>
          </a:p>
          <a:p>
            <a:pPr lvl="1"/>
            <a:r>
              <a:t>update false guesses</a:t>
            </a:r>
          </a:p>
          <a:p>
            <a:pPr lvl="1"/>
            <a:r>
              <a:t>print hangman</a:t>
            </a:r>
          </a:p>
          <a:p>
            <a:pPr lvl="1"/>
            <a:r>
              <a:t>decide on whether we lost</a:t>
            </a:r>
          </a:p>
        </p:txBody>
      </p:sp>
      <p:sp>
        <p:nvSpPr>
          <p:cNvPr id="259" name="if x not in secret:…"/>
          <p:cNvSpPr txBox="1"/>
          <p:nvPr/>
        </p:nvSpPr>
        <p:spPr>
          <a:xfrm>
            <a:off x="503193" y="5734049"/>
            <a:ext cx="12201588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x not in secret: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false_guesses += 1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print_it(false_guesses)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false_guesses &gt;= 6: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print("you looser you")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break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else: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print('Not quite. The word is', display(secret, lol))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Hangman — Ahorca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Hangman — Ahorcado</a:t>
            </a:r>
          </a:p>
        </p:txBody>
      </p:sp>
      <p:sp>
        <p:nvSpPr>
          <p:cNvPr id="262" name="Notice: We could have used return in order to get out of the loop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Notice: We could have used return in order to get out of the loop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ctivities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 2</a:t>
            </a:r>
          </a:p>
        </p:txBody>
      </p:sp>
      <p:sp>
        <p:nvSpPr>
          <p:cNvPr id="138" name="A function counter that counts the number of consonants in a str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function counter that counts the number of consonants in a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def game():…"/>
          <p:cNvSpPr txBox="1"/>
          <p:nvPr/>
        </p:nvSpPr>
        <p:spPr>
          <a:xfrm>
            <a:off x="485439" y="495299"/>
            <a:ext cx="12033921" cy="876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game():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secret = 'colombia'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lol = []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false_guesses = 0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while True: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x = get_letter(lol)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lol.append(x)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if x in secret: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print_it(false_guesses)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if done(lol, secret):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print('You won')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break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else: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print(</a:t>
            </a:r>
            <a:r>
              <a:rPr sz="2200"/>
              <a:t>'Good job. The word is', display(secret, lol)</a:t>
            </a:r>
            <a:r>
              <a:t>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x not in secret: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false_guesses += 1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print_it(false_guesses)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if false_guesses &gt;= 6: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print("you looser you")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break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else:</a:t>
            </a:r>
          </a:p>
          <a:p>
            <a: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print(</a:t>
            </a:r>
            <a:r>
              <a:rPr sz="2000"/>
              <a:t>'Not quite. The word is', display(secret, lol)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ctivities 2 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 2 Solutions</a:t>
            </a:r>
          </a:p>
        </p:txBody>
      </p:sp>
      <p:sp>
        <p:nvSpPr>
          <p:cNvPr id="141" name="def cons(a_string):…"/>
          <p:cNvSpPr txBox="1"/>
          <p:nvPr/>
        </p:nvSpPr>
        <p:spPr>
          <a:xfrm>
            <a:off x="1598141" y="2901843"/>
            <a:ext cx="9808518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cons(a_string):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count =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letter in a_string: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letter.lower() in 'bcdfghjklmnpqrstvwxyz':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count +=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ctivit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</a:t>
            </a:r>
          </a:p>
        </p:txBody>
      </p:sp>
      <p:sp>
        <p:nvSpPr>
          <p:cNvPr id="144" name="A function that removes all vowels in a str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function that removes all vowels in a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ctivities 3 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Activities 3 Solutions</a:t>
            </a:r>
          </a:p>
        </p:txBody>
      </p:sp>
      <p:sp>
        <p:nvSpPr>
          <p:cNvPr id="147" name="def rem_vol(a_string):…"/>
          <p:cNvSpPr txBox="1"/>
          <p:nvPr/>
        </p:nvSpPr>
        <p:spPr>
          <a:xfrm>
            <a:off x="2969964" y="3250879"/>
            <a:ext cx="7064872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rem_vol(a_string):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result = [ 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for letter in a_string: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letter not in 'aeiouAEIOU':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result.append(letter)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Formatting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Formatting method</a:t>
            </a:r>
          </a:p>
        </p:txBody>
      </p:sp>
      <p:sp>
        <p:nvSpPr>
          <p:cNvPr id="150" name="Python has two type of special string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has two type of special strings:</a:t>
            </a:r>
          </a:p>
          <a:p>
            <a:pPr lvl="1"/>
            <a:r>
              <a:t>r-strings for raw strings: no escapes</a:t>
            </a:r>
          </a:p>
          <a:p>
            <a:pPr lvl="1"/>
            <a:r>
              <a:t>f-strings for formatting</a:t>
            </a:r>
          </a:p>
          <a:p>
            <a:pPr lvl="1"/>
            <a:r>
              <a:t>Using f-strings results in more compact and readable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-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f-strings</a:t>
            </a:r>
          </a:p>
        </p:txBody>
      </p:sp>
      <p:sp>
        <p:nvSpPr>
          <p:cNvPr id="153" name="f-strings are defined with a pair of quotation marks preceded immediately by an “f” or “F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f-strings are defined with a pair of quotation marks preceded immediately by an “f” or “F”</a:t>
            </a:r>
          </a:p>
          <a:p>
            <a:pPr/>
          </a:p>
          <a:p>
            <a:pPr/>
          </a:p>
          <a:p>
            <a:pPr/>
            <a:r>
              <a:t>An f-string can contain a variable name surrounded by brackets in its definition</a:t>
            </a:r>
          </a:p>
          <a:p>
            <a:pPr/>
            <a:r>
              <a:t>The bracket is then replaced by the value of the variable</a:t>
            </a:r>
          </a:p>
        </p:txBody>
      </p:sp>
      <p:sp>
        <p:nvSpPr>
          <p:cNvPr id="154" name="fstring = f'hello world'"/>
          <p:cNvSpPr txBox="1"/>
          <p:nvPr/>
        </p:nvSpPr>
        <p:spPr>
          <a:xfrm>
            <a:off x="3884513" y="4019550"/>
            <a:ext cx="5235774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fstring = f'hello world'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