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cision Trees"/>
          <p:cNvSpPr txBox="1"/>
          <p:nvPr>
            <p:ph type="ctrTitle"/>
          </p:nvPr>
        </p:nvSpPr>
        <p:spPr>
          <a:xfrm>
            <a:off x="1270000" y="1638300"/>
            <a:ext cx="10464800" cy="4239014"/>
          </a:xfrm>
          <a:prstGeom prst="rect">
            <a:avLst/>
          </a:prstGeom>
        </p:spPr>
        <p:txBody>
          <a:bodyPr/>
          <a:lstStyle/>
          <a:p>
            <a:pPr/>
            <a:r>
              <a:t>Decision Trees 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xfrm>
            <a:off x="1270000" y="6433396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56" name="Subdivide the area below the li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Subdivide the area below the line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7642" y="3330376"/>
            <a:ext cx="6229516" cy="55330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Defines three almost homogeneous regions"/>
          <p:cNvSpPr txBox="1"/>
          <p:nvPr/>
        </p:nvSpPr>
        <p:spPr>
          <a:xfrm>
            <a:off x="3387642" y="8858250"/>
            <a:ext cx="804039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Defines three almost homogeneous regions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61" name="Express as a decision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Express as a decision tree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357" y="3803650"/>
            <a:ext cx="5295901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2879" y="3705096"/>
            <a:ext cx="4501754" cy="386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66" name="Decision trees are easy to expl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Decision trees are easy to explain</a:t>
            </a:r>
          </a:p>
          <a:p>
            <a:pPr/>
            <a:r>
              <a:t>Might more closely mirror human decision making</a:t>
            </a:r>
          </a:p>
          <a:p>
            <a:pPr/>
            <a:r>
              <a:t>Can be displayed graphically and are easily interpreted by a non-expert</a:t>
            </a:r>
          </a:p>
          <a:p>
            <a:pPr/>
            <a:r>
              <a:t>Can easily extend to non-numeric variables</a:t>
            </a:r>
          </a:p>
          <a:p>
            <a:pPr/>
          </a:p>
          <a:p>
            <a:pPr/>
            <a:r>
              <a:t>Tend do not be as accurate as other simple methods</a:t>
            </a:r>
          </a:p>
          <a:p>
            <a:pPr/>
            <a:r>
              <a:t>Non-robust: Small changes in data sets give rise to completely different final trees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69" name="If a new point with coordinates (x, y) is conside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a new point with coordinates (x, y) is considered</a:t>
            </a:r>
          </a:p>
          <a:p>
            <a:pPr lvl="1"/>
            <a:r>
              <a:t>Use the decision tree to predict the color of the point</a:t>
            </a:r>
          </a:p>
          <a:p>
            <a:pPr/>
            <a:r>
              <a:t>Decision tree is not always correct even on the points used to develop it</a:t>
            </a:r>
          </a:p>
          <a:p>
            <a:pPr lvl="1"/>
            <a:r>
              <a:t>But it is mostly right</a:t>
            </a:r>
          </a:p>
          <a:p>
            <a:pPr/>
            <a:r>
              <a:t>If new points behave like the old ones</a:t>
            </a:r>
          </a:p>
          <a:p>
            <a:pPr lvl="1"/>
            <a:r>
              <a:t>Expect the rules to be mostly 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72" name="How do we build decision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build decision trees</a:t>
            </a:r>
          </a:p>
          <a:p>
            <a:pPr lvl="1"/>
            <a:r>
              <a:t>Many algorithms were tried out and compared</a:t>
            </a:r>
          </a:p>
          <a:p>
            <a:pPr lvl="1"/>
            <a:r>
              <a:t>First rule:  Decisions should be simple, involving only one coordinate</a:t>
            </a:r>
          </a:p>
          <a:p>
            <a:pPr lvl="1"/>
            <a:r>
              <a:t>Second rule: If decision rules are complex they are likely to not generalize</a:t>
            </a:r>
          </a:p>
          <a:p>
            <a:pPr lvl="2"/>
            <a:r>
              <a:t>E.g.: the lone red point in the upper region is probably an outlier and not indicative of general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75" name="How do we build decision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build decision trees</a:t>
            </a:r>
          </a:p>
          <a:p>
            <a:pPr lvl="1"/>
            <a:r>
              <a:t>Third rule:</a:t>
            </a:r>
          </a:p>
          <a:p>
            <a:pPr lvl="2"/>
            <a:r>
              <a:t>Don't get carried away</a:t>
            </a:r>
          </a:p>
          <a:p>
            <a:pPr lvl="3"/>
            <a:r>
              <a:t>Prune trees to avoid overfitting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78" name="Algorithm for decision tre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Algorithm for decision trees:</a:t>
            </a:r>
          </a:p>
          <a:p>
            <a:pPr lvl="1"/>
            <a:r>
              <a:t>Find a simple rule:  </a:t>
            </a:r>
          </a:p>
          <a:p>
            <a:pPr lvl="2"/>
            <a:r>
              <a:t>Maximizes the </a:t>
            </a:r>
            <a:r>
              <a:rPr i="1"/>
              <a:t>information gain</a:t>
            </a:r>
            <a:endParaRPr i="1"/>
          </a:p>
          <a:p>
            <a:pPr lvl="1"/>
            <a:r>
              <a:t>Continue sub-diving the regions</a:t>
            </a:r>
          </a:p>
          <a:p>
            <a:pPr lvl="2"/>
            <a:r>
              <a:t>Stop when a region is homogeneous or almost homogeneous</a:t>
            </a:r>
          </a:p>
          <a:p>
            <a:pPr lvl="2"/>
            <a:r>
              <a:t>Stop when a region becomes too small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81" name="Information Gain from a spli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Information Gain from a split:</a:t>
            </a:r>
          </a:p>
          <a:p>
            <a:pPr lvl="1" marL="0" indent="444500">
              <a:buSzTx/>
              <a:buNone/>
            </a:pP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 information measure before</a:t>
            </a:r>
          </a:p>
          <a:p>
            <a:pPr lvl="1" marL="0" indent="444500">
              <a:buSzTx/>
              <a:buNone/>
            </a:pP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μ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μ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information measures in the split parts</a:t>
            </a:r>
          </a:p>
          <a:p>
            <a:pPr lvl="1" marL="0" indent="44450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Information gain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μ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ρ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ρ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6674" y="2305545"/>
            <a:ext cx="46101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185" name="Need to get the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get the data: </a:t>
            </a:r>
          </a:p>
          <a:p>
            <a:pPr lvl="1"/>
            <a:r>
              <a:t>make tuples of float</a:t>
            </a:r>
          </a:p>
          <a:p>
            <a:pPr lvl="1"/>
            <a:r>
              <a:t>last element:</a:t>
            </a:r>
          </a:p>
          <a:p>
            <a:pPr lvl="2"/>
            <a:r>
              <a:t>use numbers 0, 1, 2 to encode categories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ef get_data():…"/>
          <p:cNvSpPr txBox="1"/>
          <p:nvPr/>
        </p:nvSpPr>
        <p:spPr>
          <a:xfrm>
            <a:off x="1689596" y="635000"/>
            <a:ext cx="9625608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get_data():</a:t>
            </a:r>
          </a:p>
          <a:p>
            <a:pPr/>
            <a:r>
              <a:t>    """ opens up the Iris.csv file</a:t>
            </a:r>
          </a:p>
          <a:p>
            <a:pPr/>
            <a:r>
              <a:t>    """</a:t>
            </a:r>
          </a:p>
          <a:p>
            <a:pPr/>
            <a:r>
              <a:t>    lista = []</a:t>
            </a:r>
          </a:p>
          <a:p>
            <a:pPr/>
            <a:r>
              <a:t>    with open("Iris.csv") as infile:</a:t>
            </a:r>
          </a:p>
          <a:p>
            <a:pPr/>
            <a:r>
              <a:t>        infile.readline() # remove first line</a:t>
            </a:r>
          </a:p>
          <a:p>
            <a:pPr/>
            <a:r>
              <a:t>        for line in infile:</a:t>
            </a:r>
          </a:p>
          <a:p>
            <a:pPr/>
            <a:r>
              <a:t>            values = line.strip().split(',')</a:t>
            </a:r>
          </a:p>
          <a:p>
            <a:pPr/>
            <a:r>
              <a:t>            if values[5] == "Iris-setosa":</a:t>
            </a:r>
          </a:p>
          <a:p>
            <a:pPr/>
            <a:r>
              <a:t>                cat = 1</a:t>
            </a:r>
          </a:p>
          <a:p>
            <a:pPr/>
            <a:r>
              <a:t>            elif values[5] == "Iris-versicolor":</a:t>
            </a:r>
          </a:p>
          <a:p>
            <a:pPr/>
            <a:r>
              <a:t>                cat = 2</a:t>
            </a:r>
          </a:p>
          <a:p>
            <a:pPr/>
            <a:r>
              <a:t>            else:</a:t>
            </a:r>
          </a:p>
          <a:p>
            <a:pPr/>
            <a:r>
              <a:t>                cat = 0</a:t>
            </a:r>
          </a:p>
          <a:p>
            <a:pPr/>
            <a:r>
              <a:t>            tupla = (float(values[1]),</a:t>
            </a:r>
          </a:p>
          <a:p>
            <a:pPr/>
            <a:r>
              <a:t>                     float(values[2]),</a:t>
            </a:r>
          </a:p>
          <a:p>
            <a:pPr/>
            <a:r>
              <a:t>                     float(values[3]),</a:t>
            </a:r>
          </a:p>
          <a:p>
            <a:pPr/>
            <a:r>
              <a:t>                     float(values[4]),</a:t>
            </a:r>
          </a:p>
          <a:p>
            <a:pPr/>
            <a:r>
              <a:t>                     cat)</a:t>
            </a:r>
          </a:p>
          <a:p>
            <a:pPr/>
            <a:r>
              <a:t>            lista.append(tupla)</a:t>
            </a:r>
          </a:p>
          <a:p>
            <a:pPr/>
            <a:r>
              <a:t>    return lista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cision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Decision Trees</a:t>
            </a:r>
          </a:p>
        </p:txBody>
      </p:sp>
      <p:sp>
        <p:nvSpPr>
          <p:cNvPr id="123" name="One of many machine learning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of many machine learning methods</a:t>
            </a:r>
          </a:p>
          <a:p>
            <a:pPr lvl="1"/>
            <a:r>
              <a:t>Used to learn categories</a:t>
            </a:r>
          </a:p>
          <a:p>
            <a:pPr/>
            <a:r>
              <a:t>Example:</a:t>
            </a:r>
          </a:p>
          <a:p>
            <a:pPr lvl="1"/>
            <a:r>
              <a:t>The Iris Data Set</a:t>
            </a:r>
          </a:p>
          <a:p>
            <a:pPr lvl="2"/>
            <a:r>
              <a:t>Four measurements of flowers</a:t>
            </a:r>
          </a:p>
          <a:p>
            <a:pPr lvl="2"/>
            <a:r>
              <a:t>Learn how to predict species from measurement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190" name="Let's count categories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Let's count categories</a:t>
            </a:r>
          </a:p>
        </p:txBody>
      </p:sp>
      <p:sp>
        <p:nvSpPr>
          <p:cNvPr id="191" name="def stats(lista):…"/>
          <p:cNvSpPr txBox="1"/>
          <p:nvPr/>
        </p:nvSpPr>
        <p:spPr>
          <a:xfrm>
            <a:off x="3274814" y="3847860"/>
            <a:ext cx="645517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stats(lista):</a:t>
            </a:r>
          </a:p>
          <a:p>
            <a:pPr/>
            <a:r>
              <a:t>    counts = [0,0,0]</a:t>
            </a:r>
          </a:p>
          <a:p>
            <a:pPr/>
            <a:r>
              <a:t>    for element in lista:</a:t>
            </a:r>
          </a:p>
          <a:p>
            <a:pPr/>
            <a:r>
              <a:t>        counts[element[-1]] += 1</a:t>
            </a:r>
          </a:p>
          <a:p>
            <a:pPr/>
            <a:r>
              <a:t>    return counts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194" name="Calculate the Gini index of a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the Gini index of a list</a:t>
            </a:r>
          </a:p>
        </p:txBody>
      </p:sp>
      <p:sp>
        <p:nvSpPr>
          <p:cNvPr id="195" name="def gini(lista):…"/>
          <p:cNvSpPr txBox="1"/>
          <p:nvPr/>
        </p:nvSpPr>
        <p:spPr>
          <a:xfrm>
            <a:off x="698834" y="4181838"/>
            <a:ext cx="1022006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gini(lista):</a:t>
            </a:r>
          </a:p>
          <a:p>
            <a:pPr/>
            <a:r>
              <a:t>    counts = stats(lista)</a:t>
            </a:r>
          </a:p>
          <a:p>
            <a:pPr/>
            <a:r>
              <a:t>    counts = [counts[0]/len(lista), </a:t>
            </a:r>
          </a:p>
          <a:p>
            <a:pPr/>
            <a:r>
              <a:t>              counts[1]/len(lista), </a:t>
            </a:r>
          </a:p>
          <a:p>
            <a:pPr/>
            <a:r>
              <a:t>              counts[2]/len(lista)]</a:t>
            </a:r>
          </a:p>
          <a:p>
            <a:pPr/>
            <a:r>
              <a:t>    return 1-counts[0]**2-counts[1]**2-counts[2]**2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198" name="Calculate the entropy of a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the entropy of a list</a:t>
            </a:r>
          </a:p>
        </p:txBody>
      </p:sp>
      <p:sp>
        <p:nvSpPr>
          <p:cNvPr id="199" name="def entropy(lista):…"/>
          <p:cNvSpPr txBox="1"/>
          <p:nvPr/>
        </p:nvSpPr>
        <p:spPr>
          <a:xfrm>
            <a:off x="1467510" y="4213887"/>
            <a:ext cx="8833000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entropy(lista):</a:t>
            </a:r>
          </a:p>
          <a:p>
            <a:pPr/>
            <a:r>
              <a:t>    counts = stats(lista)</a:t>
            </a:r>
          </a:p>
          <a:p>
            <a:pPr/>
            <a:r>
              <a:t>    proportions = [counts[0]/len(lista), </a:t>
            </a:r>
          </a:p>
          <a:p>
            <a:pPr/>
            <a:r>
              <a:t>                   counts[1]/len(lista), </a:t>
            </a:r>
          </a:p>
          <a:p>
            <a:pPr/>
            <a:r>
              <a:t>                   counts[2]/len(lista)]</a:t>
            </a:r>
          </a:p>
          <a:p>
            <a:pPr/>
            <a:r>
              <a:t>    entropy = 0</a:t>
            </a:r>
          </a:p>
          <a:p>
            <a:pPr/>
            <a:r>
              <a:t>    for prop in proportions:</a:t>
            </a:r>
          </a:p>
          <a:p>
            <a:pPr/>
            <a:r>
              <a:t>        if prop!=0:</a:t>
            </a:r>
          </a:p>
          <a:p>
            <a:pPr/>
            <a:r>
              <a:t>            entropy -= prop*math.log(prop,2)</a:t>
            </a:r>
          </a:p>
          <a:p>
            <a:pPr/>
            <a:r>
              <a:t>    return entropy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02" name="Need to find all ways to split a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find all ways to split a list</a:t>
            </a:r>
          </a:p>
          <a:p>
            <a:pPr lvl="1"/>
            <a:r>
              <a:t>First, let's have a helper function to remove doublettes</a:t>
            </a:r>
          </a:p>
        </p:txBody>
      </p:sp>
      <p:sp>
        <p:nvSpPr>
          <p:cNvPr id="203" name="def unique(lista):…"/>
          <p:cNvSpPr txBox="1"/>
          <p:nvPr/>
        </p:nvSpPr>
        <p:spPr>
          <a:xfrm>
            <a:off x="3274814" y="4876800"/>
            <a:ext cx="645517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unique(lista):</a:t>
            </a:r>
          </a:p>
          <a:p>
            <a:pPr/>
            <a:r>
              <a:t>    result = []</a:t>
            </a:r>
          </a:p>
          <a:p>
            <a:pPr/>
            <a:r>
              <a:t>    for value in lista:</a:t>
            </a:r>
          </a:p>
          <a:p>
            <a:pPr/>
            <a:r>
              <a:t>        if value not in result:</a:t>
            </a:r>
          </a:p>
          <a:p>
            <a:pPr/>
            <a:r>
              <a:t>            result.append(value)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06" name="Possible cutting points are the midpoints between 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Possible cutting points are the midpoints between values</a:t>
            </a:r>
          </a:p>
        </p:txBody>
      </p:sp>
      <p:sp>
        <p:nvSpPr>
          <p:cNvPr id="207" name="def midpoints(lista, axis):…"/>
          <p:cNvSpPr txBox="1"/>
          <p:nvPr/>
        </p:nvSpPr>
        <p:spPr>
          <a:xfrm>
            <a:off x="825834" y="4667250"/>
            <a:ext cx="1160713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midpoints(lista, axis):</a:t>
            </a:r>
          </a:p>
          <a:p>
            <a:pPr/>
            <a:r>
              <a:t>    """ calculates the midpoints along the coordinate axis</a:t>
            </a:r>
          </a:p>
          <a:p>
            <a:pPr/>
            <a:r>
              <a:t>    """</a:t>
            </a:r>
          </a:p>
          <a:p>
            <a:pPr/>
            <a:r>
              <a:t>    values = unique(sorted([pt[axis] for pt in lista]))</a:t>
            </a:r>
          </a:p>
          <a:p>
            <a:pPr/>
            <a:r>
              <a:t>    return [ round((values[i-1]+values[i])/2,3) for i in range(1, len(values))]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10" name="Splitting happens along a coordinate (axis) and a valu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Splitting happens along a coordinate (axis) and a value:</a:t>
            </a:r>
          </a:p>
        </p:txBody>
      </p:sp>
      <p:sp>
        <p:nvSpPr>
          <p:cNvPr id="211" name="def split(lista, axis, value):…"/>
          <p:cNvSpPr txBox="1"/>
          <p:nvPr/>
        </p:nvSpPr>
        <p:spPr>
          <a:xfrm>
            <a:off x="203454" y="3944930"/>
            <a:ext cx="12597892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split(lista, axis, value):</a:t>
            </a:r>
          </a:p>
          <a:p>
            <a:pPr/>
            <a:r>
              <a:t>    """ returns two lists, depending on pt[axis] &lt; value or not</a:t>
            </a:r>
          </a:p>
          <a:p>
            <a:pPr/>
            <a:r>
              <a:t>    """</a:t>
            </a:r>
          </a:p>
          <a:p>
            <a:pPr/>
            <a:r>
              <a:t>    left, right = [], []</a:t>
            </a:r>
          </a:p>
          <a:p>
            <a:pPr/>
            <a:r>
              <a:t>    for element in lista:</a:t>
            </a:r>
          </a:p>
          <a:p>
            <a:pPr/>
            <a:r>
              <a:t>        if element[axis] &lt; value:</a:t>
            </a:r>
          </a:p>
          <a:p>
            <a:pPr/>
            <a:r>
              <a:t>            left.append(element)</a:t>
            </a:r>
          </a:p>
          <a:p>
            <a:pPr/>
            <a:r>
              <a:t>        else:</a:t>
            </a:r>
          </a:p>
          <a:p>
            <a:pPr/>
            <a:r>
              <a:t>            right.append(element)</a:t>
            </a:r>
          </a:p>
          <a:p>
            <a:pPr/>
            <a:r>
              <a:t>    return left, 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14" name="Now we can find the axis and value that gives the maximum information g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find the axis and value that gives the maximum information gain</a:t>
            </a:r>
          </a:p>
          <a:p>
            <a:pPr lvl="1"/>
            <a:r>
              <a:t>Set up frequently used values and the value to beat</a:t>
            </a:r>
          </a:p>
          <a:p>
            <a:pPr lvl="1"/>
            <a:r>
              <a:t>best_split is going to contain axis and value</a:t>
            </a:r>
          </a:p>
          <a:p>
            <a:pPr lvl="1"/>
            <a:r>
              <a:t>threshold does not look at splits that are too small</a:t>
            </a:r>
          </a:p>
        </p:txBody>
      </p:sp>
      <p:sp>
        <p:nvSpPr>
          <p:cNvPr id="215" name="def best_split(lista, threshold = 3):…"/>
          <p:cNvSpPr txBox="1"/>
          <p:nvPr/>
        </p:nvSpPr>
        <p:spPr>
          <a:xfrm>
            <a:off x="2950897" y="6613580"/>
            <a:ext cx="7445934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18" name="We need to try out all ax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try out all axes</a:t>
            </a:r>
          </a:p>
        </p:txBody>
      </p:sp>
      <p:sp>
        <p:nvSpPr>
          <p:cNvPr id="219" name="def best_split(lista, threshold = 3):…"/>
          <p:cNvSpPr txBox="1"/>
          <p:nvPr/>
        </p:nvSpPr>
        <p:spPr>
          <a:xfrm>
            <a:off x="640488" y="3491269"/>
            <a:ext cx="127960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  <a:p>
            <a:pPr/>
            <a:r>
              <a:t>    </a:t>
            </a:r>
            <a:r>
              <a:rPr b="1"/>
              <a:t>for axis in range(4):</a:t>
            </a:r>
            <a:endParaRPr b="1"/>
          </a:p>
          <a:p>
            <a:pPr/>
            <a:r>
              <a:t>        for value in midpoints(lista, axis):</a:t>
            </a:r>
          </a:p>
          <a:p>
            <a:pPr/>
            <a:r>
              <a:t>            left, right = split(lista, axis, value)</a:t>
            </a:r>
          </a:p>
          <a:p>
            <a:pPr/>
            <a:r>
              <a:t>            if len(left) &gt; threshold and len(right) &gt; threshold:</a:t>
            </a:r>
          </a:p>
          <a:p>
            <a:pPr/>
            <a:r>
              <a:t>                gain = gini_total - len(left)/nr*gini(left)-len(right)/nr*gini(right)</a:t>
            </a:r>
          </a:p>
          <a:p>
            <a:pPr/>
            <a:r>
              <a:t>                if gain &gt; best_gain:</a:t>
            </a:r>
          </a:p>
          <a:p>
            <a:pPr/>
            <a:r>
              <a:t>                    best_gain = gain</a:t>
            </a:r>
          </a:p>
          <a:p>
            <a:pPr/>
            <a:r>
              <a:t>                    best_split = (axis, value)</a:t>
            </a:r>
          </a:p>
          <a:p>
            <a:pPr/>
            <a:r>
              <a:t>    return best_split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22" name="We need to try out all axes, and then all midpoi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try out all axes, and then all midpoints</a:t>
            </a:r>
          </a:p>
        </p:txBody>
      </p:sp>
      <p:sp>
        <p:nvSpPr>
          <p:cNvPr id="223" name="def best_split(lista, threshold = 3):…"/>
          <p:cNvSpPr txBox="1"/>
          <p:nvPr/>
        </p:nvSpPr>
        <p:spPr>
          <a:xfrm>
            <a:off x="208755" y="3333741"/>
            <a:ext cx="127960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  <a:p>
            <a:pPr/>
            <a:r>
              <a:t>    for axis in range(4):</a:t>
            </a:r>
          </a:p>
          <a:p>
            <a:pPr/>
            <a:r>
              <a:t>        </a:t>
            </a:r>
            <a:r>
              <a:rPr b="1"/>
              <a:t>for value in midpoints(lista, axis):</a:t>
            </a:r>
            <a:endParaRPr b="1"/>
          </a:p>
          <a:p>
            <a:pPr/>
            <a:r>
              <a:t>            </a:t>
            </a:r>
            <a:r>
              <a:rPr b="1"/>
              <a:t>left, right = split(lista, axis, value)</a:t>
            </a:r>
          </a:p>
          <a:p>
            <a:pPr/>
            <a:r>
              <a:t>            if len(left) &gt; threshold and len(right) &gt; threshold:</a:t>
            </a:r>
          </a:p>
          <a:p>
            <a:pPr/>
            <a:r>
              <a:t>                gain = gini_total - len(left)/nr*gini(left)-len(right)/nr*gini(right)</a:t>
            </a:r>
          </a:p>
          <a:p>
            <a:pPr/>
            <a:r>
              <a:t>                if gain &gt; best_gain:</a:t>
            </a:r>
          </a:p>
          <a:p>
            <a:pPr/>
            <a:r>
              <a:t>                    best_gain = gain</a:t>
            </a:r>
          </a:p>
          <a:p>
            <a:pPr/>
            <a:r>
              <a:t>                    best_split = (axis, value)</a:t>
            </a:r>
          </a:p>
          <a:p>
            <a:pPr/>
            <a:r>
              <a:t>    return best_split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26" name="If the left and right side have more than threshold members, calculate the ga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left and right side have more than threshold members, calculate the gain</a:t>
            </a:r>
          </a:p>
        </p:txBody>
      </p:sp>
      <p:sp>
        <p:nvSpPr>
          <p:cNvPr id="227" name="def best_split(lista, threshold = 3):…"/>
          <p:cNvSpPr txBox="1"/>
          <p:nvPr/>
        </p:nvSpPr>
        <p:spPr>
          <a:xfrm>
            <a:off x="1126199" y="3780070"/>
            <a:ext cx="127960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  <a:p>
            <a:pPr/>
            <a:r>
              <a:t>    for axis in range(4):</a:t>
            </a:r>
          </a:p>
          <a:p>
            <a:pPr/>
            <a:r>
              <a:t>        for value in midpoints(lista, axis):</a:t>
            </a:r>
          </a:p>
          <a:p>
            <a:pPr/>
            <a:r>
              <a:t>            left, right = split(lista, axis, value)</a:t>
            </a:r>
          </a:p>
          <a:p>
            <a:pPr/>
            <a:r>
              <a:t>            if len(left) &gt; threshold and len(right) &gt; threshold:</a:t>
            </a:r>
          </a:p>
          <a:p>
            <a:pPr/>
            <a:r>
              <a:t>                </a:t>
            </a:r>
            <a:r>
              <a:rPr b="1"/>
              <a:t>gain = (gini_total - len(left)/nr*gini(left)</a:t>
            </a:r>
            <a:endParaRPr b="1"/>
          </a:p>
          <a:p>
            <a:pPr>
              <a:defRPr b="1"/>
            </a:pPr>
            <a:r>
              <a:t>                       -len(right)/nr*gini(right))</a:t>
            </a:r>
          </a:p>
          <a:p>
            <a:pPr/>
            <a:r>
              <a:t>                if gain &gt; best_gain:</a:t>
            </a:r>
          </a:p>
          <a:p>
            <a:pPr/>
            <a:r>
              <a:t>                    best_gain = gain</a:t>
            </a:r>
          </a:p>
          <a:p>
            <a:pPr/>
            <a:r>
              <a:t>                    best_split = (axis, value)</a:t>
            </a:r>
          </a:p>
          <a:p>
            <a:pPr/>
            <a:r>
              <a:t>    return best_split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ris Data 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Iris Data Set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098" y="2397202"/>
            <a:ext cx="3228811" cy="322881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Iris Setosa"/>
          <p:cNvSpPr txBox="1"/>
          <p:nvPr/>
        </p:nvSpPr>
        <p:spPr>
          <a:xfrm>
            <a:off x="1541349" y="5721350"/>
            <a:ext cx="22939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Setosa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4767" y="2366958"/>
            <a:ext cx="2463801" cy="3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Iris Virginica"/>
          <p:cNvSpPr txBox="1"/>
          <p:nvPr/>
        </p:nvSpPr>
        <p:spPr>
          <a:xfrm>
            <a:off x="4459149" y="5721350"/>
            <a:ext cx="288843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Virginica</a:t>
            </a:r>
          </a:p>
        </p:txBody>
      </p:sp>
      <p:sp>
        <p:nvSpPr>
          <p:cNvPr id="130" name="Iris Versicolor"/>
          <p:cNvSpPr txBox="1"/>
          <p:nvPr/>
        </p:nvSpPr>
        <p:spPr>
          <a:xfrm>
            <a:off x="8100766" y="5721350"/>
            <a:ext cx="308658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Versicolor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4425" y="2404660"/>
            <a:ext cx="4310630" cy="3228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30" name="If the information gain is the best, we store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information gain is the best, we store it</a:t>
            </a:r>
          </a:p>
        </p:txBody>
      </p:sp>
      <p:sp>
        <p:nvSpPr>
          <p:cNvPr id="231" name="def best_split(lista, threshold = 3):…"/>
          <p:cNvSpPr txBox="1"/>
          <p:nvPr/>
        </p:nvSpPr>
        <p:spPr>
          <a:xfrm>
            <a:off x="208755" y="3412505"/>
            <a:ext cx="127960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  <a:p>
            <a:pPr/>
            <a:r>
              <a:t>    for axis in range(4):</a:t>
            </a:r>
          </a:p>
          <a:p>
            <a:pPr/>
            <a:r>
              <a:t>        for value in midpoints(lista, axis):</a:t>
            </a:r>
          </a:p>
          <a:p>
            <a:pPr/>
            <a:r>
              <a:t>            left, right = split(lista, axis, value)</a:t>
            </a:r>
          </a:p>
          <a:p>
            <a:pPr/>
            <a:r>
              <a:t>            if len(left) &gt; threshold and len(right) &gt; threshold:</a:t>
            </a:r>
          </a:p>
          <a:p>
            <a:pPr/>
            <a:r>
              <a:t>                gain = gini_total - len(left)/nr*gini(left)-len(right)/nr*gini(right)</a:t>
            </a:r>
          </a:p>
          <a:p>
            <a:pPr/>
            <a:r>
              <a:t>                </a:t>
            </a:r>
            <a:r>
              <a:rPr b="1"/>
              <a:t>if gain &gt; best_gain:</a:t>
            </a:r>
            <a:endParaRPr b="1"/>
          </a:p>
          <a:p>
            <a:pPr>
              <a:defRPr b="1"/>
            </a:pPr>
            <a:r>
              <a:t>                    best_gain = gain</a:t>
            </a:r>
          </a:p>
          <a:p>
            <a:pPr>
              <a:defRPr b="1"/>
            </a:pPr>
            <a:r>
              <a:t>                    best_split = (axis, value)</a:t>
            </a:r>
          </a:p>
          <a:p>
            <a:pPr/>
            <a:r>
              <a:t>    return best_split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34" name="At the end, we return the best split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the end, we return the best split point</a:t>
            </a:r>
          </a:p>
        </p:txBody>
      </p:sp>
      <p:sp>
        <p:nvSpPr>
          <p:cNvPr id="235" name="def best_split(lista, threshold = 3):…"/>
          <p:cNvSpPr txBox="1"/>
          <p:nvPr/>
        </p:nvSpPr>
        <p:spPr>
          <a:xfrm>
            <a:off x="104377" y="3281232"/>
            <a:ext cx="127960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best_split(lista, threshold = 3):</a:t>
            </a:r>
          </a:p>
          <a:p>
            <a:pPr/>
            <a:r>
              <a:t>    best_gain = 0</a:t>
            </a:r>
          </a:p>
          <a:p>
            <a:pPr/>
            <a:r>
              <a:t>    best_split = None</a:t>
            </a:r>
          </a:p>
          <a:p>
            <a:pPr/>
            <a:r>
              <a:t>    gini_total = gini(lista)</a:t>
            </a:r>
          </a:p>
          <a:p>
            <a:pPr/>
            <a:r>
              <a:t>    nr = len(lista)</a:t>
            </a:r>
          </a:p>
          <a:p>
            <a:pPr/>
            <a:r>
              <a:t>    for axis in range(4):</a:t>
            </a:r>
          </a:p>
          <a:p>
            <a:pPr/>
            <a:r>
              <a:t>        for value in midpoints(lista, axis):</a:t>
            </a:r>
          </a:p>
          <a:p>
            <a:pPr/>
            <a:r>
              <a:t>            left, right = split(lista, axis, value)</a:t>
            </a:r>
          </a:p>
          <a:p>
            <a:pPr/>
            <a:r>
              <a:t>            if len(left) &gt; threshold and len(right) &gt; threshold:</a:t>
            </a:r>
          </a:p>
          <a:p>
            <a:pPr/>
            <a:r>
              <a:t>                gain = gini_total - len(left)/nr*gini(left)-len(right)/nr*gini(right)</a:t>
            </a:r>
          </a:p>
          <a:p>
            <a:pPr/>
            <a:r>
              <a:t>                if gain &gt; best_gain:</a:t>
            </a:r>
          </a:p>
          <a:p>
            <a:pPr/>
            <a:r>
              <a:t>                    best_gain = gain</a:t>
            </a:r>
          </a:p>
          <a:p>
            <a:pPr/>
            <a:r>
              <a:t>                    best_split = (axis, value)</a:t>
            </a:r>
          </a:p>
          <a:p>
            <a:pPr/>
            <a:r>
              <a:t>    return best_split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38" name="We could save the result of the best split seen so f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could save the result of the best split seen so far</a:t>
            </a:r>
          </a:p>
          <a:p>
            <a:pPr lvl="1"/>
            <a:r>
              <a:t>but splits are fast, so we do not bother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41" name="We need to check how well our decision tree wo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check how well our decision tree works</a:t>
            </a:r>
          </a:p>
          <a:p>
            <a:pPr lvl="1"/>
            <a:r>
              <a:t>We split the data set into a training set and a test set</a:t>
            </a:r>
          </a:p>
          <a:p>
            <a:pPr lvl="1"/>
            <a:r>
              <a:t>We use 80% - 20%, i.e. p=.80</a:t>
            </a:r>
          </a:p>
        </p:txBody>
      </p:sp>
      <p:sp>
        <p:nvSpPr>
          <p:cNvPr id="242" name="def separate(lista, p):…"/>
          <p:cNvSpPr txBox="1"/>
          <p:nvPr/>
        </p:nvSpPr>
        <p:spPr>
          <a:xfrm>
            <a:off x="3175738" y="5257971"/>
            <a:ext cx="665332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separate(lista, p):</a:t>
            </a:r>
          </a:p>
          <a:p>
            <a:pPr/>
            <a:r>
              <a:t>    train, test = [], []</a:t>
            </a:r>
          </a:p>
          <a:p>
            <a:pPr/>
            <a:r>
              <a:t>    for element in lista:</a:t>
            </a:r>
          </a:p>
          <a:p>
            <a:pPr/>
            <a:r>
              <a:t>        if random.random() &lt; p:</a:t>
            </a:r>
          </a:p>
          <a:p>
            <a:pPr/>
            <a:r>
              <a:t>            train.append(element)</a:t>
            </a:r>
          </a:p>
          <a:p>
            <a:pPr/>
            <a:r>
              <a:t>        else:</a:t>
            </a:r>
          </a:p>
          <a:p>
            <a:pPr/>
            <a:r>
              <a:t>            test.append(element)</a:t>
            </a:r>
          </a:p>
          <a:p>
            <a:pPr/>
            <a:r>
              <a:t>    return train, test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45" name="We build the decision tree by h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We build the decision tree by hand</a:t>
            </a:r>
          </a:p>
          <a:p>
            <a:pPr marL="435609" indent="-435609" defTabSz="572516">
              <a:spcBef>
                <a:spcPts val="2100"/>
              </a:spcBef>
              <a:defRPr sz="3136"/>
            </a:pPr>
          </a:p>
          <a:p>
            <a:pPr marL="435609" indent="-435609" defTabSz="572516">
              <a:spcBef>
                <a:spcPts val="2100"/>
              </a:spcBef>
              <a:defRPr sz="3136"/>
            </a:pPr>
          </a:p>
          <a:p>
            <a:pPr marL="435609" indent="-435609" defTabSz="572516">
              <a:spcBef>
                <a:spcPts val="2100"/>
              </a:spcBef>
              <a:defRPr sz="3136"/>
            </a:pPr>
          </a:p>
          <a:p>
            <a:pPr marL="435609" indent="-435609" defTabSz="572516">
              <a:spcBef>
                <a:spcPts val="2100"/>
              </a:spcBef>
              <a:defRPr sz="3136"/>
            </a:pP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First decision neatly separates Iris-versicolor from the rest</a:t>
            </a:r>
          </a:p>
          <a:p>
            <a:pPr lvl="7" marL="0" indent="0" defTabSz="572516">
              <a:spcBef>
                <a:spcPts val="2100"/>
              </a:spcBef>
              <a:buSzTx/>
              <a:buNone/>
              <a:defRPr sz="3136"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sp>
        <p:nvSpPr>
          <p:cNvPr id="246" name="&gt;&gt;&gt; best_split(train)…"/>
          <p:cNvSpPr txBox="1"/>
          <p:nvPr/>
        </p:nvSpPr>
        <p:spPr>
          <a:xfrm>
            <a:off x="3373890" y="3492499"/>
            <a:ext cx="6455173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best_split(train)</a:t>
            </a:r>
          </a:p>
          <a:p>
            <a:pPr/>
            <a:r>
              <a:t>(2, 2.45)</a:t>
            </a:r>
          </a:p>
          <a:p>
            <a:pPr/>
            <a:r>
              <a:t>&gt;&gt;&gt; l, r = split(train, 2, 2.45)</a:t>
            </a:r>
          </a:p>
          <a:p>
            <a:pPr/>
            <a:r>
              <a:t>&gt;&gt;&gt; stats(l)</a:t>
            </a:r>
          </a:p>
          <a:p>
            <a:pPr/>
            <a:r>
              <a:t>[0, 43, 0]</a:t>
            </a:r>
          </a:p>
          <a:p>
            <a:pPr/>
            <a:r>
              <a:t>&gt;&gt;&gt; stats(r)</a:t>
            </a:r>
          </a:p>
          <a:p>
            <a:pPr/>
            <a:r>
              <a:t>[40, 0, 43]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49" name="Now we look at the other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look at the other set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This is almost an optimal split</a:t>
            </a:r>
          </a:p>
          <a:p>
            <a:pPr lvl="1"/>
            <a:r>
              <a:t>rr should not be further subdivided</a:t>
            </a:r>
          </a:p>
          <a:p>
            <a:pPr lvl="1"/>
            <a:r>
              <a:t>rl could work better</a:t>
            </a:r>
          </a:p>
        </p:txBody>
      </p:sp>
      <p:sp>
        <p:nvSpPr>
          <p:cNvPr id="250" name="&gt;&gt;&gt; best_split(r)…"/>
          <p:cNvSpPr txBox="1"/>
          <p:nvPr/>
        </p:nvSpPr>
        <p:spPr>
          <a:xfrm>
            <a:off x="3671118" y="3492499"/>
            <a:ext cx="5662564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best_split(r)</a:t>
            </a:r>
          </a:p>
          <a:p>
            <a:pPr/>
            <a:r>
              <a:t>(3, 1.75)</a:t>
            </a:r>
          </a:p>
          <a:p>
            <a:pPr/>
            <a:r>
              <a:t>&gt;&gt;&gt; rl, rr = split(r,3,1.75)</a:t>
            </a:r>
          </a:p>
          <a:p>
            <a:pPr/>
            <a:r>
              <a:t>&gt;&gt;&gt; stats(rl)</a:t>
            </a:r>
          </a:p>
          <a:p>
            <a:pPr/>
            <a:r>
              <a:t>[5, 0, 43]</a:t>
            </a:r>
          </a:p>
          <a:p>
            <a:pPr/>
            <a:r>
              <a:t>&gt;&gt;&gt; stats(rr)</a:t>
            </a:r>
          </a:p>
          <a:p>
            <a:pPr/>
            <a:r>
              <a:t>[35, 0, 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53" name="&gt;&gt;&gt; best_split(rl)…"/>
          <p:cNvSpPr txBox="1"/>
          <p:nvPr/>
        </p:nvSpPr>
        <p:spPr>
          <a:xfrm>
            <a:off x="3175738" y="3492499"/>
            <a:ext cx="6653325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best_split(rl)</a:t>
            </a:r>
          </a:p>
          <a:p>
            <a:pPr/>
            <a:r>
              <a:t>(2, 4.95)</a:t>
            </a:r>
          </a:p>
          <a:p>
            <a:pPr/>
            <a:r>
              <a:t>&gt;&gt;&gt; rll, rlr = split(rl, 2, 4.95)</a:t>
            </a:r>
          </a:p>
          <a:p>
            <a:pPr/>
            <a:r>
              <a:t>&gt;&gt;&gt; stats(rll)</a:t>
            </a:r>
          </a:p>
          <a:p>
            <a:pPr/>
            <a:r>
              <a:t>[1, 0, 41]</a:t>
            </a:r>
          </a:p>
          <a:p>
            <a:pPr/>
            <a:r>
              <a:t>&gt;&gt;&gt; stats(rll)</a:t>
            </a:r>
          </a:p>
          <a:p>
            <a:pPr/>
            <a:r>
              <a:t>[4, 0, 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256" name="Summary"/>
          <p:cNvSpPr txBox="1"/>
          <p:nvPr>
            <p:ph type="body" sz="quarter" idx="1"/>
          </p:nvPr>
        </p:nvSpPr>
        <p:spPr>
          <a:xfrm>
            <a:off x="952500" y="2413000"/>
            <a:ext cx="3698032" cy="725593"/>
          </a:xfrm>
          <a:prstGeom prst="rect">
            <a:avLst/>
          </a:prstGeom>
        </p:spPr>
        <p:txBody>
          <a:bodyPr anchor="t"/>
          <a:lstStyle/>
          <a:p>
            <a:pPr/>
            <a:r>
              <a:t>Summary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643" y="2590800"/>
            <a:ext cx="10858501" cy="581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</a:t>
            </a:r>
          </a:p>
        </p:txBody>
      </p:sp>
      <p:sp>
        <p:nvSpPr>
          <p:cNvPr id="260" name="Let's implement the decision tre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implement the decision tree:</a:t>
            </a:r>
          </a:p>
        </p:txBody>
      </p:sp>
      <p:sp>
        <p:nvSpPr>
          <p:cNvPr id="261" name="def predict(element):…"/>
          <p:cNvSpPr txBox="1"/>
          <p:nvPr/>
        </p:nvSpPr>
        <p:spPr>
          <a:xfrm>
            <a:off x="3843555" y="3760840"/>
            <a:ext cx="6653325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predict(element):</a:t>
            </a:r>
          </a:p>
          <a:p>
            <a:pPr/>
            <a:r>
              <a:t>    if element[2] &lt; 2.45:</a:t>
            </a:r>
          </a:p>
          <a:p>
            <a:pPr/>
            <a:r>
              <a:t>        return 1</a:t>
            </a:r>
          </a:p>
          <a:p>
            <a:pPr/>
            <a:r>
              <a:t>    else:</a:t>
            </a:r>
          </a:p>
          <a:p>
            <a:pPr/>
            <a:r>
              <a:t>        if element[3] &lt; 1.75:</a:t>
            </a:r>
          </a:p>
          <a:p>
            <a:pPr/>
            <a:r>
              <a:t>            if element[2] &lt; 4.95:</a:t>
            </a:r>
          </a:p>
          <a:p>
            <a:pPr/>
            <a:r>
              <a:t>                return 2</a:t>
            </a:r>
          </a:p>
          <a:p>
            <a:pPr/>
            <a:r>
              <a:t>            else:</a:t>
            </a:r>
          </a:p>
          <a:p>
            <a:pPr/>
            <a:r>
              <a:t>                return 0</a:t>
            </a:r>
          </a:p>
          <a:p>
            <a:pPr/>
            <a:r>
              <a:t>        else:</a:t>
            </a:r>
          </a:p>
          <a:p>
            <a:pPr/>
            <a:r>
              <a:t>            return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</a:t>
            </a:r>
          </a:p>
        </p:txBody>
      </p:sp>
      <p:sp>
        <p:nvSpPr>
          <p:cNvPr id="264" name="And see how it works on the test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see how it works on the test data</a:t>
            </a:r>
          </a:p>
          <a:p>
            <a:pPr lvl="1"/>
            <a:r>
              <a:t>One confused element or 1/36 error rate</a:t>
            </a:r>
          </a:p>
          <a:p>
            <a:pPr/>
            <a:r>
              <a:t>Total:</a:t>
            </a:r>
          </a:p>
          <a:p>
            <a:pPr lvl="1"/>
            <a:r>
              <a:t>Four confused elements out of 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ris Data 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Iris Data Set</a:t>
            </a:r>
          </a:p>
        </p:txBody>
      </p:sp>
      <p:sp>
        <p:nvSpPr>
          <p:cNvPr id="134" name="Data in a .csv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in a .csv file</a:t>
            </a:r>
          </a:p>
          <a:p>
            <a:pPr lvl="1"/>
            <a:r>
              <a:t>Collected by Fisher</a:t>
            </a:r>
          </a:p>
          <a:p>
            <a:pPr lvl="1"/>
            <a:r>
              <a:t>One of the most famous datasets</a:t>
            </a:r>
          </a:p>
          <a:p>
            <a:pPr lvl="2"/>
            <a:r>
              <a:t>Look it up on Kaggle or at UC Irvine Machine Learning Repository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</a:t>
            </a:r>
          </a:p>
        </p:txBody>
      </p:sp>
      <p:sp>
        <p:nvSpPr>
          <p:cNvPr id="267" name="Petal length and width are best at separating typ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Petal length and width are best at separating types</a:t>
            </a:r>
          </a:p>
        </p:txBody>
      </p:sp>
      <p:pic>
        <p:nvPicPr>
          <p:cNvPr id="268" name="scatter.pdf" descr="scatt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86" y="3170843"/>
            <a:ext cx="523875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from matplotlib import pyplot as plt…"/>
          <p:cNvSpPr txBox="1"/>
          <p:nvPr/>
        </p:nvSpPr>
        <p:spPr>
          <a:xfrm>
            <a:off x="5295149" y="3887721"/>
            <a:ext cx="7583117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from matplotlib import pyplot as plt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plt.figure(figsize = (5,6))</a:t>
            </a:r>
          </a:p>
          <a:p>
            <a:pPr>
              <a:defRPr sz="2000"/>
            </a:pPr>
            <a:r>
              <a:t>plt.scatter( [el[2] for el in Iris if el[-1]==0],</a:t>
            </a:r>
          </a:p>
          <a:p>
            <a:pPr>
              <a:defRPr sz="2000"/>
            </a:pPr>
            <a:r>
              <a:t>             [el[3] for el in Iris if el[-1]==0],</a:t>
            </a:r>
          </a:p>
          <a:p>
            <a:pPr>
              <a:defRPr sz="2000"/>
            </a:pPr>
            <a:r>
              <a:t>             c='red' )</a:t>
            </a:r>
          </a:p>
          <a:p>
            <a:pPr>
              <a:defRPr sz="2000"/>
            </a:pPr>
            <a:r>
              <a:t>plt.scatter( [el[2] for el in Iris if el[-1]==1],</a:t>
            </a:r>
          </a:p>
          <a:p>
            <a:pPr>
              <a:defRPr sz="2000"/>
            </a:pPr>
            <a:r>
              <a:t>             [el[3] for el in Iris if el[-1]==1],</a:t>
            </a:r>
          </a:p>
          <a:p>
            <a:pPr>
              <a:defRPr sz="2000"/>
            </a:pPr>
            <a:r>
              <a:t>             c='blue' )</a:t>
            </a:r>
          </a:p>
          <a:p>
            <a:pPr>
              <a:defRPr sz="2000"/>
            </a:pPr>
            <a:r>
              <a:t>plt.scatter( [el[2] for el in Iris if el[-1]==2],</a:t>
            </a:r>
          </a:p>
          <a:p>
            <a:pPr>
              <a:defRPr sz="2000"/>
            </a:pPr>
            <a:r>
              <a:t>             [el[3] for el in Iris if el[-1]==2],</a:t>
            </a:r>
          </a:p>
          <a:p>
            <a:pPr>
              <a:defRPr sz="2000"/>
            </a:pPr>
            <a:r>
              <a:t>             c='green' )</a:t>
            </a:r>
          </a:p>
          <a:p>
            <a:pPr>
              <a:defRPr sz="2000"/>
            </a:pPr>
            <a:r>
              <a:t>plt.show()</a:t>
            </a:r>
          </a:p>
          <a:p>
            <a:pPr>
              <a:defRPr sz="2000"/>
            </a:pPr>
            <a:r>
              <a:t>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137" name="Entro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Entropy</a:t>
            </a:r>
          </a:p>
          <a:p>
            <a:pPr lvl="1"/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categories with proportions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= (nr in Cat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)/(total nr)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Entropy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2"/>
            <a:r>
              <a:t>Unless one of the proportions is zero, in which case the entropy is zero. </a:t>
            </a:r>
          </a:p>
          <a:p>
            <a:pPr lvl="1"/>
            <a:r>
              <a:t>High entropy means low purity, low entropy means high purity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140" name="Gini 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Gini index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Gini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/>
            <a:r>
              <a:t>Best calculated as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143" name="Assume two categories with proportions   and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Assume two categories with proportions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</a:p>
        </p:txBody>
      </p:sp>
      <p:pic>
        <p:nvPicPr>
          <p:cNvPr id="144" name="fig.pdf" descr="fi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494" y="3978638"/>
            <a:ext cx="9655812" cy="4886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47" name="A decision tree…"/>
          <p:cNvSpPr txBox="1"/>
          <p:nvPr>
            <p:ph type="body" idx="1"/>
          </p:nvPr>
        </p:nvSpPr>
        <p:spPr>
          <a:xfrm>
            <a:off x="952500" y="1969841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 decision tree</a:t>
            </a:r>
          </a:p>
          <a:p>
            <a:pPr lvl="1"/>
            <a:r>
              <a:t>Can we predict the category (red vs blue) of the data from its coordinates?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5542" y="3903779"/>
            <a:ext cx="5973716" cy="512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151" name="Introduce a single bounda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Introduce a single boundary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8165" y="3340100"/>
            <a:ext cx="6168471" cy="528136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lmost all points above the line are blue"/>
          <p:cNvSpPr txBox="1"/>
          <p:nvPr/>
        </p:nvSpPr>
        <p:spPr>
          <a:xfrm>
            <a:off x="2826749" y="8858250"/>
            <a:ext cx="823854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Almost all points above the line are blue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