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ython for Data Science"/>
          <p:cNvSpPr txBox="1"/>
          <p:nvPr>
            <p:ph type="ctrTitle"/>
          </p:nvPr>
        </p:nvSpPr>
        <p:spPr>
          <a:xfrm>
            <a:off x="1269999" y="1126334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Python for Data Science</a:t>
            </a:r>
          </a:p>
        </p:txBody>
      </p:sp>
      <p:sp>
        <p:nvSpPr>
          <p:cNvPr id="138" name="Overview of Python…"/>
          <p:cNvSpPr txBox="1"/>
          <p:nvPr>
            <p:ph type="subTitle" sz="quarter" idx="1"/>
          </p:nvPr>
        </p:nvSpPr>
        <p:spPr>
          <a:xfrm>
            <a:off x="1269999" y="5141243"/>
            <a:ext cx="10464801" cy="1965373"/>
          </a:xfrm>
          <a:prstGeom prst="rect">
            <a:avLst/>
          </a:prstGeom>
        </p:spPr>
        <p:txBody>
          <a:bodyPr/>
          <a:lstStyle/>
          <a:p>
            <a:pPr defTabSz="479044">
              <a:defRPr sz="3034"/>
            </a:pPr>
            <a:r>
              <a:t>Overview of Python</a:t>
            </a:r>
          </a:p>
          <a:p>
            <a:pPr defTabSz="479044">
              <a:defRPr sz="3034"/>
            </a:pPr>
            <a:r>
              <a:t>Why Python</a:t>
            </a:r>
          </a:p>
          <a:p>
            <a:pPr defTabSz="479044">
              <a:defRPr sz="3034"/>
            </a:pPr>
            <a:r>
              <a:t>Installing Python</a:t>
            </a:r>
          </a:p>
          <a:p>
            <a:pPr defTabSz="479044">
              <a:defRPr sz="3034"/>
            </a:pPr>
            <a:r>
              <a:t>Installing Python Modules</a:t>
            </a:r>
          </a:p>
        </p:txBody>
      </p:sp>
      <p:pic>
        <p:nvPicPr>
          <p:cNvPr id="139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7106615"/>
            <a:ext cx="38100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8" name="Python in Data Sci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Python in Data Science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0850" y="3397250"/>
            <a:ext cx="6845300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Modules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778" y="2413000"/>
            <a:ext cx="5943244" cy="674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7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</a:t>
            </a:r>
          </a:p>
          <a:p>
            <a:pPr lvl="1"/>
            <a:r>
              <a:t>Time series data:  closing prices of four stock indices</a:t>
            </a:r>
          </a:p>
          <a:p>
            <a:pPr lvl="2"/>
            <a:r>
              <a:t>given as a cvs file</a:t>
            </a:r>
          </a:p>
          <a:p>
            <a:pPr lvl="1"/>
            <a:r>
              <a:t>Use Pandas in order to deal with two dimensional data</a:t>
            </a:r>
          </a:p>
          <a:p>
            <a:pPr lvl="1"/>
            <a:r>
              <a:t>Use matplotlib for graphics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78" name="Import the mod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the modules </a:t>
            </a:r>
          </a:p>
          <a:p>
            <a:pPr/>
          </a:p>
          <a:p>
            <a:pPr/>
          </a:p>
          <a:p>
            <a:pPr/>
            <a:r>
              <a:t>Import the cvs file as a pandas dataframe</a:t>
            </a:r>
          </a:p>
          <a:p>
            <a:pPr/>
          </a:p>
          <a:p>
            <a:pPr/>
            <a:r>
              <a:t>The first column should be the index, read as a date</a:t>
            </a:r>
          </a:p>
        </p:txBody>
      </p:sp>
      <p:sp>
        <p:nvSpPr>
          <p:cNvPr id="179" name="import pandas as pd…"/>
          <p:cNvSpPr txBox="1"/>
          <p:nvPr/>
        </p:nvSpPr>
        <p:spPr>
          <a:xfrm>
            <a:off x="2696811" y="3352073"/>
            <a:ext cx="5311987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pandas as pd</a:t>
            </a:r>
          </a:p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</p:txBody>
      </p:sp>
      <p:sp>
        <p:nvSpPr>
          <p:cNvPr id="180" name="raw_data = pd.read_csv('Index2018.csv')…"/>
          <p:cNvSpPr txBox="1"/>
          <p:nvPr/>
        </p:nvSpPr>
        <p:spPr>
          <a:xfrm>
            <a:off x="2696811" y="5558685"/>
            <a:ext cx="665332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raw_data = pd.read_csv('Index2018.csv')</a:t>
            </a:r>
          </a:p>
          <a:p>
            <a:pPr/>
            <a:r>
              <a:t>values = raw_data.copy()</a:t>
            </a:r>
          </a:p>
        </p:txBody>
      </p:sp>
      <p:sp>
        <p:nvSpPr>
          <p:cNvPr id="181" name="values.date = pd.to_datetime(values.date, dayfirst=True)…"/>
          <p:cNvSpPr txBox="1"/>
          <p:nvPr/>
        </p:nvSpPr>
        <p:spPr>
          <a:xfrm>
            <a:off x="1750566" y="7161441"/>
            <a:ext cx="9503669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values.date = pd.to_datetime(values.date, dayfirst=True)</a:t>
            </a:r>
          </a:p>
          <a:p>
            <a:pPr/>
            <a:r>
              <a:t>values.set_index("date", inplace = True)</a:t>
            </a:r>
          </a:p>
          <a:p>
            <a:pPr/>
            <a:r>
              <a:t>print(values.describe())</a:t>
            </a:r>
          </a:p>
          <a:p>
            <a:pPr/>
            <a:r>
              <a:t>print(values.head())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84" name="Fill in missing values and normalize to start at 10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Fill in missing values and normalize to start at 100</a:t>
            </a:r>
          </a:p>
          <a:p>
            <a:pPr/>
          </a:p>
          <a:p>
            <a:pPr/>
            <a:r>
              <a:t>Now display the US Standard &amp; Poor and the German DAX</a:t>
            </a:r>
          </a:p>
          <a:p>
            <a:pPr/>
          </a:p>
          <a:p>
            <a:pPr/>
            <a:r>
              <a:t>Now annotate the plot and show it</a:t>
            </a:r>
          </a:p>
        </p:txBody>
      </p:sp>
      <p:sp>
        <p:nvSpPr>
          <p:cNvPr id="185" name="values.spx.plot(label='S&amp;P')…"/>
          <p:cNvSpPr txBox="1"/>
          <p:nvPr/>
        </p:nvSpPr>
        <p:spPr>
          <a:xfrm>
            <a:off x="3116886" y="5188676"/>
            <a:ext cx="480898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values.spx.plot(label='S&amp;P')</a:t>
            </a:r>
          </a:p>
          <a:p>
            <a:pPr/>
            <a:r>
              <a:t>values.dax.plot(label='DAX')</a:t>
            </a:r>
          </a:p>
        </p:txBody>
      </p:sp>
      <p:sp>
        <p:nvSpPr>
          <p:cNvPr id="186" name="values.spx = values.spx.fillna(method = 'ffill')/values.spx['1994-01-07']*100.0…"/>
          <p:cNvSpPr txBox="1"/>
          <p:nvPr/>
        </p:nvSpPr>
        <p:spPr>
          <a:xfrm>
            <a:off x="542732" y="3311888"/>
            <a:ext cx="1235605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values.spx = values.spx.fillna(method = 'ffill')/values.spx['1994-01-07']*100.0</a:t>
            </a:r>
          </a:p>
          <a:p>
            <a:pPr>
              <a:defRPr sz="2000"/>
            </a:pPr>
            <a:r>
              <a:t>values.dax = values.dax.fillna(method = 'ffill')/values.dax['1994-01-07']*100.0</a:t>
            </a:r>
          </a:p>
        </p:txBody>
      </p:sp>
      <p:sp>
        <p:nvSpPr>
          <p:cNvPr id="187" name="plt.title('S&amp;P v DAX')…"/>
          <p:cNvSpPr txBox="1"/>
          <p:nvPr/>
        </p:nvSpPr>
        <p:spPr>
          <a:xfrm>
            <a:off x="3116886" y="6972770"/>
            <a:ext cx="380298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plt.title('S&amp;P v DAX')</a:t>
            </a:r>
          </a:p>
          <a:p>
            <a:pPr/>
            <a:r>
              <a:t>plt.xlabel('date')</a:t>
            </a:r>
          </a:p>
          <a:p>
            <a:pPr/>
            <a:r>
              <a:t>plt.ylabel('Price')</a:t>
            </a:r>
          </a:p>
          <a:p>
            <a:pPr/>
            <a:r>
              <a:t>plt.legend()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90" name="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</p:txBody>
      </p:sp>
      <p:pic>
        <p:nvPicPr>
          <p:cNvPr id="191" name="Screen Shot 2020-05-10 at 4.37.48 PM.png" descr="Screen Shot 2020-05-10 at 4.37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51" y="2590799"/>
            <a:ext cx="8128001" cy="681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9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9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20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203" name="Most of the programming was done for 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Most of the programming was done for us</a:t>
            </a:r>
          </a:p>
          <a:p>
            <a:pPr/>
            <a:r>
              <a:t>Needed to invoke powerful method</a:t>
            </a:r>
          </a:p>
          <a:p>
            <a:pPr/>
            <a:r>
              <a:t>Majority of the code giving to small tweaks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erview of the cou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 of the course</a:t>
            </a:r>
          </a:p>
        </p:txBody>
      </p:sp>
      <p:sp>
        <p:nvSpPr>
          <p:cNvPr id="142" name="Assumptions:…"/>
          <p:cNvSpPr txBox="1"/>
          <p:nvPr>
            <p:ph type="body" idx="1"/>
          </p:nvPr>
        </p:nvSpPr>
        <p:spPr>
          <a:xfrm>
            <a:off x="952500" y="2208859"/>
            <a:ext cx="11099800" cy="7063082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Assumptions:  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are here to learn some new skills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learn new skills by doing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work better with others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Python is important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It is a glue language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Need minimal python skills to use 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It is interesting on its own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It's a modern language with interesting features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It's useful where-ever modules don't 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D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IDLE</a:t>
            </a:r>
          </a:p>
        </p:txBody>
      </p:sp>
      <p:sp>
        <p:nvSpPr>
          <p:cNvPr id="206" name="IDLE is an interactive Python interpreter…"/>
          <p:cNvSpPr txBox="1"/>
          <p:nvPr>
            <p:ph type="body" sz="half" idx="1"/>
          </p:nvPr>
        </p:nvSpPr>
        <p:spPr>
          <a:xfrm>
            <a:off x="952500" y="2590800"/>
            <a:ext cx="604133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IDLE is an interactive Python interpreter</a:t>
            </a:r>
          </a:p>
          <a:p>
            <a:pPr lvl="1"/>
            <a:r>
              <a:t>Can be used as a desk calculator</a:t>
            </a:r>
          </a:p>
          <a:p>
            <a:pPr lvl="1"/>
            <a:r>
              <a:t>Allows you to create new files</a:t>
            </a:r>
          </a:p>
        </p:txBody>
      </p:sp>
      <p:pic>
        <p:nvPicPr>
          <p:cNvPr id="207" name="Screen Shot 2018-06-25 at 12.32.53 PM.png" descr="Screen Shot 2018-06-25 at 12.32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2322" y="2434848"/>
            <a:ext cx="5178674" cy="5950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Variables and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Variables and Types</a:t>
            </a:r>
          </a:p>
        </p:txBody>
      </p:sp>
      <p:sp>
        <p:nvSpPr>
          <p:cNvPr id="210" name="All program languages specify how data in memory locations is modifi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 program languages specify how data in memory locations is modified</a:t>
            </a:r>
          </a:p>
          <a:p>
            <a:pPr/>
            <a:r>
              <a:t>Python:  A </a:t>
            </a:r>
            <a:r>
              <a:rPr i="1"/>
              <a:t>variable</a:t>
            </a:r>
            <a:r>
              <a:t> is a handle to a storage location</a:t>
            </a:r>
          </a:p>
          <a:p>
            <a:pPr lvl="1"/>
            <a:r>
              <a:t>The storage location can store data of many types</a:t>
            </a:r>
          </a:p>
          <a:p>
            <a:pPr lvl="2"/>
            <a:r>
              <a:t>Integers</a:t>
            </a:r>
          </a:p>
          <a:p>
            <a:pPr lvl="2"/>
            <a:r>
              <a:t>Floating point numbers</a:t>
            </a:r>
          </a:p>
          <a:p>
            <a:pPr lvl="2"/>
            <a:r>
              <a:t>Booleans</a:t>
            </a:r>
          </a:p>
          <a:p>
            <a:pPr lvl="2"/>
            <a:r>
              <a:t>Strings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Variables and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Variables and Types</a:t>
            </a:r>
          </a:p>
        </p:txBody>
      </p:sp>
      <p:sp>
        <p:nvSpPr>
          <p:cNvPr id="213" name="Assignment operator  =  makes a variable name refer to a memory location…"/>
          <p:cNvSpPr txBox="1"/>
          <p:nvPr>
            <p:ph type="body" sz="quarter" idx="1"/>
          </p:nvPr>
        </p:nvSpPr>
        <p:spPr>
          <a:xfrm>
            <a:off x="952500" y="2590800"/>
            <a:ext cx="11099800" cy="1851564"/>
          </a:xfrm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Assignment operator  =  makes a variable name refer to a memory location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Variable names are not declared and can refer to any legitimate type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148" y="4518563"/>
            <a:ext cx="4622801" cy="490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reate two variables and assign values to them…"/>
          <p:cNvSpPr txBox="1"/>
          <p:nvPr/>
        </p:nvSpPr>
        <p:spPr>
          <a:xfrm>
            <a:off x="6743700" y="4620163"/>
            <a:ext cx="5894735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Create two variables and assign values to them</a:t>
            </a: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Variable </a:t>
            </a:r>
            <a:r>
              <a:rPr i="1"/>
              <a:t>a</a:t>
            </a:r>
            <a:r>
              <a:t> is of type floating point and variable </a:t>
            </a:r>
            <a:r>
              <a:rPr i="1"/>
              <a:t>b</a:t>
            </a:r>
            <a:r>
              <a:t> is of type string</a:t>
            </a:r>
          </a:p>
          <a:p>
            <a:pPr defTabSz="554990">
              <a:spcBef>
                <a:spcPts val="2000"/>
              </a:spcBef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After reassigning, both variable names refer to the same value</a:t>
            </a: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floating point number is garbage collected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18" name="Python builds expression from smaller components just as any other programming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builds expression from smaller components just as any other programming language</a:t>
            </a:r>
          </a:p>
          <a:p>
            <a:pPr lvl="1"/>
            <a:r>
              <a:t>The type of operation expressed by the same symbol depends on the type of operands</a:t>
            </a:r>
          </a:p>
          <a:p>
            <a:pPr/>
            <a:r>
              <a:t>Python follows the usual rules of precedence</a:t>
            </a:r>
          </a:p>
          <a:p>
            <a:pPr lvl="1"/>
            <a:r>
              <a:t>and uses parentheses in order to express or clarify orders of precedence.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1" name="Arithmetic Operations between integers / floating point numb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Arithmetic Operations between integers / floating point numbers:</a:t>
            </a:r>
          </a:p>
          <a:p>
            <a:pPr lvl="1"/>
            <a:r>
              <a:t>Negation (-), Addition (+), Subtraction (-), Multiplication (*), Division (/), Exponentiation (**)</a:t>
            </a:r>
          </a:p>
          <a:p>
            <a:pPr lvl="1"/>
            <a:r>
              <a:t>Integer Division //</a:t>
            </a:r>
          </a:p>
          <a:p>
            <a:pPr lvl="1"/>
            <a:r>
              <a:t>Remainder (modulo operator) (%)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4" name="IF we use / between two integers, then we always get a floating point number…"/>
          <p:cNvSpPr txBox="1"/>
          <p:nvPr>
            <p:ph type="body" idx="1"/>
          </p:nvPr>
        </p:nvSpPr>
        <p:spPr>
          <a:xfrm>
            <a:off x="8763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we use / between two integers, then we always get a floating point number</a:t>
            </a:r>
          </a:p>
          <a:p>
            <a:pPr/>
            <a:r>
              <a:t>If we use // between two integers, then we always get an integer</a:t>
            </a:r>
          </a:p>
          <a:p>
            <a:pPr lvl="1"/>
            <a:r>
              <a:t>a//b is the integer equal or just below a/b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7" name="Strings are marked by using the single or double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are marked by using the single or double quotation marks</a:t>
            </a:r>
          </a:p>
          <a:p>
            <a:pPr/>
            <a:r>
              <a:t>You can use the other quotation mark within the string</a:t>
            </a:r>
          </a:p>
          <a:p>
            <a:pPr/>
            <a:r>
              <a:t>Some symbols are given as a combination of a forward slash with another symbol</a:t>
            </a:r>
          </a:p>
          <a:p>
            <a:pPr lvl="1"/>
            <a:r>
              <a:t>Examples:  \t  for tab, \n for new line, \’ for apostrophe, \“ for double quotation mark, \\ for backward slash</a:t>
            </a:r>
          </a:p>
          <a:p>
            <a:pPr lvl="1"/>
            <a:r>
              <a:t>We’ll get to know many more, but this is not the topic of today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30" name="Strings can be concatenated with the +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can be concatenated with the +</a:t>
            </a:r>
          </a:p>
          <a:p>
            <a:pPr/>
            <a:r>
              <a:t>They can be replicated by using an integer and the * sign</a:t>
            </a:r>
          </a:p>
          <a:p>
            <a:pPr/>
            <a:r>
              <a:t>Examples: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“abc"+"def"  —&gt; 'abcdef'  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‘abc\"'+'fg'  —&gt; 'abc"fg'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3*”Hi'"  —&gt;  “Hi'Hi'Hi'"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hange of Ty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 of Type</a:t>
            </a:r>
          </a:p>
        </p:txBody>
      </p:sp>
      <p:sp>
        <p:nvSpPr>
          <p:cNvPr id="233" name="Python allows you to convert the contents of a variable or expression to an expression with a different type but equivalent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allows you to convert the contents of a variable or expression to an expression with a different type but equivalent value</a:t>
            </a:r>
          </a:p>
          <a:p>
            <a:pPr lvl="1"/>
            <a:r>
              <a:t>Be careful, type conversation does not always work</a:t>
            </a:r>
          </a:p>
          <a:p>
            <a:pPr/>
            <a:r>
              <a:t>To change to an integer,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To change to a floating point,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float()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To change to a string,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str(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36" name="Input is done in Python by using the function input…"/>
          <p:cNvSpPr txBox="1"/>
          <p:nvPr>
            <p:ph type="body" sz="half" idx="1"/>
          </p:nvPr>
        </p:nvSpPr>
        <p:spPr>
          <a:xfrm>
            <a:off x="952500" y="2387600"/>
            <a:ext cx="11099800" cy="4054029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Input is done in Python by using the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Input has one variable, the prompt, which is a string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result is a string, which might need to get processed by using a type conversion (aka </a:t>
            </a:r>
            <a:r>
              <a:rPr b="1"/>
              <a:t>cast</a:t>
            </a:r>
            <a:r>
              <a:t>)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following prints out the double of the input (provided the user provided input is interpretable as an integer), first as a string and then as a number</a:t>
            </a:r>
          </a:p>
        </p:txBody>
      </p:sp>
      <p:pic>
        <p:nvPicPr>
          <p:cNvPr id="237" name="Screen Shot 2018-07-10 at 4.27.08 PM.png" descr="Screen Shot 2018-07-10 at 4.27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8605" y="7066012"/>
            <a:ext cx="6413221" cy="14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Screen Shot 2018-07-10 at 4.26.55 PM.png" descr="Screen Shot 2018-07-10 at 4.26.5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175" y="7128123"/>
            <a:ext cx="6177888" cy="1181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  <p:sp>
        <p:nvSpPr>
          <p:cNvPr id="145" name="Python is an interpreted (scripting)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is an interpreted (scripting) language</a:t>
            </a:r>
          </a:p>
          <a:p>
            <a:pPr lvl="1"/>
            <a:r>
              <a:t>Source code is compiled into a bytecode representation</a:t>
            </a:r>
          </a:p>
          <a:p>
            <a:pPr lvl="1"/>
            <a:r>
              <a:t>Executed by Python virtual machine (usually implemented in C or Java)</a:t>
            </a:r>
          </a:p>
          <a:p>
            <a:pPr lvl="1"/>
            <a:r>
              <a:t>If performance is needed: </a:t>
            </a:r>
          </a:p>
          <a:p>
            <a:pPr lvl="2"/>
            <a:r>
              <a:t>Can call C-code from Python</a:t>
            </a:r>
          </a:p>
          <a:p>
            <a:pPr lvl="2"/>
            <a:r>
              <a:t>Use PyPy with Just-In-Time compilation (JIT)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41" name="Python does not understand English (or Hindi) so giving it a number in other than symbolic form does not help…"/>
          <p:cNvSpPr txBox="1"/>
          <p:nvPr>
            <p:ph type="body" sz="half" idx="1"/>
          </p:nvPr>
        </p:nvSpPr>
        <p:spPr>
          <a:xfrm>
            <a:off x="406400" y="2597150"/>
            <a:ext cx="591750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Python does not understand English (or Hindi) so giving it a number in other than symbolic form does not help</a:t>
            </a:r>
          </a:p>
          <a:p>
            <a:pPr/>
            <a:r>
              <a:t>It can easily understand “123”</a:t>
            </a:r>
          </a:p>
          <a:p>
            <a:pPr/>
            <a:r>
              <a:t>It does not complain about the expression having the same type.</a:t>
            </a:r>
          </a:p>
        </p:txBody>
      </p:sp>
      <p:pic>
        <p:nvPicPr>
          <p:cNvPr id="242" name="Screen Shot 2018-07-10 at 4.29.17 PM.png" descr="Screen Shot 2018-07-10 at 4.29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657" y="3337247"/>
            <a:ext cx="9278525" cy="2892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onditional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Conditional Statements</a:t>
            </a:r>
          </a:p>
        </p:txBody>
      </p:sp>
      <p:sp>
        <p:nvSpPr>
          <p:cNvPr id="245" name="Sometimes a statement (or a block of statements) should only be executed if a condition is tr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a statement (or a block of statements) should only be executed if a condition is true.</a:t>
            </a:r>
          </a:p>
          <a:p>
            <a:pPr/>
            <a:r>
              <a:t>Conditional execution is implemented with the if-statement</a:t>
            </a:r>
          </a:p>
          <a:p>
            <a:pPr/>
            <a:r>
              <a:t>Form of the if-statement: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973" y="6051550"/>
            <a:ext cx="5434054" cy="2065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ditional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Conditional Statements</a:t>
            </a:r>
          </a:p>
        </p:txBody>
      </p:sp>
      <p:sp>
        <p:nvSpPr>
          <p:cNvPr id="249" name="if  — is a keyword…"/>
          <p:cNvSpPr txBox="1"/>
          <p:nvPr>
            <p:ph type="body" sz="half" idx="1"/>
          </p:nvPr>
        </p:nvSpPr>
        <p:spPr>
          <a:xfrm>
            <a:off x="952500" y="4499570"/>
            <a:ext cx="11099800" cy="4377730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900"/>
              </a:spcBef>
              <a:defRPr sz="2656"/>
            </a:pPr>
            <a:r>
              <a:t>if  — is a keyword</a:t>
            </a:r>
          </a:p>
          <a:p>
            <a:pPr marL="368934" indent="-368934" defTabSz="484886">
              <a:spcBef>
                <a:spcPts val="1900"/>
              </a:spcBef>
              <a:defRPr sz="2656"/>
            </a:pPr>
            <a:r>
              <a:t>Condition: a Boolean, something that is either True or False</a:t>
            </a:r>
          </a:p>
          <a:p>
            <a:pPr marL="368934" indent="-368934" defTabSz="484886">
              <a:spcBef>
                <a:spcPts val="1900"/>
              </a:spcBef>
              <a:defRPr sz="2656"/>
            </a:pPr>
            <a:r>
              <a:t>Statement:  a single or block of statements, all indented </a:t>
            </a:r>
          </a:p>
          <a:p>
            <a:pPr lvl="1" marL="737869" indent="-368934" defTabSz="484886">
              <a:spcBef>
                <a:spcPts val="1900"/>
              </a:spcBef>
              <a:defRPr sz="2656"/>
            </a:pPr>
            <a:r>
              <a:t>Indents are tricky, you can use white spaces or tabs, but not both.  Many editors convert tabs to white spaces</a:t>
            </a:r>
          </a:p>
          <a:p>
            <a:pPr lvl="1" marL="737869" indent="-368934" defTabSz="484886">
              <a:spcBef>
                <a:spcPts val="1900"/>
              </a:spcBef>
              <a:defRPr sz="2656"/>
            </a:pPr>
            <a:r>
              <a:t>The number of positions for the indent is between 3 and 8, depending on the style that you are using. Most important, keep it consistent.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272" y="2571750"/>
            <a:ext cx="5009656" cy="1904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53" name="First line asks user for integer input.…"/>
          <p:cNvSpPr txBox="1"/>
          <p:nvPr>
            <p:ph type="body" sz="half" idx="1"/>
          </p:nvPr>
        </p:nvSpPr>
        <p:spPr>
          <a:xfrm>
            <a:off x="952500" y="5142110"/>
            <a:ext cx="11099800" cy="3735190"/>
          </a:xfrm>
          <a:prstGeom prst="rect">
            <a:avLst/>
          </a:prstGeom>
        </p:spPr>
        <p:txBody>
          <a:bodyPr anchor="t"/>
          <a:lstStyle/>
          <a:p>
            <a:pPr/>
            <a:r>
              <a:t>First line asks user for integer input. </a:t>
            </a:r>
          </a:p>
          <a:p>
            <a:pPr/>
            <a:r>
              <a:t>Second line checks whether user input is smaller than 5.</a:t>
            </a:r>
          </a:p>
          <a:p>
            <a:pPr/>
            <a:r>
              <a:t>In this case only, the program comments on the number.</a:t>
            </a:r>
          </a:p>
        </p:txBody>
      </p:sp>
      <p:pic>
        <p:nvPicPr>
          <p:cNvPr id="254" name="Screen Shot 2018-07-11 at 3.40.54 PM.png" descr="Screen Shot 2018-07-11 at 3.40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1223" y="2541240"/>
            <a:ext cx="518500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57" name="Here we calculate the absolute value of the input.…"/>
          <p:cNvSpPr txBox="1"/>
          <p:nvPr>
            <p:ph type="body" sz="half" idx="1"/>
          </p:nvPr>
        </p:nvSpPr>
        <p:spPr>
          <a:xfrm>
            <a:off x="952500" y="4437012"/>
            <a:ext cx="11099800" cy="4440288"/>
          </a:xfrm>
          <a:prstGeom prst="rect">
            <a:avLst/>
          </a:prstGeom>
        </p:spPr>
        <p:txBody>
          <a:bodyPr anchor="t"/>
          <a:lstStyle/>
          <a:p>
            <a:pPr/>
            <a:r>
              <a:t>Here we calculate the absolute value of the input. </a:t>
            </a:r>
          </a:p>
          <a:p>
            <a:pPr/>
            <a:r>
              <a:t>The third line is indented.</a:t>
            </a:r>
          </a:p>
          <a:p>
            <a:pPr/>
            <a:r>
              <a:t>The fourth line is not, it is always executed. </a:t>
            </a:r>
          </a:p>
        </p:txBody>
      </p:sp>
      <p:pic>
        <p:nvPicPr>
          <p:cNvPr id="258" name="Screen Shot 2018-07-11 at 3.43.58 PM.png" descr="Screen Shot 2018-07-11 at 3.4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508" y="2387401"/>
            <a:ext cx="74422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61" name="Here, lines 3 and 4 are indented and are executed if the input is a negative integer.…"/>
          <p:cNvSpPr txBox="1"/>
          <p:nvPr>
            <p:ph type="body" idx="1"/>
          </p:nvPr>
        </p:nvSpPr>
        <p:spPr>
          <a:xfrm>
            <a:off x="952500" y="4071143"/>
            <a:ext cx="11099800" cy="4806157"/>
          </a:xfrm>
          <a:prstGeom prst="rect">
            <a:avLst/>
          </a:prstGeom>
        </p:spPr>
        <p:txBody>
          <a:bodyPr anchor="t"/>
          <a:lstStyle/>
          <a:p>
            <a:pPr/>
            <a:r>
              <a:t>Here, lines 3 and 4 are indented and are executed if the input is a negative integer.</a:t>
            </a:r>
          </a:p>
          <a:p>
            <a:pPr/>
            <a:r>
              <a:t>The last line, line 5, is always executed since it is not part of the if-statement</a:t>
            </a:r>
          </a:p>
        </p:txBody>
      </p:sp>
      <p:pic>
        <p:nvPicPr>
          <p:cNvPr id="262" name="Screen Shot 2018-07-11 at 3.46.20 PM.png" descr="Screen Shot 2018-07-11 at 3.46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646" y="2008931"/>
            <a:ext cx="7493001" cy="193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65" name="Very often, we use a condition to decide which one of several branches of execution to purs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Very often, we use a condition to decide which one of several branches of execution to pursue.</a:t>
            </a:r>
          </a:p>
          <a:p>
            <a:pPr/>
            <a:r>
              <a:t>The else-statement after the indented block of an if-statement creates an alternative route through the program.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68" name="The if-else statement has the following for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200"/>
              </a:spcBef>
              <a:defRPr sz="3040"/>
            </a:pPr>
            <a:r>
              <a:t>The if-else statement has the following form:</a:t>
            </a: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We add the keyword else, followed by a colon</a:t>
            </a: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Then add a second set of statements, indented once</a:t>
            </a: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If the condition is true, then Block 1 is executed, otherwise, Block 2.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3562350"/>
            <a:ext cx="37084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Examples"/>
          <p:cNvSpPr txBox="1"/>
          <p:nvPr>
            <p:ph type="title"/>
          </p:nvPr>
        </p:nvSpPr>
        <p:spPr>
          <a:xfrm>
            <a:off x="952500" y="3429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72" name="I can test equality by using the double = sig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 can test equality by using the double = sign. </a:t>
            </a:r>
          </a:p>
          <a:p>
            <a:pPr/>
            <a:r>
              <a:t>To check whether a number </a:t>
            </a:r>
            <a:r>
              <a:rPr i="1"/>
              <a:t>n</a:t>
            </a:r>
            <a:r>
              <a:t> is even, I take the remainder modulo 2 and then compare with 0.</a:t>
            </a:r>
          </a:p>
        </p:txBody>
      </p:sp>
      <p:pic>
        <p:nvPicPr>
          <p:cNvPr id="273" name="Screen Shot 2018-07-11 at 3.56.33 PM.png" descr="Screen Shot 2018-07-11 at 3.56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52" y="4977655"/>
            <a:ext cx="10261496" cy="2539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76" name="Often, we have more than two alternative streams of execu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Often, we have more than two alternative streams of execution.</a:t>
            </a:r>
          </a:p>
          <a:p>
            <a:pPr/>
            <a:r>
              <a:t>Instead of nesting if expressions, we can just use the keyword “elif”, a contraction of else if.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  <p:sp>
        <p:nvSpPr>
          <p:cNvPr id="148" name="Why Pyth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Python:</a:t>
            </a:r>
          </a:p>
          <a:p>
            <a:pPr lvl="1"/>
            <a:r>
              <a:t>Cool language</a:t>
            </a:r>
          </a:p>
          <a:p>
            <a:pPr lvl="1"/>
            <a:r>
              <a:t>Extensible through modules</a:t>
            </a:r>
          </a:p>
          <a:p>
            <a:pPr lvl="2"/>
            <a:r>
              <a:t>Statistics</a:t>
            </a:r>
          </a:p>
          <a:p>
            <a:pPr lvl="2"/>
            <a:r>
              <a:t>Machine learning</a:t>
            </a:r>
          </a:p>
          <a:p>
            <a:pPr lvl="2"/>
            <a:r>
              <a:t>Graphics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79" name="One of the statement blocks is going to be executed…"/>
          <p:cNvSpPr txBox="1"/>
          <p:nvPr>
            <p:ph type="body" sz="half" idx="1"/>
          </p:nvPr>
        </p:nvSpPr>
        <p:spPr>
          <a:xfrm>
            <a:off x="7063878" y="2260600"/>
            <a:ext cx="5140822" cy="6286500"/>
          </a:xfrm>
          <a:prstGeom prst="rect">
            <a:avLst/>
          </a:prstGeom>
        </p:spPr>
        <p:txBody>
          <a:bodyPr/>
          <a:lstStyle/>
          <a:p>
            <a:pPr/>
            <a:r>
              <a:t>One of the statement blocks is going to be executed</a:t>
            </a:r>
          </a:p>
          <a:p>
            <a:pPr/>
            <a:r>
              <a:t>The else block contains the default action, if none of the conditions are true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0" y="2559050"/>
            <a:ext cx="37084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83" name="Here, there is no else statement, so it is possible that none of the blocks is executed."/>
          <p:cNvSpPr txBox="1"/>
          <p:nvPr>
            <p:ph type="body" sz="half" idx="1"/>
          </p:nvPr>
        </p:nvSpPr>
        <p:spPr>
          <a:xfrm>
            <a:off x="7262713" y="2590800"/>
            <a:ext cx="4789587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Here, there is no else statement, so it is possible that none of the blocks is executed.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692400"/>
            <a:ext cx="37084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87" name="Categorization of temperatur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Categorization of temperatures</a:t>
            </a:r>
          </a:p>
        </p:txBody>
      </p:sp>
      <p:sp>
        <p:nvSpPr>
          <p:cNvPr id="288" name="if temperature &lt; -25.0:…"/>
          <p:cNvSpPr txBox="1"/>
          <p:nvPr/>
        </p:nvSpPr>
        <p:spPr>
          <a:xfrm>
            <a:off x="1552549" y="3200399"/>
            <a:ext cx="8176620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if temperature &lt; -25.0:</a:t>
            </a:r>
          </a:p>
          <a:p>
            <a:pPr>
              <a:defRPr sz="2400"/>
            </a:pPr>
            <a:r>
              <a:t>    feeling = "arctic"</a:t>
            </a:r>
          </a:p>
          <a:p>
            <a:pPr>
              <a:defRPr sz="2400"/>
            </a:pPr>
            <a:r>
              <a:t>elif temperature &lt; -10.0:</a:t>
            </a:r>
          </a:p>
          <a:p>
            <a:pPr>
              <a:defRPr sz="2400"/>
            </a:pPr>
            <a:r>
              <a:t>    feeling = "Wisconsin in winter"</a:t>
            </a:r>
          </a:p>
          <a:p>
            <a:pPr>
              <a:defRPr sz="2400"/>
            </a:pPr>
            <a:r>
              <a:t>elif temperature &lt; 0.0:</a:t>
            </a:r>
          </a:p>
          <a:p>
            <a:pPr>
              <a:defRPr sz="2400"/>
            </a:pPr>
            <a:r>
              <a:t>    feeling = "freezing"</a:t>
            </a:r>
          </a:p>
          <a:p>
            <a:pPr>
              <a:defRPr sz="2400"/>
            </a:pPr>
            <a:r>
              <a:t>elif temperature &lt; 15.0:</a:t>
            </a:r>
          </a:p>
          <a:p>
            <a:pPr>
              <a:defRPr sz="2400"/>
            </a:pPr>
            <a:r>
              <a:t>    feeling = "cold"</a:t>
            </a:r>
          </a:p>
          <a:p>
            <a:pPr>
              <a:defRPr sz="2400"/>
            </a:pPr>
            <a:r>
              <a:t>elif temperature &lt; 25.0:</a:t>
            </a:r>
          </a:p>
          <a:p>
            <a:pPr>
              <a:defRPr sz="2400"/>
            </a:pPr>
            <a:r>
              <a:t>    feeling = "comfortable"</a:t>
            </a:r>
          </a:p>
          <a:p>
            <a:pPr>
              <a:defRPr sz="2400"/>
            </a:pPr>
            <a:r>
              <a:t>elif temperature &lt; 35.0:</a:t>
            </a:r>
          </a:p>
          <a:p>
            <a:pPr>
              <a:defRPr sz="2400"/>
            </a:pPr>
            <a:r>
              <a:t>    feeling = "hot"</a:t>
            </a:r>
          </a:p>
          <a:p>
            <a:pPr>
              <a:defRPr sz="2400"/>
            </a:pPr>
            <a:r>
              <a:t>elif temperature &lt; 45.0:</a:t>
            </a:r>
          </a:p>
          <a:p>
            <a:pPr>
              <a:defRPr sz="2400"/>
            </a:pPr>
            <a:r>
              <a:t>    feeling = "Ahmedabad in the summer"</a:t>
            </a:r>
          </a:p>
          <a:p>
            <a:pPr>
              <a:defRPr sz="2400"/>
            </a:pPr>
            <a:r>
              <a:t>else:</a:t>
            </a:r>
          </a:p>
          <a:p>
            <a:pPr>
              <a:defRPr sz="2400"/>
            </a:pPr>
            <a:r>
              <a:t>    feeling = "hot as in hell"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Boolean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Boolean Expressions</a:t>
            </a:r>
          </a:p>
        </p:txBody>
      </p:sp>
      <p:sp>
        <p:nvSpPr>
          <p:cNvPr id="291" name="Nested loops to implement decision tree:"/>
          <p:cNvSpPr txBox="1"/>
          <p:nvPr>
            <p:ph type="body" sz="quarter" idx="1"/>
          </p:nvPr>
        </p:nvSpPr>
        <p:spPr>
          <a:xfrm>
            <a:off x="952500" y="2184400"/>
            <a:ext cx="11099800" cy="833438"/>
          </a:xfrm>
          <a:prstGeom prst="rect">
            <a:avLst/>
          </a:prstGeom>
        </p:spPr>
        <p:txBody>
          <a:bodyPr anchor="t"/>
          <a:lstStyle/>
          <a:p>
            <a:pPr/>
            <a:r>
              <a:t>Nested loops to implement decision tree: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652" y="2929582"/>
            <a:ext cx="6780896" cy="535081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if x&lt;10:…"/>
          <p:cNvSpPr txBox="1"/>
          <p:nvPr/>
        </p:nvSpPr>
        <p:spPr>
          <a:xfrm>
            <a:off x="1231900" y="3496791"/>
            <a:ext cx="3772496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if x&lt;10:</a:t>
            </a:r>
          </a:p>
          <a:p>
            <a:pPr>
              <a:defRPr sz="2400"/>
            </a:pPr>
            <a:r>
              <a:t>    if y&lt;3:</a:t>
            </a:r>
          </a:p>
          <a:p>
            <a:pPr>
              <a:defRPr sz="2400"/>
            </a:pPr>
            <a:r>
              <a:t>        if x&lt;2:</a:t>
            </a:r>
          </a:p>
          <a:p>
            <a:pPr>
              <a:defRPr sz="2400"/>
            </a:pPr>
            <a:r>
              <a:t>            result=0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result=1</a:t>
            </a:r>
          </a:p>
          <a:p>
            <a:pPr>
              <a:defRPr sz="2400"/>
            </a:pPr>
            <a:r>
              <a:t>    else:</a:t>
            </a:r>
          </a:p>
          <a:p>
            <a:pPr>
              <a:defRPr sz="2400"/>
            </a:pPr>
            <a:r>
              <a:t>        result=0</a:t>
            </a:r>
          </a:p>
          <a:p>
            <a:pPr>
              <a:defRPr sz="2400"/>
            </a:pPr>
            <a:r>
              <a:t>else:</a:t>
            </a:r>
          </a:p>
          <a:p>
            <a:pPr>
              <a:defRPr sz="2400"/>
            </a:pPr>
            <a:r>
              <a:t>    if y&lt;2:</a:t>
            </a:r>
          </a:p>
          <a:p>
            <a:pPr>
              <a:defRPr sz="2400"/>
            </a:pPr>
            <a:r>
              <a:t>        result=1</a:t>
            </a:r>
          </a:p>
          <a:p>
            <a:pPr>
              <a:defRPr sz="2400"/>
            </a:pPr>
            <a:r>
              <a:t>    else result=0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</a:t>
            </a:r>
          </a:p>
        </p:txBody>
      </p:sp>
      <p:sp>
        <p:nvSpPr>
          <p:cNvPr id="151" name="Getting Pyth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Getting Python</a:t>
            </a:r>
          </a:p>
          <a:p>
            <a:pPr lvl="1"/>
            <a:r>
              <a:t>Can use bundles (anaconda) </a:t>
            </a:r>
          </a:p>
          <a:p>
            <a:pPr lvl="1"/>
            <a:r>
              <a:t>For the first half: get native Python from Python.org</a:t>
            </a:r>
          </a:p>
          <a:p>
            <a:pPr lvl="2"/>
            <a:r>
              <a:t>Python 2.7 stable solution (built into MacOS)</a:t>
            </a:r>
          </a:p>
          <a:p>
            <a:pPr lvl="2"/>
            <a:r>
              <a:rPr b="1" u="sng"/>
              <a:t>Python 3.8.2</a:t>
            </a:r>
            <a:r>
              <a:t> the version we need</a:t>
            </a:r>
          </a:p>
          <a:p>
            <a:pPr lvl="2"/>
            <a:r>
              <a:t>Important :  Allow automatic path adjustments on windows</a:t>
            </a:r>
          </a:p>
          <a:p>
            <a:pPr lvl="3"/>
            <a:r>
              <a:t>This are the defaults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</a:t>
            </a:r>
          </a:p>
        </p:txBody>
      </p:sp>
      <p:sp>
        <p:nvSpPr>
          <p:cNvPr id="154" name="Using Pyth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Python:</a:t>
            </a:r>
          </a:p>
          <a:p>
            <a:pPr lvl="1"/>
            <a:r>
              <a:t>We are going to use IDLE</a:t>
            </a:r>
          </a:p>
          <a:p>
            <a:pPr lvl="2"/>
            <a:r>
              <a:t>Can create and safe scripts</a:t>
            </a:r>
          </a:p>
          <a:p>
            <a:pPr lvl="2"/>
            <a:r>
              <a:t>Can interact directly in the 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ython 3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3 Modules</a:t>
            </a:r>
          </a:p>
        </p:txBody>
      </p:sp>
      <p:sp>
        <p:nvSpPr>
          <p:cNvPr id="157" name="Python comes with many pre-installed mod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comes with many pre-installed modules</a:t>
            </a:r>
          </a:p>
          <a:p>
            <a:pPr/>
            <a:r>
              <a:t>We need to install some modules</a:t>
            </a:r>
          </a:p>
          <a:p>
            <a:pPr lvl="1"/>
            <a:r>
              <a:t>Use Pip</a:t>
            </a:r>
          </a:p>
          <a:p>
            <a:pPr lvl="2"/>
            <a:r>
              <a:t>MacOS / Linus</a:t>
            </a:r>
          </a:p>
          <a:p>
            <a:pPr lvl="3"/>
            <a:r>
              <a:t>In a shell:</a:t>
            </a:r>
          </a:p>
          <a:p>
            <a:pPr lvl="3"/>
          </a:p>
          <a:p>
            <a:pPr lvl="2"/>
            <a:r>
              <a:t>Windows:</a:t>
            </a:r>
          </a:p>
          <a:p>
            <a:pPr lvl="3"/>
            <a:r>
              <a:t>In a command window </a:t>
            </a:r>
          </a:p>
        </p:txBody>
      </p:sp>
      <p:sp>
        <p:nvSpPr>
          <p:cNvPr id="158" name="thomasschwarz@Peter-Canisius Module1 % python3.8 -m pip install matplotlib"/>
          <p:cNvSpPr txBox="1"/>
          <p:nvPr/>
        </p:nvSpPr>
        <p:spPr>
          <a:xfrm>
            <a:off x="1422126" y="6347547"/>
            <a:ext cx="10829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/>
            </a:lvl1pPr>
          </a:lstStyle>
          <a:p>
            <a:pPr/>
            <a:r>
              <a:t>thomasschwarz@Peter-Canisius Module1 % python3.8 -m pip install matplotlib</a:t>
            </a:r>
          </a:p>
        </p:txBody>
      </p:sp>
      <p:sp>
        <p:nvSpPr>
          <p:cNvPr id="159" name="py -3.8 -m pip install matplotlib"/>
          <p:cNvSpPr txBox="1"/>
          <p:nvPr/>
        </p:nvSpPr>
        <p:spPr>
          <a:xfrm>
            <a:off x="1422126" y="8877299"/>
            <a:ext cx="564732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py -3.8 -m pip install matplotlib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2" name="Universal, accessible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Universal, accessible language</a:t>
            </a:r>
          </a:p>
          <a:p>
            <a:pPr lvl="1">
              <a:spcBef>
                <a:spcPts val="2000"/>
              </a:spcBef>
            </a:pPr>
            <a:r>
              <a:t>Clear and simple syntax</a:t>
            </a:r>
          </a:p>
          <a:p>
            <a:pPr lvl="2">
              <a:spcBef>
                <a:spcPts val="2000"/>
              </a:spcBef>
            </a:pPr>
            <a:r>
              <a:t>Python philosophy:  The frequent should be easy</a:t>
            </a:r>
          </a:p>
          <a:p>
            <a:pPr lvl="2">
              <a:spcBef>
                <a:spcPts val="2000"/>
              </a:spcBef>
            </a:pPr>
            <a:r>
              <a:t>Made for reading</a:t>
            </a:r>
          </a:p>
          <a:p>
            <a:pPr lvl="2">
              <a:spcBef>
                <a:spcPts val="2000"/>
              </a:spcBef>
            </a:pPr>
            <a:r>
              <a:t>Used for fast prototyping</a:t>
            </a:r>
          </a:p>
          <a:p>
            <a:pPr lvl="1"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  <a:r>
              <a:t>Excellent support community</a:t>
            </a:r>
          </a:p>
          <a:p>
            <a:pPr lvl="1">
              <a:spcBef>
                <a:spcPts val="2000"/>
              </a:spcBef>
            </a:pPr>
            <a:r>
              <a:t>Help for beginners and experts is easily available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5" name="Universal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2264" indent="-342264" defTabSz="449833">
              <a:spcBef>
                <a:spcPts val="1500"/>
              </a:spcBef>
              <a:defRPr sz="2464"/>
            </a:pPr>
            <a:r>
              <a:t>Universal Language</a:t>
            </a: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t>Serves many different constituencies</a:t>
            </a:r>
          </a:p>
          <a:p>
            <a:pPr lvl="2" marL="1026794" indent="-342264" defTabSz="449833">
              <a:spcBef>
                <a:spcPts val="1500"/>
              </a:spcBef>
              <a:defRPr sz="2464"/>
            </a:pPr>
            <a:r>
              <a:t>Examples: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Gaming: AI engine is usually in Python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String processing: Basis for digital humanities and data wrangling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Many extension modules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With scypy or numpy, fast programs for scientific programming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Use pyplot for good quality graphics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…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Notebooks based on Python (Jupyter) integrate presentation, data, and programs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